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607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607A"/>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4607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68775" y="-55676"/>
            <a:ext cx="1806448" cy="574675"/>
          </a:xfrm>
          <a:prstGeom prst="rect">
            <a:avLst/>
          </a:prstGeom>
        </p:spPr>
        <p:txBody>
          <a:bodyPr wrap="square" lIns="0" tIns="0" rIns="0" bIns="0">
            <a:spAutoFit/>
          </a:bodyPr>
          <a:lstStyle>
            <a:lvl1pPr>
              <a:defRPr sz="3600" b="0" i="0">
                <a:solidFill>
                  <a:srgbClr val="04607A"/>
                </a:solidFill>
                <a:latin typeface="Arial"/>
                <a:cs typeface="Arial"/>
              </a:defRPr>
            </a:lvl1pPr>
          </a:lstStyle>
          <a:p>
            <a:endParaRPr/>
          </a:p>
        </p:txBody>
      </p:sp>
      <p:sp>
        <p:nvSpPr>
          <p:cNvPr id="3" name="Holder 3"/>
          <p:cNvSpPr>
            <a:spLocks noGrp="1"/>
          </p:cNvSpPr>
          <p:nvPr>
            <p:ph type="body" idx="1"/>
          </p:nvPr>
        </p:nvSpPr>
        <p:spPr>
          <a:xfrm>
            <a:off x="40640" y="1400679"/>
            <a:ext cx="7430134" cy="178117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8.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3.png"/><Relationship Id="rId5" Type="http://schemas.openxmlformats.org/officeDocument/2006/relationships/image" Target="../media/image4.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pn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60.png"/><Relationship Id="rId2" Type="http://schemas.openxmlformats.org/officeDocument/2006/relationships/image" Target="../media/image59.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53.png"/><Relationship Id="rId5" Type="http://schemas.openxmlformats.org/officeDocument/2006/relationships/image" Target="../media/image4.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53.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62.png"/><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3.png"/><Relationship Id="rId5" Type="http://schemas.openxmlformats.org/officeDocument/2006/relationships/image" Target="../media/image4.png"/><Relationship Id="rId15" Type="http://schemas.openxmlformats.org/officeDocument/2006/relationships/image" Target="../media/image67.png"/><Relationship Id="rId10" Type="http://schemas.openxmlformats.org/officeDocument/2006/relationships/image" Target="../media/image58.png"/><Relationship Id="rId19" Type="http://schemas.openxmlformats.org/officeDocument/2006/relationships/image" Target="../media/image71.png"/><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3.png"/><Relationship Id="rId3" Type="http://schemas.openxmlformats.org/officeDocument/2006/relationships/image" Target="../media/image2.png"/><Relationship Id="rId21" Type="http://schemas.openxmlformats.org/officeDocument/2006/relationships/image" Target="../media/image86.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72.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7.png"/><Relationship Id="rId24" Type="http://schemas.openxmlformats.org/officeDocument/2006/relationships/image" Target="../media/image89.png"/><Relationship Id="rId5" Type="http://schemas.openxmlformats.org/officeDocument/2006/relationships/image" Target="../media/image4.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6.png"/><Relationship Id="rId19" Type="http://schemas.openxmlformats.org/officeDocument/2006/relationships/image" Target="../media/image84.png"/><Relationship Id="rId4" Type="http://schemas.openxmlformats.org/officeDocument/2006/relationships/image" Target="../media/image3.png"/><Relationship Id="rId9" Type="http://schemas.openxmlformats.org/officeDocument/2006/relationships/image" Target="../media/image75.png"/><Relationship Id="rId14" Type="http://schemas.openxmlformats.org/officeDocument/2006/relationships/image" Target="../media/image42.png"/><Relationship Id="rId22"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png"/><Relationship Id="rId7" Type="http://schemas.openxmlformats.org/officeDocument/2006/relationships/image" Target="../media/image91.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png"/><Relationship Id="rId7"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8.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2.png"/><Relationship Id="rId7"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47.pn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2.png"/><Relationship Id="rId21" Type="http://schemas.openxmlformats.org/officeDocument/2006/relationships/image" Target="../media/image119.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22.png"/><Relationship Id="rId25" Type="http://schemas.openxmlformats.org/officeDocument/2006/relationships/image" Target="../media/image123.png"/><Relationship Id="rId2" Type="http://schemas.openxmlformats.org/officeDocument/2006/relationships/image" Target="../media/image106.png"/><Relationship Id="rId16" Type="http://schemas.openxmlformats.org/officeDocument/2006/relationships/image" Target="../media/image115.png"/><Relationship Id="rId20"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1.png"/><Relationship Id="rId24" Type="http://schemas.openxmlformats.org/officeDocument/2006/relationships/image" Target="../media/image122.png"/><Relationship Id="rId5" Type="http://schemas.openxmlformats.org/officeDocument/2006/relationships/image" Target="../media/image4.png"/><Relationship Id="rId15" Type="http://schemas.openxmlformats.org/officeDocument/2006/relationships/image" Target="../media/image114.png"/><Relationship Id="rId23" Type="http://schemas.openxmlformats.org/officeDocument/2006/relationships/image" Target="../media/image121.png"/><Relationship Id="rId10" Type="http://schemas.openxmlformats.org/officeDocument/2006/relationships/image" Target="../media/image110.png"/><Relationship Id="rId19" Type="http://schemas.openxmlformats.org/officeDocument/2006/relationships/image" Target="../media/image117.png"/><Relationship Id="rId4" Type="http://schemas.openxmlformats.org/officeDocument/2006/relationships/image" Target="../media/image3.png"/><Relationship Id="rId9" Type="http://schemas.openxmlformats.org/officeDocument/2006/relationships/image" Target="../media/image109.png"/><Relationship Id="rId14" Type="http://schemas.openxmlformats.org/officeDocument/2006/relationships/image" Target="../media/image113.png"/><Relationship Id="rId22" Type="http://schemas.openxmlformats.org/officeDocument/2006/relationships/image" Target="../media/image120.png"/></Relationships>
</file>

<file path=ppt/slides/_rels/slide3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2.png"/><Relationship Id="rId7"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9.png"/><Relationship Id="rId4" Type="http://schemas.openxmlformats.org/officeDocument/2006/relationships/image" Target="../media/image3.png"/><Relationship Id="rId9" Type="http://schemas.openxmlformats.org/officeDocument/2006/relationships/image" Target="../media/image12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2.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5.png"/><Relationship Id="rId5" Type="http://schemas.openxmlformats.org/officeDocument/2006/relationships/image" Target="../media/image4.png"/><Relationship Id="rId10" Type="http://schemas.openxmlformats.org/officeDocument/2006/relationships/image" Target="../media/image134.png"/><Relationship Id="rId4" Type="http://schemas.openxmlformats.org/officeDocument/2006/relationships/image" Target="../media/image3.png"/><Relationship Id="rId9" Type="http://schemas.openxmlformats.org/officeDocument/2006/relationships/image" Target="../media/image133.png"/><Relationship Id="rId14" Type="http://schemas.openxmlformats.org/officeDocument/2006/relationships/image" Target="../media/image138.png"/></Relationships>
</file>

<file path=ppt/slides/_rels/slide39.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png"/><Relationship Id="rId7" Type="http://schemas.openxmlformats.org/officeDocument/2006/relationships/image" Target="../media/image13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2.png"/><Relationship Id="rId4" Type="http://schemas.openxmlformats.org/officeDocument/2006/relationships/image" Target="../media/image3.png"/><Relationship Id="rId9" Type="http://schemas.openxmlformats.org/officeDocument/2006/relationships/image" Target="../media/image14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3" Type="http://schemas.openxmlformats.org/officeDocument/2006/relationships/image" Target="../media/image2.png"/><Relationship Id="rId7" Type="http://schemas.openxmlformats.org/officeDocument/2006/relationships/image" Target="../media/image143.png"/><Relationship Id="rId12" Type="http://schemas.openxmlformats.org/officeDocument/2006/relationships/image" Target="../media/image148.png"/><Relationship Id="rId2" Type="http://schemas.openxmlformats.org/officeDocument/2006/relationships/image" Target="../media/image6.png"/><Relationship Id="rId16"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7.png"/><Relationship Id="rId5" Type="http://schemas.openxmlformats.org/officeDocument/2006/relationships/image" Target="../media/image4.png"/><Relationship Id="rId15" Type="http://schemas.openxmlformats.org/officeDocument/2006/relationships/image" Target="../media/image151.png"/><Relationship Id="rId10" Type="http://schemas.openxmlformats.org/officeDocument/2006/relationships/image" Target="../media/image146.png"/><Relationship Id="rId4" Type="http://schemas.openxmlformats.org/officeDocument/2006/relationships/image" Target="../media/image3.png"/><Relationship Id="rId9" Type="http://schemas.openxmlformats.org/officeDocument/2006/relationships/image" Target="../media/image145.png"/><Relationship Id="rId14" Type="http://schemas.openxmlformats.org/officeDocument/2006/relationships/image" Target="../media/image150.png"/></Relationships>
</file>

<file path=ppt/slides/_rels/slide42.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3" Type="http://schemas.openxmlformats.org/officeDocument/2006/relationships/image" Target="../media/image2.png"/><Relationship Id="rId7" Type="http://schemas.openxmlformats.org/officeDocument/2006/relationships/image" Target="../media/image154.png"/><Relationship Id="rId12" Type="http://schemas.openxmlformats.org/officeDocument/2006/relationships/image" Target="../media/image159.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8.png"/><Relationship Id="rId5" Type="http://schemas.openxmlformats.org/officeDocument/2006/relationships/image" Target="../media/image4.png"/><Relationship Id="rId10" Type="http://schemas.openxmlformats.org/officeDocument/2006/relationships/image" Target="../media/image157.png"/><Relationship Id="rId4" Type="http://schemas.openxmlformats.org/officeDocument/2006/relationships/image" Target="../media/image3.png"/><Relationship Id="rId9" Type="http://schemas.openxmlformats.org/officeDocument/2006/relationships/image" Target="../media/image156.png"/></Relationships>
</file>

<file path=ppt/slides/_rels/slide43.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2.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66.png"/><Relationship Id="rId5" Type="http://schemas.openxmlformats.org/officeDocument/2006/relationships/image" Target="../media/image4.png"/><Relationship Id="rId10" Type="http://schemas.openxmlformats.org/officeDocument/2006/relationships/image" Target="../media/image165.png"/><Relationship Id="rId4" Type="http://schemas.openxmlformats.org/officeDocument/2006/relationships/image" Target="../media/image3.png"/><Relationship Id="rId9" Type="http://schemas.openxmlformats.org/officeDocument/2006/relationships/image" Target="../media/image164.png"/></Relationships>
</file>

<file path=ppt/slides/_rels/slide44.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2.png"/><Relationship Id="rId21" Type="http://schemas.openxmlformats.org/officeDocument/2006/relationships/image" Target="../media/image181.png"/><Relationship Id="rId7" Type="http://schemas.openxmlformats.org/officeDocument/2006/relationships/image" Target="../media/image109.png"/><Relationship Id="rId12" Type="http://schemas.openxmlformats.org/officeDocument/2006/relationships/image" Target="../media/image172.png"/><Relationship Id="rId17" Type="http://schemas.openxmlformats.org/officeDocument/2006/relationships/image" Target="../media/image177.png"/><Relationship Id="rId25" Type="http://schemas.openxmlformats.org/officeDocument/2006/relationships/image" Target="../media/image185.png"/><Relationship Id="rId2" Type="http://schemas.openxmlformats.org/officeDocument/2006/relationships/image" Target="../media/image168.png"/><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1.png"/><Relationship Id="rId24" Type="http://schemas.openxmlformats.org/officeDocument/2006/relationships/image" Target="../media/image184.png"/><Relationship Id="rId5" Type="http://schemas.openxmlformats.org/officeDocument/2006/relationships/image" Target="../media/image4.png"/><Relationship Id="rId15" Type="http://schemas.openxmlformats.org/officeDocument/2006/relationships/image" Target="../media/image175.png"/><Relationship Id="rId23" Type="http://schemas.openxmlformats.org/officeDocument/2006/relationships/image" Target="../media/image183.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3.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s>
</file>

<file path=ppt/slides/_rels/slide45.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2.png"/><Relationship Id="rId7"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91.png"/><Relationship Id="rId5" Type="http://schemas.openxmlformats.org/officeDocument/2006/relationships/image" Target="../media/image4.png"/><Relationship Id="rId10" Type="http://schemas.openxmlformats.org/officeDocument/2006/relationships/image" Target="../media/image190.png"/><Relationship Id="rId4" Type="http://schemas.openxmlformats.org/officeDocument/2006/relationships/image" Target="../media/image3.png"/><Relationship Id="rId9" Type="http://schemas.openxmlformats.org/officeDocument/2006/relationships/image" Target="../media/image189.png"/></Relationships>
</file>

<file path=ppt/slides/_rels/slide46.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3" Type="http://schemas.openxmlformats.org/officeDocument/2006/relationships/image" Target="../media/image2.png"/><Relationship Id="rId21" Type="http://schemas.openxmlformats.org/officeDocument/2006/relationships/image" Target="../media/image206.png"/><Relationship Id="rId7" Type="http://schemas.openxmlformats.org/officeDocument/2006/relationships/image" Target="../media/image192.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2" Type="http://schemas.openxmlformats.org/officeDocument/2006/relationships/image" Target="../media/image8.png"/><Relationship Id="rId16" Type="http://schemas.openxmlformats.org/officeDocument/2006/relationships/image" Target="../media/image201.png"/><Relationship Id="rId20" Type="http://schemas.openxmlformats.org/officeDocument/2006/relationships/image" Target="../media/image20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96.png"/><Relationship Id="rId24" Type="http://schemas.openxmlformats.org/officeDocument/2006/relationships/image" Target="../media/image209.png"/><Relationship Id="rId5" Type="http://schemas.openxmlformats.org/officeDocument/2006/relationships/image" Target="../media/image4.png"/><Relationship Id="rId15" Type="http://schemas.openxmlformats.org/officeDocument/2006/relationships/image" Target="../media/image200.png"/><Relationship Id="rId23" Type="http://schemas.openxmlformats.org/officeDocument/2006/relationships/image" Target="../media/image208.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png"/><Relationship Id="rId9" Type="http://schemas.openxmlformats.org/officeDocument/2006/relationships/image" Target="../media/image194.png"/><Relationship Id="rId14" Type="http://schemas.openxmlformats.org/officeDocument/2006/relationships/image" Target="../media/image199.png"/><Relationship Id="rId22" Type="http://schemas.openxmlformats.org/officeDocument/2006/relationships/image" Target="../media/image20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723133" y="266446"/>
            <a:ext cx="3623945" cy="939800"/>
          </a:xfrm>
          <a:prstGeom prst="rect">
            <a:avLst/>
          </a:prstGeom>
        </p:spPr>
        <p:txBody>
          <a:bodyPr vert="horz" wrap="square" lIns="0" tIns="12700" rIns="0" bIns="0" rtlCol="0">
            <a:spAutoFit/>
          </a:bodyPr>
          <a:lstStyle/>
          <a:p>
            <a:pPr marL="12700">
              <a:lnSpc>
                <a:spcPct val="100000"/>
              </a:lnSpc>
              <a:spcBef>
                <a:spcPts val="100"/>
              </a:spcBef>
            </a:pPr>
            <a:r>
              <a:rPr sz="6000" b="1" i="1" spc="-5" dirty="0">
                <a:solidFill>
                  <a:srgbClr val="C00000"/>
                </a:solidFill>
                <a:latin typeface="Times New Roman"/>
                <a:cs typeface="Times New Roman"/>
              </a:rPr>
              <a:t>CONTENT</a:t>
            </a:r>
            <a:endParaRPr sz="6000">
              <a:latin typeface="Times New Roman"/>
              <a:cs typeface="Times New Roman"/>
            </a:endParaRPr>
          </a:p>
        </p:txBody>
      </p:sp>
      <p:sp>
        <p:nvSpPr>
          <p:cNvPr id="9" name="object 9"/>
          <p:cNvSpPr/>
          <p:nvPr/>
        </p:nvSpPr>
        <p:spPr>
          <a:xfrm>
            <a:off x="2735579" y="1123188"/>
            <a:ext cx="3595370" cy="73660"/>
          </a:xfrm>
          <a:custGeom>
            <a:avLst/>
            <a:gdLst/>
            <a:ahLst/>
            <a:cxnLst/>
            <a:rect l="l" t="t" r="r" b="b"/>
            <a:pathLst>
              <a:path w="3595370" h="73659">
                <a:moveTo>
                  <a:pt x="3595116" y="0"/>
                </a:moveTo>
                <a:lnTo>
                  <a:pt x="0" y="0"/>
                </a:lnTo>
                <a:lnTo>
                  <a:pt x="0" y="73151"/>
                </a:lnTo>
                <a:lnTo>
                  <a:pt x="3595116" y="73151"/>
                </a:lnTo>
                <a:lnTo>
                  <a:pt x="3595116" y="0"/>
                </a:lnTo>
                <a:close/>
              </a:path>
            </a:pathLst>
          </a:custGeom>
          <a:solidFill>
            <a:srgbClr val="C00000"/>
          </a:solidFill>
        </p:spPr>
        <p:txBody>
          <a:bodyPr wrap="square" lIns="0" tIns="0" rIns="0" bIns="0" rtlCol="0"/>
          <a:lstStyle/>
          <a:p>
            <a:endParaRPr/>
          </a:p>
        </p:txBody>
      </p:sp>
      <p:sp>
        <p:nvSpPr>
          <p:cNvPr id="10" name="object 10"/>
          <p:cNvSpPr txBox="1"/>
          <p:nvPr/>
        </p:nvSpPr>
        <p:spPr>
          <a:xfrm>
            <a:off x="78739" y="1548663"/>
            <a:ext cx="8710295" cy="2842895"/>
          </a:xfrm>
          <a:prstGeom prst="rect">
            <a:avLst/>
          </a:prstGeom>
        </p:spPr>
        <p:txBody>
          <a:bodyPr vert="horz" wrap="square" lIns="0" tIns="80010" rIns="0" bIns="0" rtlCol="0">
            <a:spAutoFit/>
          </a:bodyPr>
          <a:lstStyle/>
          <a:p>
            <a:pPr marL="12700">
              <a:lnSpc>
                <a:spcPct val="100000"/>
              </a:lnSpc>
              <a:spcBef>
                <a:spcPts val="630"/>
              </a:spcBef>
              <a:tabLst>
                <a:tab pos="583565" algn="l"/>
                <a:tab pos="1551940" algn="l"/>
              </a:tabLst>
            </a:pPr>
            <a:r>
              <a:rPr sz="2050" spc="5" dirty="0">
                <a:solidFill>
                  <a:srgbClr val="0AD0D9"/>
                </a:solidFill>
                <a:latin typeface="Constantia"/>
                <a:cs typeface="Constantia"/>
              </a:rPr>
              <a:t>I.	</a:t>
            </a:r>
            <a:r>
              <a:rPr sz="2200" spc="-20" dirty="0">
                <a:latin typeface="Constantia"/>
                <a:cs typeface="Constantia"/>
              </a:rPr>
              <a:t>PRIOR	</a:t>
            </a:r>
            <a:r>
              <a:rPr sz="2200" spc="-15" dirty="0">
                <a:latin typeface="Constantia"/>
                <a:cs typeface="Constantia"/>
              </a:rPr>
              <a:t>KNOWLEDGE</a:t>
            </a:r>
            <a:endParaRPr sz="2200">
              <a:latin typeface="Constantia"/>
              <a:cs typeface="Constantia"/>
            </a:endParaRPr>
          </a:p>
          <a:p>
            <a:pPr marL="12700">
              <a:lnSpc>
                <a:spcPct val="100000"/>
              </a:lnSpc>
              <a:spcBef>
                <a:spcPts val="530"/>
              </a:spcBef>
              <a:tabLst>
                <a:tab pos="583565" algn="l"/>
                <a:tab pos="3362960" algn="l"/>
              </a:tabLst>
            </a:pPr>
            <a:r>
              <a:rPr sz="2050" spc="5" dirty="0">
                <a:solidFill>
                  <a:srgbClr val="0AD0D9"/>
                </a:solidFill>
                <a:latin typeface="Constantia"/>
                <a:cs typeface="Constantia"/>
              </a:rPr>
              <a:t>II.	</a:t>
            </a:r>
            <a:r>
              <a:rPr sz="2200" spc="-25" dirty="0">
                <a:latin typeface="Constantia"/>
                <a:cs typeface="Constantia"/>
              </a:rPr>
              <a:t>RATIONAL</a:t>
            </a:r>
            <a:r>
              <a:rPr sz="2200" spc="20" dirty="0">
                <a:latin typeface="Constantia"/>
                <a:cs typeface="Constantia"/>
              </a:rPr>
              <a:t> </a:t>
            </a:r>
            <a:r>
              <a:rPr sz="2200" spc="-10" dirty="0">
                <a:latin typeface="Constantia"/>
                <a:cs typeface="Constantia"/>
              </a:rPr>
              <a:t>NUMBER	</a:t>
            </a:r>
            <a:r>
              <a:rPr sz="2200" spc="-5" dirty="0">
                <a:latin typeface="Constantia"/>
                <a:cs typeface="Constantia"/>
              </a:rPr>
              <a:t>–</a:t>
            </a:r>
            <a:r>
              <a:rPr sz="2200" spc="-10" dirty="0">
                <a:latin typeface="Constantia"/>
                <a:cs typeface="Constantia"/>
              </a:rPr>
              <a:t> DEFINITION</a:t>
            </a:r>
            <a:endParaRPr sz="2200">
              <a:latin typeface="Constantia"/>
              <a:cs typeface="Constantia"/>
            </a:endParaRPr>
          </a:p>
          <a:p>
            <a:pPr marL="12700">
              <a:lnSpc>
                <a:spcPct val="100000"/>
              </a:lnSpc>
              <a:spcBef>
                <a:spcPts val="530"/>
              </a:spcBef>
              <a:tabLst>
                <a:tab pos="583565" algn="l"/>
              </a:tabLst>
            </a:pPr>
            <a:r>
              <a:rPr sz="2050" spc="5" dirty="0">
                <a:solidFill>
                  <a:srgbClr val="0AD0D9"/>
                </a:solidFill>
                <a:latin typeface="Constantia"/>
                <a:cs typeface="Constantia"/>
              </a:rPr>
              <a:t>III.	</a:t>
            </a:r>
            <a:r>
              <a:rPr sz="2200" spc="-20" dirty="0">
                <a:latin typeface="Constantia"/>
                <a:cs typeface="Constantia"/>
              </a:rPr>
              <a:t>PROPERITIES </a:t>
            </a:r>
            <a:r>
              <a:rPr sz="2200" spc="-10" dirty="0">
                <a:latin typeface="Constantia"/>
                <a:cs typeface="Constantia"/>
              </a:rPr>
              <a:t>OF</a:t>
            </a:r>
            <a:r>
              <a:rPr sz="2200" spc="50" dirty="0">
                <a:latin typeface="Constantia"/>
                <a:cs typeface="Constantia"/>
              </a:rPr>
              <a:t> </a:t>
            </a:r>
            <a:r>
              <a:rPr sz="2200" spc="-10" dirty="0">
                <a:latin typeface="Constantia"/>
                <a:cs typeface="Constantia"/>
              </a:rPr>
              <a:t>NUMBERS</a:t>
            </a:r>
            <a:endParaRPr sz="2200">
              <a:latin typeface="Constantia"/>
              <a:cs typeface="Constantia"/>
            </a:endParaRPr>
          </a:p>
          <a:p>
            <a:pPr marL="12700">
              <a:lnSpc>
                <a:spcPct val="100000"/>
              </a:lnSpc>
              <a:spcBef>
                <a:spcPts val="525"/>
              </a:spcBef>
              <a:tabLst>
                <a:tab pos="583565" algn="l"/>
              </a:tabLst>
            </a:pPr>
            <a:r>
              <a:rPr sz="2050" spc="15" dirty="0">
                <a:solidFill>
                  <a:srgbClr val="0AD0D9"/>
                </a:solidFill>
                <a:latin typeface="Constantia"/>
                <a:cs typeface="Constantia"/>
              </a:rPr>
              <a:t>IV.	</a:t>
            </a:r>
            <a:r>
              <a:rPr sz="2200" spc="-30" dirty="0">
                <a:latin typeface="Constantia"/>
                <a:cs typeface="Constantia"/>
              </a:rPr>
              <a:t>PROPERTIES </a:t>
            </a:r>
            <a:r>
              <a:rPr sz="2200" spc="-10" dirty="0">
                <a:latin typeface="Constantia"/>
                <a:cs typeface="Constantia"/>
              </a:rPr>
              <a:t>OF </a:t>
            </a:r>
            <a:r>
              <a:rPr sz="2200" spc="-25" dirty="0">
                <a:latin typeface="Constantia"/>
                <a:cs typeface="Constantia"/>
              </a:rPr>
              <a:t>RATIONAL</a:t>
            </a:r>
            <a:r>
              <a:rPr sz="2200" spc="80" dirty="0">
                <a:latin typeface="Constantia"/>
                <a:cs typeface="Constantia"/>
              </a:rPr>
              <a:t> </a:t>
            </a:r>
            <a:r>
              <a:rPr sz="2200" spc="-10" dirty="0">
                <a:latin typeface="Constantia"/>
                <a:cs typeface="Constantia"/>
              </a:rPr>
              <a:t>NUMBERS</a:t>
            </a:r>
            <a:endParaRPr sz="2200">
              <a:latin typeface="Constantia"/>
              <a:cs typeface="Constantia"/>
            </a:endParaRPr>
          </a:p>
          <a:p>
            <a:pPr marL="12700">
              <a:lnSpc>
                <a:spcPct val="100000"/>
              </a:lnSpc>
              <a:spcBef>
                <a:spcPts val="530"/>
              </a:spcBef>
              <a:tabLst>
                <a:tab pos="583565" algn="l"/>
              </a:tabLst>
            </a:pPr>
            <a:r>
              <a:rPr sz="2050" spc="15" dirty="0">
                <a:solidFill>
                  <a:srgbClr val="0AD0D9"/>
                </a:solidFill>
                <a:latin typeface="Constantia"/>
                <a:cs typeface="Constantia"/>
              </a:rPr>
              <a:t>V.	</a:t>
            </a:r>
            <a:r>
              <a:rPr sz="2200" spc="-30" dirty="0">
                <a:latin typeface="Constantia"/>
                <a:cs typeface="Constantia"/>
              </a:rPr>
              <a:t>REPRESENTATION </a:t>
            </a:r>
            <a:r>
              <a:rPr sz="2200" spc="-10" dirty="0">
                <a:latin typeface="Constantia"/>
                <a:cs typeface="Constantia"/>
              </a:rPr>
              <a:t>OF </a:t>
            </a:r>
            <a:r>
              <a:rPr sz="2200" spc="-25" dirty="0">
                <a:latin typeface="Constantia"/>
                <a:cs typeface="Constantia"/>
              </a:rPr>
              <a:t>RATIONAL </a:t>
            </a:r>
            <a:r>
              <a:rPr sz="2200" spc="-10" dirty="0">
                <a:latin typeface="Constantia"/>
                <a:cs typeface="Constantia"/>
              </a:rPr>
              <a:t>NUMBERS ON NUMBER</a:t>
            </a:r>
            <a:r>
              <a:rPr sz="2200" spc="210" dirty="0">
                <a:latin typeface="Constantia"/>
                <a:cs typeface="Constantia"/>
              </a:rPr>
              <a:t> </a:t>
            </a:r>
            <a:r>
              <a:rPr sz="2200" spc="-5" dirty="0">
                <a:latin typeface="Constantia"/>
                <a:cs typeface="Constantia"/>
              </a:rPr>
              <a:t>LINE</a:t>
            </a:r>
            <a:endParaRPr sz="2200">
              <a:latin typeface="Constantia"/>
              <a:cs typeface="Constantia"/>
            </a:endParaRPr>
          </a:p>
          <a:p>
            <a:pPr marL="12700">
              <a:lnSpc>
                <a:spcPct val="100000"/>
              </a:lnSpc>
              <a:spcBef>
                <a:spcPts val="530"/>
              </a:spcBef>
              <a:tabLst>
                <a:tab pos="583565" algn="l"/>
              </a:tabLst>
            </a:pPr>
            <a:r>
              <a:rPr sz="2050" spc="15" dirty="0">
                <a:solidFill>
                  <a:srgbClr val="0AD0D9"/>
                </a:solidFill>
                <a:latin typeface="Constantia"/>
                <a:cs typeface="Constantia"/>
              </a:rPr>
              <a:t>VI.	</a:t>
            </a:r>
            <a:r>
              <a:rPr sz="2200" spc="-25" dirty="0">
                <a:latin typeface="Constantia"/>
                <a:cs typeface="Constantia"/>
              </a:rPr>
              <a:t>RATIONAL </a:t>
            </a:r>
            <a:r>
              <a:rPr sz="2200" spc="-10" dirty="0">
                <a:latin typeface="Constantia"/>
                <a:cs typeface="Constantia"/>
              </a:rPr>
              <a:t>NUMBERS </a:t>
            </a:r>
            <a:r>
              <a:rPr sz="2200" spc="-5" dirty="0">
                <a:latin typeface="Constantia"/>
                <a:cs typeface="Constantia"/>
              </a:rPr>
              <a:t>BETWEEN </a:t>
            </a:r>
            <a:r>
              <a:rPr sz="2200" spc="-25" dirty="0">
                <a:latin typeface="Constantia"/>
                <a:cs typeface="Constantia"/>
              </a:rPr>
              <a:t>TWO RATIONAL</a:t>
            </a:r>
            <a:r>
              <a:rPr sz="2200" spc="70" dirty="0">
                <a:latin typeface="Constantia"/>
                <a:cs typeface="Constantia"/>
              </a:rPr>
              <a:t> </a:t>
            </a:r>
            <a:r>
              <a:rPr sz="2200" spc="-10" dirty="0">
                <a:latin typeface="Constantia"/>
                <a:cs typeface="Constantia"/>
              </a:rPr>
              <a:t>NUMBERS</a:t>
            </a:r>
            <a:endParaRPr sz="2200">
              <a:latin typeface="Constantia"/>
              <a:cs typeface="Constantia"/>
            </a:endParaRPr>
          </a:p>
          <a:p>
            <a:pPr marL="12700">
              <a:lnSpc>
                <a:spcPct val="100000"/>
              </a:lnSpc>
              <a:spcBef>
                <a:spcPts val="530"/>
              </a:spcBef>
              <a:tabLst>
                <a:tab pos="583565" algn="l"/>
              </a:tabLst>
            </a:pPr>
            <a:r>
              <a:rPr sz="2050" spc="15" dirty="0">
                <a:solidFill>
                  <a:srgbClr val="0AD0D9"/>
                </a:solidFill>
                <a:latin typeface="Constantia"/>
                <a:cs typeface="Constantia"/>
              </a:rPr>
              <a:t>VII.	</a:t>
            </a:r>
            <a:r>
              <a:rPr sz="2200" spc="-40" dirty="0">
                <a:latin typeface="Constantia"/>
                <a:cs typeface="Constantia"/>
              </a:rPr>
              <a:t>VARIOUS </a:t>
            </a:r>
            <a:r>
              <a:rPr sz="2200" spc="-5" dirty="0">
                <a:latin typeface="Constantia"/>
                <a:cs typeface="Constantia"/>
              </a:rPr>
              <a:t>TYPES </a:t>
            </a:r>
            <a:r>
              <a:rPr sz="2200" spc="-10" dirty="0">
                <a:latin typeface="Constantia"/>
                <a:cs typeface="Constantia"/>
              </a:rPr>
              <a:t>OF</a:t>
            </a:r>
            <a:r>
              <a:rPr sz="2200" spc="40" dirty="0">
                <a:latin typeface="Constantia"/>
                <a:cs typeface="Constantia"/>
              </a:rPr>
              <a:t> </a:t>
            </a:r>
            <a:r>
              <a:rPr sz="2200" spc="-15" dirty="0">
                <a:latin typeface="Constantia"/>
                <a:cs typeface="Constantia"/>
              </a:rPr>
              <a:t>QUESTIONS</a:t>
            </a:r>
            <a:endParaRPr sz="2200">
              <a:latin typeface="Constantia"/>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78739" y="0"/>
            <a:ext cx="8926830" cy="6287770"/>
          </a:xfrm>
          <a:prstGeom prst="rect">
            <a:avLst/>
          </a:prstGeom>
        </p:spPr>
        <p:txBody>
          <a:bodyPr vert="horz" wrap="square" lIns="0" tIns="92075" rIns="0" bIns="0" rtlCol="0">
            <a:spAutoFit/>
          </a:bodyPr>
          <a:lstStyle/>
          <a:p>
            <a:pPr marL="12700">
              <a:lnSpc>
                <a:spcPct val="100000"/>
              </a:lnSpc>
              <a:spcBef>
                <a:spcPts val="725"/>
              </a:spcBef>
              <a:tabLst>
                <a:tab pos="583565" algn="l"/>
              </a:tabLst>
            </a:pPr>
            <a:r>
              <a:rPr sz="2450" b="1" i="1" spc="5" dirty="0">
                <a:solidFill>
                  <a:srgbClr val="FF0000"/>
                </a:solidFill>
                <a:latin typeface="Arial"/>
                <a:cs typeface="Arial"/>
              </a:rPr>
              <a:t>IV.	</a:t>
            </a:r>
            <a:r>
              <a:rPr sz="2600" b="1" i="1" u="heavy" dirty="0">
                <a:solidFill>
                  <a:srgbClr val="FF0000"/>
                </a:solidFill>
                <a:uFill>
                  <a:solidFill>
                    <a:srgbClr val="FF0000"/>
                  </a:solidFill>
                </a:uFill>
                <a:latin typeface="Arial"/>
                <a:cs typeface="Arial"/>
              </a:rPr>
              <a:t>CLOSER UNDER</a:t>
            </a:r>
            <a:r>
              <a:rPr sz="2600" b="1" i="1" u="heavy" spc="-30" dirty="0">
                <a:solidFill>
                  <a:srgbClr val="FF0000"/>
                </a:solidFill>
                <a:uFill>
                  <a:solidFill>
                    <a:srgbClr val="FF0000"/>
                  </a:solidFill>
                </a:uFill>
                <a:latin typeface="Arial"/>
                <a:cs typeface="Arial"/>
              </a:rPr>
              <a:t> </a:t>
            </a:r>
            <a:r>
              <a:rPr sz="2600" b="1" i="1" u="heavy" dirty="0">
                <a:solidFill>
                  <a:srgbClr val="FF0000"/>
                </a:solidFill>
                <a:uFill>
                  <a:solidFill>
                    <a:srgbClr val="FF0000"/>
                  </a:solidFill>
                </a:uFill>
                <a:latin typeface="Arial"/>
                <a:cs typeface="Arial"/>
              </a:rPr>
              <a:t>DIVISION-</a:t>
            </a:r>
            <a:endParaRPr sz="2600">
              <a:latin typeface="Arial"/>
              <a:cs typeface="Arial"/>
            </a:endParaRPr>
          </a:p>
          <a:p>
            <a:pPr marL="287020" marR="80645" indent="-274320">
              <a:lnSpc>
                <a:spcPct val="100000"/>
              </a:lnSpc>
              <a:spcBef>
                <a:spcPts val="625"/>
              </a:spcBef>
            </a:pPr>
            <a:r>
              <a:rPr sz="2600" dirty="0">
                <a:latin typeface="Arial"/>
                <a:cs typeface="Arial"/>
              </a:rPr>
              <a:t>A number system is said to closed under division if and only  if the result of the division of two numbers in that </a:t>
            </a:r>
            <a:r>
              <a:rPr sz="2600" spc="5" dirty="0">
                <a:latin typeface="Arial"/>
                <a:cs typeface="Arial"/>
              </a:rPr>
              <a:t>system  </a:t>
            </a:r>
            <a:r>
              <a:rPr sz="2600" dirty="0">
                <a:latin typeface="Arial"/>
                <a:cs typeface="Arial"/>
              </a:rPr>
              <a:t>also exist in </a:t>
            </a:r>
            <a:r>
              <a:rPr sz="2600" spc="-5" dirty="0">
                <a:latin typeface="Arial"/>
                <a:cs typeface="Arial"/>
              </a:rPr>
              <a:t>that </a:t>
            </a:r>
            <a:r>
              <a:rPr sz="2600" dirty="0">
                <a:latin typeface="Arial"/>
                <a:cs typeface="Arial"/>
              </a:rPr>
              <a:t>system. Lets understand with some  number systems that we have studied in previous</a:t>
            </a:r>
            <a:r>
              <a:rPr sz="2600" spc="-40" dirty="0">
                <a:latin typeface="Arial"/>
                <a:cs typeface="Arial"/>
              </a:rPr>
              <a:t> </a:t>
            </a:r>
            <a:r>
              <a:rPr sz="2600" spc="5" dirty="0">
                <a:latin typeface="Arial"/>
                <a:cs typeface="Arial"/>
              </a:rPr>
              <a:t>classes-</a:t>
            </a:r>
            <a:endParaRPr sz="2600">
              <a:latin typeface="Arial"/>
              <a:cs typeface="Arial"/>
            </a:endParaRPr>
          </a:p>
          <a:p>
            <a:pPr marL="527685" marR="575945" indent="-515620">
              <a:lnSpc>
                <a:spcPct val="100000"/>
              </a:lnSpc>
              <a:spcBef>
                <a:spcPts val="625"/>
              </a:spcBef>
              <a:tabLst>
                <a:tab pos="527685"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division of two natural  number is not always a natural </a:t>
            </a:r>
            <a:r>
              <a:rPr sz="2600" spc="-20" dirty="0">
                <a:latin typeface="Arial"/>
                <a:cs typeface="Arial"/>
              </a:rPr>
              <a:t>number. </a:t>
            </a:r>
            <a:r>
              <a:rPr sz="2600" dirty="0">
                <a:latin typeface="Arial"/>
                <a:cs typeface="Arial"/>
              </a:rPr>
              <a:t>For</a:t>
            </a:r>
            <a:r>
              <a:rPr sz="2600" spc="-35" dirty="0">
                <a:latin typeface="Arial"/>
                <a:cs typeface="Arial"/>
              </a:rPr>
              <a:t> </a:t>
            </a:r>
            <a:r>
              <a:rPr sz="2600" spc="5" dirty="0">
                <a:latin typeface="Arial"/>
                <a:cs typeface="Arial"/>
              </a:rPr>
              <a:t>example-</a:t>
            </a:r>
            <a:endParaRPr sz="2600">
              <a:latin typeface="Arial"/>
              <a:cs typeface="Arial"/>
            </a:endParaRPr>
          </a:p>
          <a:p>
            <a:pPr marL="1117600">
              <a:lnSpc>
                <a:spcPct val="100000"/>
              </a:lnSpc>
              <a:spcBef>
                <a:spcPts val="615"/>
              </a:spcBef>
              <a:tabLst>
                <a:tab pos="2780030" algn="l"/>
                <a:tab pos="3423920" algn="l"/>
              </a:tabLst>
            </a:pPr>
            <a:r>
              <a:rPr sz="2600" dirty="0">
                <a:latin typeface="Arial"/>
                <a:cs typeface="Arial"/>
              </a:rPr>
              <a:t>5</a:t>
            </a:r>
            <a:r>
              <a:rPr sz="2600" b="1" dirty="0">
                <a:latin typeface="Times New Roman"/>
                <a:cs typeface="Times New Roman"/>
              </a:rPr>
              <a:t>÷</a:t>
            </a:r>
            <a:r>
              <a:rPr sz="2600" dirty="0">
                <a:latin typeface="Arial"/>
                <a:cs typeface="Arial"/>
              </a:rPr>
              <a:t>7=	[	is not a natural</a:t>
            </a:r>
            <a:r>
              <a:rPr sz="2600" spc="-20" dirty="0">
                <a:latin typeface="Arial"/>
                <a:cs typeface="Arial"/>
              </a:rPr>
              <a:t> </a:t>
            </a:r>
            <a:r>
              <a:rPr sz="2600" dirty="0">
                <a:latin typeface="Arial"/>
                <a:cs typeface="Arial"/>
              </a:rPr>
              <a:t>number].</a:t>
            </a:r>
            <a:endParaRPr sz="2600">
              <a:latin typeface="Arial"/>
              <a:cs typeface="Arial"/>
            </a:endParaRPr>
          </a:p>
          <a:p>
            <a:pPr>
              <a:lnSpc>
                <a:spcPct val="100000"/>
              </a:lnSpc>
              <a:spcBef>
                <a:spcPts val="10"/>
              </a:spcBef>
            </a:pPr>
            <a:endParaRPr sz="3800">
              <a:latin typeface="Arial"/>
              <a:cs typeface="Arial"/>
            </a:endParaRPr>
          </a:p>
          <a:p>
            <a:pPr marL="527685" marR="5080" indent="-515620">
              <a:lnSpc>
                <a:spcPct val="100000"/>
              </a:lnSpc>
              <a:tabLst>
                <a:tab pos="527685"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division of two whole number</a:t>
            </a:r>
            <a:r>
              <a:rPr sz="2600" spc="-180" dirty="0">
                <a:latin typeface="Arial"/>
                <a:cs typeface="Arial"/>
              </a:rPr>
              <a:t> </a:t>
            </a:r>
            <a:r>
              <a:rPr sz="2600" dirty="0">
                <a:latin typeface="Arial"/>
                <a:cs typeface="Arial"/>
              </a:rPr>
              <a:t>is  not always a whole </a:t>
            </a:r>
            <a:r>
              <a:rPr sz="2600" spc="-20" dirty="0">
                <a:latin typeface="Arial"/>
                <a:cs typeface="Arial"/>
              </a:rPr>
              <a:t>number. </a:t>
            </a:r>
            <a:r>
              <a:rPr sz="2600" dirty="0">
                <a:latin typeface="Arial"/>
                <a:cs typeface="Arial"/>
              </a:rPr>
              <a:t>For</a:t>
            </a:r>
            <a:r>
              <a:rPr sz="2600" spc="-55" dirty="0">
                <a:latin typeface="Arial"/>
                <a:cs typeface="Arial"/>
              </a:rPr>
              <a:t> </a:t>
            </a:r>
            <a:r>
              <a:rPr sz="2600" spc="5" dirty="0">
                <a:latin typeface="Arial"/>
                <a:cs typeface="Arial"/>
              </a:rPr>
              <a:t>example-</a:t>
            </a:r>
            <a:endParaRPr sz="2600">
              <a:latin typeface="Arial"/>
              <a:cs typeface="Arial"/>
            </a:endParaRPr>
          </a:p>
          <a:p>
            <a:pPr marL="1026160">
              <a:lnSpc>
                <a:spcPct val="100000"/>
              </a:lnSpc>
              <a:spcBef>
                <a:spcPts val="615"/>
              </a:spcBef>
              <a:tabLst>
                <a:tab pos="3992245" algn="l"/>
              </a:tabLst>
            </a:pPr>
            <a:r>
              <a:rPr sz="2600" dirty="0">
                <a:latin typeface="Arial"/>
                <a:cs typeface="Arial"/>
              </a:rPr>
              <a:t>4</a:t>
            </a:r>
            <a:r>
              <a:rPr sz="2600" b="1" dirty="0">
                <a:latin typeface="Times New Roman"/>
                <a:cs typeface="Times New Roman"/>
              </a:rPr>
              <a:t>÷</a:t>
            </a:r>
            <a:r>
              <a:rPr sz="2600" dirty="0">
                <a:latin typeface="Arial"/>
                <a:cs typeface="Arial"/>
              </a:rPr>
              <a:t>0 = (not</a:t>
            </a:r>
            <a:r>
              <a:rPr sz="2600" spc="-5" dirty="0">
                <a:latin typeface="Arial"/>
                <a:cs typeface="Arial"/>
              </a:rPr>
              <a:t> </a:t>
            </a:r>
            <a:r>
              <a:rPr sz="2600" dirty="0">
                <a:latin typeface="Arial"/>
                <a:cs typeface="Arial"/>
              </a:rPr>
              <a:t>defined)	[it is not a whole</a:t>
            </a:r>
            <a:r>
              <a:rPr sz="2600" spc="-30" dirty="0">
                <a:latin typeface="Arial"/>
                <a:cs typeface="Arial"/>
              </a:rPr>
              <a:t> </a:t>
            </a:r>
            <a:r>
              <a:rPr sz="2600" dirty="0">
                <a:latin typeface="Arial"/>
                <a:cs typeface="Arial"/>
              </a:rPr>
              <a:t>number]</a:t>
            </a:r>
            <a:endParaRPr sz="2600">
              <a:latin typeface="Arial"/>
              <a:cs typeface="Arial"/>
            </a:endParaRPr>
          </a:p>
          <a:p>
            <a:pPr>
              <a:lnSpc>
                <a:spcPct val="100000"/>
              </a:lnSpc>
              <a:spcBef>
                <a:spcPts val="10"/>
              </a:spcBef>
            </a:pPr>
            <a:endParaRPr sz="3800">
              <a:latin typeface="Arial"/>
              <a:cs typeface="Arial"/>
            </a:endParaRPr>
          </a:p>
          <a:p>
            <a:pPr marL="12700">
              <a:lnSpc>
                <a:spcPct val="100000"/>
              </a:lnSpc>
              <a:tabLst>
                <a:tab pos="527685" algn="l"/>
              </a:tabLst>
            </a:pPr>
            <a:r>
              <a:rPr sz="2450" spc="5" dirty="0">
                <a:solidFill>
                  <a:srgbClr val="0AD0D9"/>
                </a:solidFill>
                <a:latin typeface="Arial"/>
                <a:cs typeface="Arial"/>
              </a:rPr>
              <a:t>c.	</a:t>
            </a:r>
            <a:r>
              <a:rPr sz="2600" dirty="0">
                <a:latin typeface="Arial"/>
                <a:cs typeface="Arial"/>
              </a:rPr>
              <a:t>INTEGERS- The division of two integers is not always</a:t>
            </a:r>
            <a:r>
              <a:rPr sz="2600" spc="-140" dirty="0">
                <a:latin typeface="Arial"/>
                <a:cs typeface="Arial"/>
              </a:rPr>
              <a:t> </a:t>
            </a:r>
            <a:r>
              <a:rPr sz="2600" dirty="0">
                <a:latin typeface="Arial"/>
                <a:cs typeface="Arial"/>
              </a:rPr>
              <a:t>a</a:t>
            </a:r>
            <a:endParaRPr sz="2600">
              <a:latin typeface="Arial"/>
              <a:cs typeface="Arial"/>
            </a:endParaRPr>
          </a:p>
        </p:txBody>
      </p:sp>
      <p:sp>
        <p:nvSpPr>
          <p:cNvPr id="9" name="object 9"/>
          <p:cNvSpPr txBox="1"/>
          <p:nvPr/>
        </p:nvSpPr>
        <p:spPr>
          <a:xfrm>
            <a:off x="593851" y="6204915"/>
            <a:ext cx="7569834" cy="819150"/>
          </a:xfrm>
          <a:prstGeom prst="rect">
            <a:avLst/>
          </a:prstGeom>
        </p:spPr>
        <p:txBody>
          <a:bodyPr vert="horz" wrap="square" lIns="0" tIns="12700" rIns="0" bIns="0" rtlCol="0">
            <a:spAutoFit/>
          </a:bodyPr>
          <a:lstStyle/>
          <a:p>
            <a:pPr marL="12700" marR="5080">
              <a:lnSpc>
                <a:spcPct val="100000"/>
              </a:lnSpc>
              <a:spcBef>
                <a:spcPts val="100"/>
              </a:spcBef>
              <a:tabLst>
                <a:tab pos="5069840" algn="l"/>
                <a:tab pos="7169150" algn="l"/>
                <a:tab pos="7464425" algn="l"/>
              </a:tabLst>
            </a:pPr>
            <a:r>
              <a:rPr sz="2600" dirty="0">
                <a:latin typeface="Arial"/>
                <a:cs typeface="Arial"/>
              </a:rPr>
              <a:t>integ</a:t>
            </a:r>
            <a:r>
              <a:rPr sz="2600" spc="5" dirty="0">
                <a:latin typeface="Arial"/>
                <a:cs typeface="Arial"/>
              </a:rPr>
              <a:t>e</a:t>
            </a:r>
            <a:r>
              <a:rPr sz="2600" dirty="0">
                <a:latin typeface="Arial"/>
                <a:cs typeface="Arial"/>
              </a:rPr>
              <a:t>rs</a:t>
            </a:r>
            <a:r>
              <a:rPr sz="2600" spc="-15" dirty="0">
                <a:latin typeface="Arial"/>
                <a:cs typeface="Arial"/>
              </a:rPr>
              <a:t> </a:t>
            </a:r>
            <a:r>
              <a:rPr sz="2600" dirty="0">
                <a:latin typeface="Arial"/>
                <a:cs typeface="Arial"/>
              </a:rPr>
              <a:t>. </a:t>
            </a:r>
            <a:r>
              <a:rPr sz="2600" spc="5" dirty="0">
                <a:latin typeface="Arial"/>
                <a:cs typeface="Arial"/>
              </a:rPr>
              <a:t>F</a:t>
            </a:r>
            <a:r>
              <a:rPr sz="2600" dirty="0">
                <a:latin typeface="Arial"/>
                <a:cs typeface="Arial"/>
              </a:rPr>
              <a:t>or ex</a:t>
            </a:r>
            <a:r>
              <a:rPr sz="2600" spc="5" dirty="0">
                <a:latin typeface="Arial"/>
                <a:cs typeface="Arial"/>
              </a:rPr>
              <a:t>a</a:t>
            </a:r>
            <a:r>
              <a:rPr sz="2600" dirty="0">
                <a:latin typeface="Arial"/>
                <a:cs typeface="Arial"/>
              </a:rPr>
              <a:t>mpl</a:t>
            </a:r>
            <a:r>
              <a:rPr sz="2600" spc="20" dirty="0">
                <a:latin typeface="Arial"/>
                <a:cs typeface="Arial"/>
              </a:rPr>
              <a:t>e</a:t>
            </a:r>
            <a:r>
              <a:rPr sz="2600" dirty="0">
                <a:latin typeface="Arial"/>
                <a:cs typeface="Arial"/>
              </a:rPr>
              <a:t>-	</a:t>
            </a:r>
            <a:r>
              <a:rPr sz="2600" spc="-5" dirty="0">
                <a:latin typeface="Arial"/>
                <a:cs typeface="Arial"/>
              </a:rPr>
              <a:t>(-</a:t>
            </a:r>
            <a:r>
              <a:rPr sz="2600" dirty="0">
                <a:latin typeface="Arial"/>
                <a:cs typeface="Arial"/>
              </a:rPr>
              <a:t>5)</a:t>
            </a:r>
            <a:r>
              <a:rPr sz="2600" spc="-10" dirty="0">
                <a:latin typeface="Arial"/>
                <a:cs typeface="Arial"/>
              </a:rPr>
              <a:t> </a:t>
            </a:r>
            <a:r>
              <a:rPr sz="2600" b="1" spc="-5" dirty="0">
                <a:latin typeface="Times New Roman"/>
                <a:cs typeface="Times New Roman"/>
              </a:rPr>
              <a:t>÷</a:t>
            </a:r>
            <a:r>
              <a:rPr sz="2600" dirty="0">
                <a:latin typeface="Arial"/>
                <a:cs typeface="Arial"/>
              </a:rPr>
              <a:t>4 =</a:t>
            </a:r>
            <a:r>
              <a:rPr sz="2600" spc="-15" dirty="0">
                <a:latin typeface="Arial"/>
                <a:cs typeface="Arial"/>
              </a:rPr>
              <a:t> </a:t>
            </a:r>
            <a:r>
              <a:rPr sz="2600" dirty="0">
                <a:latin typeface="Arial"/>
                <a:cs typeface="Arial"/>
              </a:rPr>
              <a:t>(	)	[  is a</a:t>
            </a:r>
            <a:r>
              <a:rPr sz="2600" spc="-5" dirty="0">
                <a:latin typeface="Arial"/>
                <a:cs typeface="Arial"/>
              </a:rPr>
              <a:t> </a:t>
            </a:r>
            <a:r>
              <a:rPr sz="2600" dirty="0">
                <a:latin typeface="Arial"/>
                <a:cs typeface="Arial"/>
              </a:rPr>
              <a:t>integer]</a:t>
            </a:r>
            <a:endParaRPr sz="2600">
              <a:latin typeface="Arial"/>
              <a:cs typeface="Arial"/>
            </a:endParaRPr>
          </a:p>
        </p:txBody>
      </p:sp>
      <p:sp>
        <p:nvSpPr>
          <p:cNvPr id="10" name="object 10"/>
          <p:cNvSpPr txBox="1"/>
          <p:nvPr/>
        </p:nvSpPr>
        <p:spPr>
          <a:xfrm>
            <a:off x="4238371" y="6600850"/>
            <a:ext cx="4408170" cy="422909"/>
          </a:xfrm>
          <a:prstGeom prst="rect">
            <a:avLst/>
          </a:prstGeom>
        </p:spPr>
        <p:txBody>
          <a:bodyPr vert="horz" wrap="square" lIns="0" tIns="13335" rIns="0" bIns="0" rtlCol="0">
            <a:spAutoFit/>
          </a:bodyPr>
          <a:lstStyle/>
          <a:p>
            <a:pPr marL="12700">
              <a:lnSpc>
                <a:spcPct val="100000"/>
              </a:lnSpc>
              <a:spcBef>
                <a:spcPts val="105"/>
              </a:spcBef>
              <a:tabLst>
                <a:tab pos="2980055" algn="l"/>
              </a:tabLst>
            </a:pPr>
            <a:r>
              <a:rPr sz="2600" dirty="0">
                <a:latin typeface="Arial"/>
                <a:cs typeface="Arial"/>
              </a:rPr>
              <a:t>4</a:t>
            </a:r>
            <a:r>
              <a:rPr sz="2600" b="1" dirty="0">
                <a:latin typeface="Times New Roman"/>
                <a:cs typeface="Times New Roman"/>
              </a:rPr>
              <a:t>÷</a:t>
            </a:r>
            <a:r>
              <a:rPr sz="2600" dirty="0">
                <a:latin typeface="Arial"/>
                <a:cs typeface="Arial"/>
              </a:rPr>
              <a:t>0 = (not</a:t>
            </a:r>
            <a:r>
              <a:rPr sz="2600" spc="-5" dirty="0">
                <a:latin typeface="Arial"/>
                <a:cs typeface="Arial"/>
              </a:rPr>
              <a:t> </a:t>
            </a:r>
            <a:r>
              <a:rPr sz="2600" dirty="0">
                <a:latin typeface="Arial"/>
                <a:cs typeface="Arial"/>
              </a:rPr>
              <a:t>defined)	[it is not</a:t>
            </a:r>
            <a:r>
              <a:rPr sz="2600" spc="-95" dirty="0">
                <a:latin typeface="Arial"/>
                <a:cs typeface="Arial"/>
              </a:rPr>
              <a:t> </a:t>
            </a:r>
            <a:r>
              <a:rPr sz="2600" dirty="0">
                <a:latin typeface="Arial"/>
                <a:cs typeface="Arial"/>
              </a:rPr>
              <a:t>a</a:t>
            </a:r>
            <a:endParaRPr sz="2600">
              <a:latin typeface="Arial"/>
              <a:cs typeface="Arial"/>
            </a:endParaRPr>
          </a:p>
        </p:txBody>
      </p:sp>
      <p:sp>
        <p:nvSpPr>
          <p:cNvPr id="11" name="object 11"/>
          <p:cNvSpPr/>
          <p:nvPr/>
        </p:nvSpPr>
        <p:spPr>
          <a:xfrm>
            <a:off x="1295400" y="2590800"/>
            <a:ext cx="152400" cy="68580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752600" y="2590800"/>
            <a:ext cx="152400" cy="6858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600200" y="5867400"/>
            <a:ext cx="304800" cy="573024"/>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209800" y="5867400"/>
            <a:ext cx="304800" cy="57302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425831" y="726947"/>
            <a:ext cx="8138159" cy="60960"/>
          </a:xfrm>
          <a:custGeom>
            <a:avLst/>
            <a:gdLst/>
            <a:ahLst/>
            <a:cxnLst/>
            <a:rect l="l" t="t" r="r" b="b"/>
            <a:pathLst>
              <a:path w="8138159" h="60959">
                <a:moveTo>
                  <a:pt x="8138160" y="0"/>
                </a:moveTo>
                <a:lnTo>
                  <a:pt x="4696968" y="0"/>
                </a:lnTo>
                <a:lnTo>
                  <a:pt x="0" y="0"/>
                </a:lnTo>
                <a:lnTo>
                  <a:pt x="0" y="60960"/>
                </a:lnTo>
                <a:lnTo>
                  <a:pt x="4696968" y="60960"/>
                </a:lnTo>
                <a:lnTo>
                  <a:pt x="8138160" y="60960"/>
                </a:lnTo>
                <a:lnTo>
                  <a:pt x="8138160" y="0"/>
                </a:lnTo>
                <a:close/>
              </a:path>
            </a:pathLst>
          </a:custGeom>
          <a:solidFill>
            <a:srgbClr val="6F2F9F"/>
          </a:solidFill>
        </p:spPr>
        <p:txBody>
          <a:bodyPr wrap="square" lIns="0" tIns="0" rIns="0" bIns="0" rtlCol="0"/>
          <a:lstStyle/>
          <a:p>
            <a:endParaRPr/>
          </a:p>
        </p:txBody>
      </p:sp>
      <p:sp>
        <p:nvSpPr>
          <p:cNvPr id="9" name="object 9"/>
          <p:cNvSpPr txBox="1">
            <a:spLocks noGrp="1"/>
          </p:cNvSpPr>
          <p:nvPr>
            <p:ph type="title"/>
          </p:nvPr>
        </p:nvSpPr>
        <p:spPr>
          <a:xfrm>
            <a:off x="413105" y="9855"/>
            <a:ext cx="8166100" cy="788670"/>
          </a:xfrm>
          <a:prstGeom prst="rect">
            <a:avLst/>
          </a:prstGeom>
        </p:spPr>
        <p:txBody>
          <a:bodyPr vert="horz" wrap="square" lIns="0" tIns="13335" rIns="0" bIns="0" rtlCol="0">
            <a:spAutoFit/>
          </a:bodyPr>
          <a:lstStyle/>
          <a:p>
            <a:pPr marL="12700">
              <a:lnSpc>
                <a:spcPct val="100000"/>
              </a:lnSpc>
              <a:spcBef>
                <a:spcPts val="105"/>
              </a:spcBef>
            </a:pPr>
            <a:r>
              <a:rPr sz="5000" b="1" i="1" spc="-50" dirty="0">
                <a:solidFill>
                  <a:srgbClr val="6F2F9F"/>
                </a:solidFill>
                <a:latin typeface="Times New Roman"/>
                <a:cs typeface="Times New Roman"/>
              </a:rPr>
              <a:t>COMMUTATIVE</a:t>
            </a:r>
            <a:r>
              <a:rPr sz="5000" b="1" i="1" spc="-60" dirty="0">
                <a:solidFill>
                  <a:srgbClr val="6F2F9F"/>
                </a:solidFill>
                <a:latin typeface="Times New Roman"/>
                <a:cs typeface="Times New Roman"/>
              </a:rPr>
              <a:t> </a:t>
            </a:r>
            <a:r>
              <a:rPr sz="5000" b="1" i="1" dirty="0">
                <a:solidFill>
                  <a:srgbClr val="6F2F9F"/>
                </a:solidFill>
                <a:latin typeface="Times New Roman"/>
                <a:cs typeface="Times New Roman"/>
              </a:rPr>
              <a:t>PROPERTY</a:t>
            </a:r>
            <a:endParaRPr sz="5000">
              <a:latin typeface="Times New Roman"/>
              <a:cs typeface="Times New Roman"/>
            </a:endParaRPr>
          </a:p>
        </p:txBody>
      </p:sp>
      <p:sp>
        <p:nvSpPr>
          <p:cNvPr id="10" name="object 10"/>
          <p:cNvSpPr txBox="1"/>
          <p:nvPr/>
        </p:nvSpPr>
        <p:spPr>
          <a:xfrm>
            <a:off x="78739" y="850761"/>
            <a:ext cx="8934450" cy="5516245"/>
          </a:xfrm>
          <a:prstGeom prst="rect">
            <a:avLst/>
          </a:prstGeom>
        </p:spPr>
        <p:txBody>
          <a:bodyPr vert="horz" wrap="square" lIns="0" tIns="99695" rIns="0" bIns="0" rtlCol="0">
            <a:spAutoFit/>
          </a:bodyPr>
          <a:lstStyle/>
          <a:p>
            <a:pPr marL="12700">
              <a:lnSpc>
                <a:spcPct val="100000"/>
              </a:lnSpc>
              <a:spcBef>
                <a:spcPts val="785"/>
              </a:spcBef>
              <a:tabLst>
                <a:tab pos="583565" algn="l"/>
                <a:tab pos="3128010" algn="l"/>
              </a:tabLst>
            </a:pPr>
            <a:r>
              <a:rPr sz="2400" b="1" i="1" dirty="0">
                <a:solidFill>
                  <a:srgbClr val="FF0000"/>
                </a:solidFill>
                <a:latin typeface="Arial"/>
                <a:cs typeface="Arial"/>
              </a:rPr>
              <a:t>I.	</a:t>
            </a:r>
            <a:r>
              <a:rPr sz="2550" b="1" i="1" u="heavy" spc="-45" dirty="0">
                <a:solidFill>
                  <a:srgbClr val="FF0000"/>
                </a:solidFill>
                <a:uFill>
                  <a:solidFill>
                    <a:srgbClr val="FF0000"/>
                  </a:solidFill>
                </a:uFill>
                <a:latin typeface="Arial"/>
                <a:cs typeface="Arial"/>
              </a:rPr>
              <a:t>COMMUTATIVE	</a:t>
            </a:r>
            <a:r>
              <a:rPr sz="2800" b="1" i="1" u="heavy" spc="-5" dirty="0">
                <a:solidFill>
                  <a:srgbClr val="FF0000"/>
                </a:solidFill>
                <a:uFill>
                  <a:solidFill>
                    <a:srgbClr val="FF0000"/>
                  </a:solidFill>
                </a:uFill>
                <a:latin typeface="Arial"/>
                <a:cs typeface="Arial"/>
              </a:rPr>
              <a:t>FOR </a:t>
            </a:r>
            <a:r>
              <a:rPr sz="2550" b="1" i="1" u="heavy" spc="-5" dirty="0">
                <a:solidFill>
                  <a:srgbClr val="FF0000"/>
                </a:solidFill>
                <a:uFill>
                  <a:solidFill>
                    <a:srgbClr val="FF0000"/>
                  </a:solidFill>
                </a:uFill>
                <a:latin typeface="Arial"/>
                <a:cs typeface="Arial"/>
              </a:rPr>
              <a:t>ADDITION</a:t>
            </a:r>
            <a:r>
              <a:rPr sz="2550" b="1" i="1" u="heavy" spc="-110" dirty="0">
                <a:solidFill>
                  <a:srgbClr val="FF0000"/>
                </a:solidFill>
                <a:uFill>
                  <a:solidFill>
                    <a:srgbClr val="FF0000"/>
                  </a:solidFill>
                </a:uFill>
                <a:latin typeface="Arial"/>
                <a:cs typeface="Arial"/>
              </a:rPr>
              <a:t> </a:t>
            </a:r>
            <a:r>
              <a:rPr sz="2550" b="1" i="1" u="heavy" spc="-5" dirty="0">
                <a:solidFill>
                  <a:srgbClr val="FF0000"/>
                </a:solidFill>
                <a:uFill>
                  <a:solidFill>
                    <a:srgbClr val="FF0000"/>
                  </a:solidFill>
                </a:uFill>
                <a:latin typeface="Arial"/>
                <a:cs typeface="Arial"/>
              </a:rPr>
              <a:t>-</a:t>
            </a:r>
            <a:endParaRPr sz="2550">
              <a:latin typeface="Arial"/>
              <a:cs typeface="Arial"/>
            </a:endParaRPr>
          </a:p>
          <a:p>
            <a:pPr marL="287020" marR="13335" indent="-274320">
              <a:lnSpc>
                <a:spcPct val="100000"/>
              </a:lnSpc>
              <a:spcBef>
                <a:spcPts val="625"/>
              </a:spcBef>
            </a:pPr>
            <a:r>
              <a:rPr sz="2550" spc="-5" dirty="0">
                <a:latin typeface="Arial"/>
                <a:cs typeface="Arial"/>
              </a:rPr>
              <a:t>A number system is said to commutative under addition if and  only if the result of the sum of two numbers in a system  </a:t>
            </a:r>
            <a:r>
              <a:rPr sz="2550" spc="-10" dirty="0">
                <a:latin typeface="Arial"/>
                <a:cs typeface="Arial"/>
              </a:rPr>
              <a:t>doesn’t depends </a:t>
            </a:r>
            <a:r>
              <a:rPr sz="2550" spc="-5" dirty="0">
                <a:latin typeface="Arial"/>
                <a:cs typeface="Arial"/>
              </a:rPr>
              <a:t>on the order of addition. Lets understand  with some number systems that we have studied in previous  classes-</a:t>
            </a:r>
            <a:endParaRPr sz="2550">
              <a:latin typeface="Arial"/>
              <a:cs typeface="Arial"/>
            </a:endParaRPr>
          </a:p>
          <a:p>
            <a:pPr marL="527685" marR="8890" indent="-515620" algn="just">
              <a:lnSpc>
                <a:spcPct val="100000"/>
              </a:lnSpc>
              <a:spcBef>
                <a:spcPts val="615"/>
              </a:spcBef>
            </a:pPr>
            <a:r>
              <a:rPr sz="2400" spc="5" dirty="0">
                <a:solidFill>
                  <a:srgbClr val="0AD0D9"/>
                </a:solidFill>
                <a:latin typeface="Arial"/>
                <a:cs typeface="Arial"/>
              </a:rPr>
              <a:t>a. </a:t>
            </a:r>
            <a:r>
              <a:rPr sz="2550" spc="-40" dirty="0">
                <a:latin typeface="Arial"/>
                <a:cs typeface="Arial"/>
              </a:rPr>
              <a:t>NATURAL </a:t>
            </a:r>
            <a:r>
              <a:rPr sz="2550" spc="-10" dirty="0">
                <a:latin typeface="Arial"/>
                <a:cs typeface="Arial"/>
              </a:rPr>
              <a:t>NUMBERS- The </a:t>
            </a:r>
            <a:r>
              <a:rPr sz="2550" spc="-5" dirty="0">
                <a:latin typeface="Arial"/>
                <a:cs typeface="Arial"/>
              </a:rPr>
              <a:t>sum of two natural number will  always remains same if also we change there position.For  </a:t>
            </a:r>
            <a:r>
              <a:rPr sz="2550" spc="-10" dirty="0">
                <a:latin typeface="Arial"/>
                <a:cs typeface="Arial"/>
              </a:rPr>
              <a:t>example- </a:t>
            </a:r>
            <a:r>
              <a:rPr sz="2550" spc="-5" dirty="0">
                <a:latin typeface="Arial"/>
                <a:cs typeface="Arial"/>
              </a:rPr>
              <a:t>5 + 7 = 7 + 5 =</a:t>
            </a:r>
            <a:r>
              <a:rPr sz="2550" spc="55" dirty="0">
                <a:latin typeface="Arial"/>
                <a:cs typeface="Arial"/>
              </a:rPr>
              <a:t> </a:t>
            </a:r>
            <a:r>
              <a:rPr sz="2550" spc="-5" dirty="0">
                <a:latin typeface="Arial"/>
                <a:cs typeface="Arial"/>
              </a:rPr>
              <a:t>12</a:t>
            </a:r>
            <a:endParaRPr sz="2550">
              <a:latin typeface="Arial"/>
              <a:cs typeface="Arial"/>
            </a:endParaRPr>
          </a:p>
          <a:p>
            <a:pPr>
              <a:lnSpc>
                <a:spcPct val="100000"/>
              </a:lnSpc>
              <a:spcBef>
                <a:spcPts val="30"/>
              </a:spcBef>
            </a:pPr>
            <a:endParaRPr sz="3700">
              <a:latin typeface="Arial"/>
              <a:cs typeface="Arial"/>
            </a:endParaRPr>
          </a:p>
          <a:p>
            <a:pPr marL="527685" marR="5080" indent="-515620">
              <a:lnSpc>
                <a:spcPct val="100000"/>
              </a:lnSpc>
              <a:tabLst>
                <a:tab pos="527685" algn="l"/>
              </a:tabLst>
            </a:pPr>
            <a:r>
              <a:rPr sz="2400" spc="5" dirty="0">
                <a:solidFill>
                  <a:srgbClr val="0AD0D9"/>
                </a:solidFill>
                <a:latin typeface="Arial"/>
                <a:cs typeface="Arial"/>
              </a:rPr>
              <a:t>b.	</a:t>
            </a:r>
            <a:r>
              <a:rPr sz="2550" spc="-5" dirty="0">
                <a:latin typeface="Arial"/>
                <a:cs typeface="Arial"/>
              </a:rPr>
              <a:t>WHOLE </a:t>
            </a:r>
            <a:r>
              <a:rPr sz="2550" spc="-10" dirty="0">
                <a:latin typeface="Arial"/>
                <a:cs typeface="Arial"/>
              </a:rPr>
              <a:t>NUMBERS- </a:t>
            </a:r>
            <a:r>
              <a:rPr sz="2550" spc="-5" dirty="0">
                <a:latin typeface="Arial"/>
                <a:cs typeface="Arial"/>
              </a:rPr>
              <a:t>The sum of two whole number will  always remains same if also we change there </a:t>
            </a:r>
            <a:r>
              <a:rPr sz="2550" dirty="0">
                <a:latin typeface="Arial"/>
                <a:cs typeface="Arial"/>
              </a:rPr>
              <a:t>position. </a:t>
            </a:r>
            <a:r>
              <a:rPr sz="2550" spc="-5" dirty="0">
                <a:latin typeface="Arial"/>
                <a:cs typeface="Arial"/>
              </a:rPr>
              <a:t>For  </a:t>
            </a:r>
            <a:r>
              <a:rPr sz="2550" spc="-10" dirty="0">
                <a:latin typeface="Arial"/>
                <a:cs typeface="Arial"/>
              </a:rPr>
              <a:t>example- </a:t>
            </a:r>
            <a:r>
              <a:rPr sz="2550" spc="-5" dirty="0">
                <a:latin typeface="Arial"/>
                <a:cs typeface="Arial"/>
              </a:rPr>
              <a:t>15 + 0 = 0 + 15 =</a:t>
            </a:r>
            <a:r>
              <a:rPr sz="2550" spc="60" dirty="0">
                <a:latin typeface="Arial"/>
                <a:cs typeface="Arial"/>
              </a:rPr>
              <a:t> </a:t>
            </a:r>
            <a:r>
              <a:rPr sz="2550" spc="-5" dirty="0">
                <a:latin typeface="Arial"/>
                <a:cs typeface="Arial"/>
              </a:rPr>
              <a:t>15</a:t>
            </a:r>
            <a:endParaRPr sz="25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0"/>
            <a:ext cx="6938645" cy="452120"/>
          </a:xfrm>
          <a:prstGeom prst="rect">
            <a:avLst/>
          </a:prstGeom>
        </p:spPr>
        <p:txBody>
          <a:bodyPr vert="horz" wrap="square" lIns="0" tIns="12065" rIns="0" bIns="0" rtlCol="0">
            <a:spAutoFit/>
          </a:bodyPr>
          <a:lstStyle/>
          <a:p>
            <a:pPr marL="12700">
              <a:lnSpc>
                <a:spcPct val="100000"/>
              </a:lnSpc>
              <a:spcBef>
                <a:spcPts val="95"/>
              </a:spcBef>
              <a:tabLst>
                <a:tab pos="583565" algn="l"/>
                <a:tab pos="3374390" algn="l"/>
              </a:tabLst>
            </a:pPr>
            <a:r>
              <a:rPr sz="2650" b="1" i="1" dirty="0">
                <a:solidFill>
                  <a:srgbClr val="FF0000"/>
                </a:solidFill>
                <a:latin typeface="Arial"/>
                <a:cs typeface="Arial"/>
              </a:rPr>
              <a:t>II.	</a:t>
            </a:r>
            <a:r>
              <a:rPr sz="2800" b="1" i="1" u="heavy" spc="-45" dirty="0">
                <a:solidFill>
                  <a:srgbClr val="FF0000"/>
                </a:solidFill>
                <a:uFill>
                  <a:solidFill>
                    <a:srgbClr val="FF0000"/>
                  </a:solidFill>
                </a:uFill>
                <a:latin typeface="Arial"/>
                <a:cs typeface="Arial"/>
              </a:rPr>
              <a:t>COMMUTATIVE	</a:t>
            </a:r>
            <a:r>
              <a:rPr sz="2800" b="1" i="1" u="heavy" spc="-5" dirty="0">
                <a:solidFill>
                  <a:srgbClr val="FF0000"/>
                </a:solidFill>
                <a:uFill>
                  <a:solidFill>
                    <a:srgbClr val="FF0000"/>
                  </a:solidFill>
                </a:uFill>
                <a:latin typeface="Arial"/>
                <a:cs typeface="Arial"/>
              </a:rPr>
              <a:t>FOR</a:t>
            </a:r>
            <a:r>
              <a:rPr sz="2800" b="1" i="1" u="heavy" spc="-65" dirty="0">
                <a:solidFill>
                  <a:srgbClr val="FF0000"/>
                </a:solidFill>
                <a:uFill>
                  <a:solidFill>
                    <a:srgbClr val="FF0000"/>
                  </a:solidFill>
                </a:uFill>
                <a:latin typeface="Arial"/>
                <a:cs typeface="Arial"/>
              </a:rPr>
              <a:t> </a:t>
            </a:r>
            <a:r>
              <a:rPr sz="2800" b="1" i="1" u="heavy" spc="-5" dirty="0">
                <a:solidFill>
                  <a:srgbClr val="FF0000"/>
                </a:solidFill>
                <a:uFill>
                  <a:solidFill>
                    <a:srgbClr val="FF0000"/>
                  </a:solidFill>
                </a:uFill>
                <a:latin typeface="Arial"/>
                <a:cs typeface="Arial"/>
              </a:rPr>
              <a:t>SUBTRACTION-</a:t>
            </a:r>
            <a:endParaRPr sz="2800">
              <a:latin typeface="Arial"/>
              <a:cs typeface="Arial"/>
            </a:endParaRPr>
          </a:p>
        </p:txBody>
      </p:sp>
      <p:sp>
        <p:nvSpPr>
          <p:cNvPr id="9" name="object 9"/>
          <p:cNvSpPr txBox="1"/>
          <p:nvPr/>
        </p:nvSpPr>
        <p:spPr>
          <a:xfrm>
            <a:off x="78739" y="447801"/>
            <a:ext cx="8943975" cy="6525895"/>
          </a:xfrm>
          <a:prstGeom prst="rect">
            <a:avLst/>
          </a:prstGeom>
        </p:spPr>
        <p:txBody>
          <a:bodyPr vert="horz" wrap="square" lIns="0" tIns="57785" rIns="0" bIns="0" rtlCol="0">
            <a:spAutoFit/>
          </a:bodyPr>
          <a:lstStyle/>
          <a:p>
            <a:pPr marL="287020" marR="104775" indent="-274320">
              <a:lnSpc>
                <a:spcPts val="2810"/>
              </a:lnSpc>
              <a:spcBef>
                <a:spcPts val="455"/>
              </a:spcBef>
            </a:pPr>
            <a:r>
              <a:rPr sz="2600" dirty="0">
                <a:latin typeface="Arial"/>
                <a:cs typeface="Arial"/>
              </a:rPr>
              <a:t>A number system is said to commutative under subtraction</a:t>
            </a:r>
            <a:r>
              <a:rPr sz="2600" spc="-204" dirty="0">
                <a:latin typeface="Arial"/>
                <a:cs typeface="Arial"/>
              </a:rPr>
              <a:t> </a:t>
            </a:r>
            <a:r>
              <a:rPr sz="2600" dirty="0">
                <a:latin typeface="Arial"/>
                <a:cs typeface="Arial"/>
              </a:rPr>
              <a:t>if  and only if the result of the </a:t>
            </a:r>
            <a:r>
              <a:rPr sz="2600" spc="-5" dirty="0">
                <a:latin typeface="Arial"/>
                <a:cs typeface="Arial"/>
              </a:rPr>
              <a:t>difference </a:t>
            </a:r>
            <a:r>
              <a:rPr sz="2600" dirty="0">
                <a:latin typeface="Arial"/>
                <a:cs typeface="Arial"/>
              </a:rPr>
              <a:t>of two numbers in a  system </a:t>
            </a:r>
            <a:r>
              <a:rPr sz="2600" spc="-5" dirty="0">
                <a:latin typeface="Arial"/>
                <a:cs typeface="Arial"/>
              </a:rPr>
              <a:t>doesn’t </a:t>
            </a:r>
            <a:r>
              <a:rPr sz="2600" dirty="0">
                <a:latin typeface="Arial"/>
                <a:cs typeface="Arial"/>
              </a:rPr>
              <a:t>depends </a:t>
            </a:r>
            <a:r>
              <a:rPr sz="2600" spc="-5" dirty="0">
                <a:latin typeface="Arial"/>
                <a:cs typeface="Arial"/>
              </a:rPr>
              <a:t>on the order of subtraction. </a:t>
            </a:r>
            <a:r>
              <a:rPr sz="2600" dirty="0">
                <a:latin typeface="Arial"/>
                <a:cs typeface="Arial"/>
              </a:rPr>
              <a:t>Lets  understand with some number systems that we have  studied in previous</a:t>
            </a:r>
            <a:r>
              <a:rPr sz="2600" spc="-35" dirty="0">
                <a:latin typeface="Arial"/>
                <a:cs typeface="Arial"/>
              </a:rPr>
              <a:t> </a:t>
            </a:r>
            <a:r>
              <a:rPr sz="2600" spc="5" dirty="0">
                <a:latin typeface="Arial"/>
                <a:cs typeface="Arial"/>
              </a:rPr>
              <a:t>classes-</a:t>
            </a:r>
            <a:endParaRPr sz="2600">
              <a:latin typeface="Arial"/>
              <a:cs typeface="Arial"/>
            </a:endParaRPr>
          </a:p>
          <a:p>
            <a:pPr marL="527685" marR="120014" indent="-515620">
              <a:lnSpc>
                <a:spcPct val="88800"/>
              </a:lnSpc>
              <a:spcBef>
                <a:spcPts val="615"/>
              </a:spcBef>
              <a:tabLst>
                <a:tab pos="527685" algn="l"/>
                <a:tab pos="2439035"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a:t>
            </a:r>
            <a:r>
              <a:rPr sz="2600" spc="-5" dirty="0">
                <a:latin typeface="Arial"/>
                <a:cs typeface="Arial"/>
              </a:rPr>
              <a:t>difference </a:t>
            </a:r>
            <a:r>
              <a:rPr sz="2600" dirty="0">
                <a:latin typeface="Arial"/>
                <a:cs typeface="Arial"/>
              </a:rPr>
              <a:t>of two natural  number will not be same if we change there position.</a:t>
            </a:r>
            <a:r>
              <a:rPr sz="2600" spc="-55" dirty="0">
                <a:latin typeface="Arial"/>
                <a:cs typeface="Arial"/>
              </a:rPr>
              <a:t> </a:t>
            </a:r>
            <a:r>
              <a:rPr sz="2600" dirty="0">
                <a:latin typeface="Arial"/>
                <a:cs typeface="Arial"/>
              </a:rPr>
              <a:t>For  example-	5 - 7 ≠ 7 -</a:t>
            </a:r>
            <a:r>
              <a:rPr sz="2600" spc="-155" dirty="0">
                <a:latin typeface="Arial"/>
                <a:cs typeface="Arial"/>
              </a:rPr>
              <a:t> </a:t>
            </a:r>
            <a:r>
              <a:rPr sz="2600" dirty="0">
                <a:latin typeface="Arial"/>
                <a:cs typeface="Arial"/>
              </a:rPr>
              <a:t>5</a:t>
            </a:r>
            <a:endParaRPr sz="2600">
              <a:latin typeface="Arial"/>
              <a:cs typeface="Arial"/>
            </a:endParaRPr>
          </a:p>
          <a:p>
            <a:pPr>
              <a:lnSpc>
                <a:spcPct val="100000"/>
              </a:lnSpc>
              <a:spcBef>
                <a:spcPts val="30"/>
              </a:spcBef>
            </a:pPr>
            <a:endParaRPr sz="2750">
              <a:latin typeface="Arial"/>
              <a:cs typeface="Arial"/>
            </a:endParaRPr>
          </a:p>
          <a:p>
            <a:pPr marL="527685">
              <a:lnSpc>
                <a:spcPct val="100000"/>
              </a:lnSpc>
            </a:pPr>
            <a:r>
              <a:rPr sz="2600" dirty="0">
                <a:latin typeface="Cambria Math"/>
                <a:cs typeface="Cambria Math"/>
              </a:rPr>
              <a:t>⇒ </a:t>
            </a:r>
            <a:r>
              <a:rPr sz="2600" spc="-5" dirty="0">
                <a:latin typeface="Arial"/>
                <a:cs typeface="Arial"/>
              </a:rPr>
              <a:t>(-2) </a:t>
            </a:r>
            <a:r>
              <a:rPr sz="2600" dirty="0">
                <a:latin typeface="Arial"/>
                <a:cs typeface="Arial"/>
              </a:rPr>
              <a:t>≠</a:t>
            </a:r>
            <a:r>
              <a:rPr sz="2600" spc="145" dirty="0">
                <a:latin typeface="Arial"/>
                <a:cs typeface="Arial"/>
              </a:rPr>
              <a:t> </a:t>
            </a:r>
            <a:r>
              <a:rPr sz="2600" spc="-5" dirty="0">
                <a:latin typeface="Arial"/>
                <a:cs typeface="Arial"/>
              </a:rPr>
              <a:t>(2)</a:t>
            </a:r>
            <a:endParaRPr sz="2600">
              <a:latin typeface="Arial"/>
              <a:cs typeface="Arial"/>
            </a:endParaRPr>
          </a:p>
          <a:p>
            <a:pPr marL="527685" marR="5080" indent="-515620">
              <a:lnSpc>
                <a:spcPts val="2810"/>
              </a:lnSpc>
              <a:spcBef>
                <a:spcPts val="665"/>
              </a:spcBef>
              <a:tabLst>
                <a:tab pos="527685" algn="l"/>
                <a:tab pos="2807335"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a:t>
            </a:r>
            <a:r>
              <a:rPr sz="2600" spc="-5" dirty="0">
                <a:latin typeface="Arial"/>
                <a:cs typeface="Arial"/>
              </a:rPr>
              <a:t>difference </a:t>
            </a:r>
            <a:r>
              <a:rPr sz="2600" dirty="0">
                <a:latin typeface="Arial"/>
                <a:cs typeface="Arial"/>
              </a:rPr>
              <a:t>of two whole</a:t>
            </a:r>
            <a:r>
              <a:rPr sz="2600" spc="-130" dirty="0">
                <a:latin typeface="Arial"/>
                <a:cs typeface="Arial"/>
              </a:rPr>
              <a:t> </a:t>
            </a:r>
            <a:r>
              <a:rPr sz="2600" dirty="0">
                <a:latin typeface="Arial"/>
                <a:cs typeface="Arial"/>
              </a:rPr>
              <a:t>number  will not be same if we change there position. For  example-	</a:t>
            </a:r>
            <a:r>
              <a:rPr sz="2600" spc="5" dirty="0">
                <a:latin typeface="Arial"/>
                <a:cs typeface="Arial"/>
              </a:rPr>
              <a:t>15 </a:t>
            </a:r>
            <a:r>
              <a:rPr sz="2600" dirty="0">
                <a:latin typeface="Arial"/>
                <a:cs typeface="Arial"/>
              </a:rPr>
              <a:t>- 0 ≠ 0 -</a:t>
            </a:r>
            <a:r>
              <a:rPr sz="2600" spc="-30" dirty="0">
                <a:latin typeface="Arial"/>
                <a:cs typeface="Arial"/>
              </a:rPr>
              <a:t> </a:t>
            </a:r>
            <a:r>
              <a:rPr sz="2600" dirty="0">
                <a:latin typeface="Arial"/>
                <a:cs typeface="Arial"/>
              </a:rPr>
              <a:t>15</a:t>
            </a:r>
            <a:endParaRPr sz="2600">
              <a:latin typeface="Arial"/>
              <a:cs typeface="Arial"/>
            </a:endParaRPr>
          </a:p>
          <a:p>
            <a:pPr>
              <a:lnSpc>
                <a:spcPct val="100000"/>
              </a:lnSpc>
              <a:spcBef>
                <a:spcPts val="15"/>
              </a:spcBef>
            </a:pPr>
            <a:endParaRPr sz="2600">
              <a:latin typeface="Arial"/>
              <a:cs typeface="Arial"/>
            </a:endParaRPr>
          </a:p>
          <a:p>
            <a:pPr marL="527685">
              <a:lnSpc>
                <a:spcPct val="100000"/>
              </a:lnSpc>
            </a:pPr>
            <a:r>
              <a:rPr sz="2600" dirty="0">
                <a:latin typeface="Cambria Math"/>
                <a:cs typeface="Cambria Math"/>
              </a:rPr>
              <a:t>⇒ </a:t>
            </a:r>
            <a:r>
              <a:rPr sz="2600" dirty="0">
                <a:latin typeface="Arial"/>
                <a:cs typeface="Arial"/>
              </a:rPr>
              <a:t>(15) ≠</a:t>
            </a:r>
            <a:r>
              <a:rPr sz="2600" spc="55" dirty="0">
                <a:latin typeface="Arial"/>
                <a:cs typeface="Arial"/>
              </a:rPr>
              <a:t> </a:t>
            </a:r>
            <a:r>
              <a:rPr sz="2600" dirty="0">
                <a:latin typeface="Arial"/>
                <a:cs typeface="Arial"/>
              </a:rPr>
              <a:t>(-15)</a:t>
            </a:r>
            <a:endParaRPr sz="2600">
              <a:latin typeface="Arial"/>
              <a:cs typeface="Arial"/>
            </a:endParaRPr>
          </a:p>
          <a:p>
            <a:pPr marL="527685" marR="610870" indent="-515620">
              <a:lnSpc>
                <a:spcPts val="2810"/>
              </a:lnSpc>
              <a:spcBef>
                <a:spcPts val="735"/>
              </a:spcBef>
              <a:tabLst>
                <a:tab pos="527685" algn="l"/>
              </a:tabLst>
            </a:pPr>
            <a:r>
              <a:rPr sz="2450" spc="5" dirty="0">
                <a:solidFill>
                  <a:srgbClr val="0AD0D9"/>
                </a:solidFill>
                <a:latin typeface="Arial"/>
                <a:cs typeface="Arial"/>
              </a:rPr>
              <a:t>c.	</a:t>
            </a:r>
            <a:r>
              <a:rPr sz="2600" dirty="0">
                <a:latin typeface="Arial"/>
                <a:cs typeface="Arial"/>
              </a:rPr>
              <a:t>INTEGERS- The </a:t>
            </a:r>
            <a:r>
              <a:rPr sz="2600" spc="-5" dirty="0">
                <a:latin typeface="Arial"/>
                <a:cs typeface="Arial"/>
              </a:rPr>
              <a:t>difference </a:t>
            </a:r>
            <a:r>
              <a:rPr sz="2600" dirty="0">
                <a:latin typeface="Arial"/>
                <a:cs typeface="Arial"/>
              </a:rPr>
              <a:t>of two integers will not</a:t>
            </a:r>
            <a:r>
              <a:rPr sz="2600" spc="-100" dirty="0">
                <a:latin typeface="Arial"/>
                <a:cs typeface="Arial"/>
              </a:rPr>
              <a:t> </a:t>
            </a:r>
            <a:r>
              <a:rPr sz="2600" dirty="0">
                <a:latin typeface="Arial"/>
                <a:cs typeface="Arial"/>
              </a:rPr>
              <a:t>be  </a:t>
            </a:r>
            <a:r>
              <a:rPr sz="2600" spc="5" dirty="0">
                <a:latin typeface="Arial"/>
                <a:cs typeface="Arial"/>
              </a:rPr>
              <a:t>same </a:t>
            </a:r>
            <a:r>
              <a:rPr sz="2600" dirty="0">
                <a:latin typeface="Arial"/>
                <a:cs typeface="Arial"/>
              </a:rPr>
              <a:t>if we change there position. For</a:t>
            </a:r>
            <a:r>
              <a:rPr sz="2600" spc="-75" dirty="0">
                <a:latin typeface="Arial"/>
                <a:cs typeface="Arial"/>
              </a:rPr>
              <a:t> </a:t>
            </a:r>
            <a:r>
              <a:rPr sz="2600" spc="5" dirty="0">
                <a:latin typeface="Arial"/>
                <a:cs typeface="Arial"/>
              </a:rPr>
              <a:t>example-</a:t>
            </a:r>
            <a:endParaRPr sz="2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23875"/>
            <a:ext cx="7301865" cy="452120"/>
          </a:xfrm>
          <a:prstGeom prst="rect">
            <a:avLst/>
          </a:prstGeom>
        </p:spPr>
        <p:txBody>
          <a:bodyPr vert="horz" wrap="square" lIns="0" tIns="12065" rIns="0" bIns="0" rtlCol="0">
            <a:spAutoFit/>
          </a:bodyPr>
          <a:lstStyle/>
          <a:p>
            <a:pPr marL="12700">
              <a:lnSpc>
                <a:spcPct val="100000"/>
              </a:lnSpc>
              <a:spcBef>
                <a:spcPts val="95"/>
              </a:spcBef>
              <a:tabLst>
                <a:tab pos="583565" algn="l"/>
                <a:tab pos="3374390" algn="l"/>
              </a:tabLst>
            </a:pPr>
            <a:r>
              <a:rPr sz="2650" b="1" i="1" dirty="0">
                <a:solidFill>
                  <a:srgbClr val="FF0000"/>
                </a:solidFill>
                <a:latin typeface="Arial"/>
                <a:cs typeface="Arial"/>
              </a:rPr>
              <a:t>III.	</a:t>
            </a:r>
            <a:r>
              <a:rPr sz="2800" b="1" i="1" u="heavy" spc="-45" dirty="0">
                <a:solidFill>
                  <a:srgbClr val="FF0000"/>
                </a:solidFill>
                <a:uFill>
                  <a:solidFill>
                    <a:srgbClr val="FF0000"/>
                  </a:solidFill>
                </a:uFill>
                <a:latin typeface="Arial"/>
                <a:cs typeface="Arial"/>
              </a:rPr>
              <a:t>COMMUTATIVE	</a:t>
            </a:r>
            <a:r>
              <a:rPr sz="2800" b="1" i="1" u="heavy" spc="-5" dirty="0">
                <a:solidFill>
                  <a:srgbClr val="FF0000"/>
                </a:solidFill>
                <a:uFill>
                  <a:solidFill>
                    <a:srgbClr val="FF0000"/>
                  </a:solidFill>
                </a:uFill>
                <a:latin typeface="Arial"/>
                <a:cs typeface="Arial"/>
              </a:rPr>
              <a:t>FOR</a:t>
            </a:r>
            <a:r>
              <a:rPr sz="2800" b="1" i="1" u="heavy" spc="-80" dirty="0">
                <a:solidFill>
                  <a:srgbClr val="FF0000"/>
                </a:solidFill>
                <a:uFill>
                  <a:solidFill>
                    <a:srgbClr val="FF0000"/>
                  </a:solidFill>
                </a:uFill>
                <a:latin typeface="Arial"/>
                <a:cs typeface="Arial"/>
              </a:rPr>
              <a:t> </a:t>
            </a:r>
            <a:r>
              <a:rPr sz="2800" b="1" i="1" u="heavy" spc="-30" dirty="0">
                <a:solidFill>
                  <a:srgbClr val="FF0000"/>
                </a:solidFill>
                <a:uFill>
                  <a:solidFill>
                    <a:srgbClr val="FF0000"/>
                  </a:solidFill>
                </a:uFill>
                <a:latin typeface="Arial"/>
                <a:cs typeface="Arial"/>
              </a:rPr>
              <a:t>MULTIPLICATION-</a:t>
            </a:r>
            <a:endParaRPr sz="2800">
              <a:latin typeface="Arial"/>
              <a:cs typeface="Arial"/>
            </a:endParaRPr>
          </a:p>
        </p:txBody>
      </p:sp>
      <p:sp>
        <p:nvSpPr>
          <p:cNvPr id="9" name="object 9"/>
          <p:cNvSpPr txBox="1"/>
          <p:nvPr/>
        </p:nvSpPr>
        <p:spPr>
          <a:xfrm>
            <a:off x="78739" y="530097"/>
            <a:ext cx="8970010" cy="6367145"/>
          </a:xfrm>
          <a:prstGeom prst="rect">
            <a:avLst/>
          </a:prstGeom>
        </p:spPr>
        <p:txBody>
          <a:bodyPr vert="horz" wrap="square" lIns="0" tIns="13335" rIns="0" bIns="0" rtlCol="0">
            <a:spAutoFit/>
          </a:bodyPr>
          <a:lstStyle/>
          <a:p>
            <a:pPr marL="287020" marR="54610" indent="-274320">
              <a:lnSpc>
                <a:spcPct val="100000"/>
              </a:lnSpc>
              <a:spcBef>
                <a:spcPts val="105"/>
              </a:spcBef>
            </a:pPr>
            <a:r>
              <a:rPr sz="2600" dirty="0">
                <a:latin typeface="Arial"/>
                <a:cs typeface="Arial"/>
              </a:rPr>
              <a:t>A number system is said to commutative under multiplication  if and only if the result of the product of two numbers in a  system </a:t>
            </a:r>
            <a:r>
              <a:rPr sz="2600" spc="-5" dirty="0">
                <a:latin typeface="Arial"/>
                <a:cs typeface="Arial"/>
              </a:rPr>
              <a:t>doesn’t </a:t>
            </a:r>
            <a:r>
              <a:rPr sz="2600" dirty="0">
                <a:latin typeface="Arial"/>
                <a:cs typeface="Arial"/>
              </a:rPr>
              <a:t>depends </a:t>
            </a:r>
            <a:r>
              <a:rPr sz="2600" spc="-5" dirty="0">
                <a:latin typeface="Arial"/>
                <a:cs typeface="Arial"/>
              </a:rPr>
              <a:t>on the order of </a:t>
            </a:r>
            <a:r>
              <a:rPr sz="2600" dirty="0">
                <a:latin typeface="Arial"/>
                <a:cs typeface="Arial"/>
              </a:rPr>
              <a:t>multiplication. Lets  understand with some number systems that we have  studied in previous</a:t>
            </a:r>
            <a:r>
              <a:rPr sz="2600" spc="-30" dirty="0">
                <a:latin typeface="Arial"/>
                <a:cs typeface="Arial"/>
              </a:rPr>
              <a:t> </a:t>
            </a:r>
            <a:r>
              <a:rPr sz="2600" spc="5" dirty="0">
                <a:latin typeface="Arial"/>
                <a:cs typeface="Arial"/>
              </a:rPr>
              <a:t>classes-</a:t>
            </a:r>
            <a:endParaRPr sz="2600">
              <a:latin typeface="Arial"/>
              <a:cs typeface="Arial"/>
            </a:endParaRPr>
          </a:p>
          <a:p>
            <a:pPr marL="527685" marR="5080" indent="-515620">
              <a:lnSpc>
                <a:spcPct val="99800"/>
              </a:lnSpc>
              <a:spcBef>
                <a:spcPts val="630"/>
              </a:spcBef>
              <a:tabLst>
                <a:tab pos="527685"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product of two natural  number will always remains same if also we change</a:t>
            </a:r>
            <a:r>
              <a:rPr sz="2600" spc="-105" dirty="0">
                <a:latin typeface="Arial"/>
                <a:cs typeface="Arial"/>
              </a:rPr>
              <a:t> </a:t>
            </a:r>
            <a:r>
              <a:rPr sz="2600" dirty="0">
                <a:latin typeface="Arial"/>
                <a:cs typeface="Arial"/>
              </a:rPr>
              <a:t>there  position. For </a:t>
            </a:r>
            <a:r>
              <a:rPr sz="2600" spc="5" dirty="0">
                <a:latin typeface="Arial"/>
                <a:cs typeface="Arial"/>
              </a:rPr>
              <a:t>example- </a:t>
            </a:r>
            <a:r>
              <a:rPr sz="2600" dirty="0">
                <a:latin typeface="Arial"/>
                <a:cs typeface="Arial"/>
              </a:rPr>
              <a:t>5 </a:t>
            </a:r>
            <a:r>
              <a:rPr sz="2600" b="1" dirty="0">
                <a:latin typeface="Times New Roman"/>
                <a:cs typeface="Times New Roman"/>
              </a:rPr>
              <a:t>× </a:t>
            </a:r>
            <a:r>
              <a:rPr sz="2600" dirty="0">
                <a:latin typeface="Arial"/>
                <a:cs typeface="Arial"/>
              </a:rPr>
              <a:t>7 = 7 </a:t>
            </a:r>
            <a:r>
              <a:rPr sz="2600" b="1" dirty="0">
                <a:latin typeface="Times New Roman"/>
                <a:cs typeface="Times New Roman"/>
              </a:rPr>
              <a:t>× </a:t>
            </a:r>
            <a:r>
              <a:rPr sz="2600" dirty="0">
                <a:latin typeface="Arial"/>
                <a:cs typeface="Arial"/>
              </a:rPr>
              <a:t>5 =</a:t>
            </a:r>
            <a:r>
              <a:rPr sz="2600" spc="70" dirty="0">
                <a:latin typeface="Arial"/>
                <a:cs typeface="Arial"/>
              </a:rPr>
              <a:t> </a:t>
            </a:r>
            <a:r>
              <a:rPr sz="2600" dirty="0">
                <a:latin typeface="Arial"/>
                <a:cs typeface="Arial"/>
              </a:rPr>
              <a:t>35</a:t>
            </a:r>
            <a:endParaRPr sz="2600">
              <a:latin typeface="Arial"/>
              <a:cs typeface="Arial"/>
            </a:endParaRPr>
          </a:p>
          <a:p>
            <a:pPr>
              <a:lnSpc>
                <a:spcPct val="100000"/>
              </a:lnSpc>
              <a:spcBef>
                <a:spcPts val="10"/>
              </a:spcBef>
            </a:pPr>
            <a:endParaRPr sz="3800">
              <a:latin typeface="Arial"/>
              <a:cs typeface="Arial"/>
            </a:endParaRPr>
          </a:p>
          <a:p>
            <a:pPr marL="527685" marR="374650" indent="-515620">
              <a:lnSpc>
                <a:spcPct val="100000"/>
              </a:lnSpc>
              <a:spcBef>
                <a:spcPts val="5"/>
              </a:spcBef>
              <a:tabLst>
                <a:tab pos="527685"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product of two whole</a:t>
            </a:r>
            <a:r>
              <a:rPr sz="2600" spc="-155" dirty="0">
                <a:latin typeface="Arial"/>
                <a:cs typeface="Arial"/>
              </a:rPr>
              <a:t> </a:t>
            </a:r>
            <a:r>
              <a:rPr sz="2600" dirty="0">
                <a:latin typeface="Arial"/>
                <a:cs typeface="Arial"/>
              </a:rPr>
              <a:t>number  will always remains same if also we change there  position. For example- 15 </a:t>
            </a:r>
            <a:r>
              <a:rPr sz="2600" b="1" dirty="0">
                <a:latin typeface="Times New Roman"/>
                <a:cs typeface="Times New Roman"/>
              </a:rPr>
              <a:t>× </a:t>
            </a:r>
            <a:r>
              <a:rPr sz="2600" dirty="0">
                <a:latin typeface="Arial"/>
                <a:cs typeface="Arial"/>
              </a:rPr>
              <a:t>0 = 0 </a:t>
            </a:r>
            <a:r>
              <a:rPr sz="2600" b="1" dirty="0">
                <a:latin typeface="Times New Roman"/>
                <a:cs typeface="Times New Roman"/>
              </a:rPr>
              <a:t>× </a:t>
            </a:r>
            <a:r>
              <a:rPr sz="2600" dirty="0">
                <a:latin typeface="Arial"/>
                <a:cs typeface="Arial"/>
              </a:rPr>
              <a:t>15 =</a:t>
            </a:r>
            <a:r>
              <a:rPr sz="2600" spc="110" dirty="0">
                <a:latin typeface="Arial"/>
                <a:cs typeface="Arial"/>
              </a:rPr>
              <a:t> </a:t>
            </a:r>
            <a:r>
              <a:rPr sz="2600" dirty="0">
                <a:latin typeface="Arial"/>
                <a:cs typeface="Arial"/>
              </a:rPr>
              <a:t>0</a:t>
            </a:r>
            <a:endParaRPr sz="2600">
              <a:latin typeface="Arial"/>
              <a:cs typeface="Arial"/>
            </a:endParaRPr>
          </a:p>
          <a:p>
            <a:pPr>
              <a:lnSpc>
                <a:spcPct val="100000"/>
              </a:lnSpc>
            </a:pPr>
            <a:endParaRPr sz="3800">
              <a:latin typeface="Arial"/>
              <a:cs typeface="Arial"/>
            </a:endParaRPr>
          </a:p>
          <a:p>
            <a:pPr marL="527685" marR="954405" indent="-515620">
              <a:lnSpc>
                <a:spcPct val="100000"/>
              </a:lnSpc>
              <a:tabLst>
                <a:tab pos="527685" algn="l"/>
              </a:tabLst>
            </a:pPr>
            <a:r>
              <a:rPr sz="2450" spc="5" dirty="0">
                <a:solidFill>
                  <a:srgbClr val="0AD0D9"/>
                </a:solidFill>
                <a:latin typeface="Arial"/>
                <a:cs typeface="Arial"/>
              </a:rPr>
              <a:t>c.	</a:t>
            </a:r>
            <a:r>
              <a:rPr sz="2600" dirty="0">
                <a:latin typeface="Arial"/>
                <a:cs typeface="Arial"/>
              </a:rPr>
              <a:t>INTEGERS- The product of two integer will always  remains </a:t>
            </a:r>
            <a:r>
              <a:rPr sz="2600" spc="5" dirty="0">
                <a:latin typeface="Arial"/>
                <a:cs typeface="Arial"/>
              </a:rPr>
              <a:t>same </a:t>
            </a:r>
            <a:r>
              <a:rPr sz="2600" dirty="0">
                <a:latin typeface="Arial"/>
                <a:cs typeface="Arial"/>
              </a:rPr>
              <a:t>if also we change there position.</a:t>
            </a:r>
            <a:r>
              <a:rPr sz="2600" spc="-75" dirty="0">
                <a:latin typeface="Arial"/>
                <a:cs typeface="Arial"/>
              </a:rPr>
              <a:t> </a:t>
            </a:r>
            <a:r>
              <a:rPr sz="2600" dirty="0">
                <a:latin typeface="Arial"/>
                <a:cs typeface="Arial"/>
              </a:rPr>
              <a:t>For</a:t>
            </a:r>
            <a:endParaRPr sz="26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23876"/>
            <a:ext cx="5633720" cy="422275"/>
          </a:xfrm>
          <a:prstGeom prst="rect">
            <a:avLst/>
          </a:prstGeom>
        </p:spPr>
        <p:txBody>
          <a:bodyPr vert="horz" wrap="square" lIns="0" tIns="12700" rIns="0" bIns="0" rtlCol="0">
            <a:spAutoFit/>
          </a:bodyPr>
          <a:lstStyle/>
          <a:p>
            <a:pPr marL="12700">
              <a:lnSpc>
                <a:spcPct val="100000"/>
              </a:lnSpc>
              <a:spcBef>
                <a:spcPts val="100"/>
              </a:spcBef>
              <a:tabLst>
                <a:tab pos="583565" algn="l"/>
                <a:tab pos="3176905" algn="l"/>
                <a:tab pos="4057650" algn="l"/>
              </a:tabLst>
            </a:pPr>
            <a:r>
              <a:rPr sz="2450" b="1" i="1" spc="5" dirty="0">
                <a:solidFill>
                  <a:srgbClr val="FF0000"/>
                </a:solidFill>
                <a:latin typeface="Arial"/>
                <a:cs typeface="Arial"/>
              </a:rPr>
              <a:t>IV.</a:t>
            </a:r>
            <a:r>
              <a:rPr sz="2450" b="1" i="1" dirty="0">
                <a:solidFill>
                  <a:srgbClr val="FF0000"/>
                </a:solidFill>
                <a:latin typeface="Arial"/>
                <a:cs typeface="Arial"/>
              </a:rPr>
              <a:t>	</a:t>
            </a:r>
            <a:r>
              <a:rPr sz="2600" b="1" i="1" u="heavy" dirty="0">
                <a:solidFill>
                  <a:srgbClr val="FF0000"/>
                </a:solidFill>
                <a:uFill>
                  <a:solidFill>
                    <a:srgbClr val="FF0000"/>
                  </a:solidFill>
                </a:uFill>
                <a:latin typeface="Arial"/>
                <a:cs typeface="Arial"/>
              </a:rPr>
              <a:t>COM</a:t>
            </a:r>
            <a:r>
              <a:rPr sz="2600" b="1" i="1" u="heavy" spc="-15" dirty="0">
                <a:solidFill>
                  <a:srgbClr val="FF0000"/>
                </a:solidFill>
                <a:uFill>
                  <a:solidFill>
                    <a:srgbClr val="FF0000"/>
                  </a:solidFill>
                </a:uFill>
                <a:latin typeface="Arial"/>
                <a:cs typeface="Arial"/>
              </a:rPr>
              <a:t>M</a:t>
            </a:r>
            <a:r>
              <a:rPr sz="2600" b="1" i="1" u="heavy" dirty="0">
                <a:solidFill>
                  <a:srgbClr val="FF0000"/>
                </a:solidFill>
                <a:uFill>
                  <a:solidFill>
                    <a:srgbClr val="FF0000"/>
                  </a:solidFill>
                </a:uFill>
                <a:latin typeface="Arial"/>
                <a:cs typeface="Arial"/>
              </a:rPr>
              <a:t>U</a:t>
            </a:r>
            <a:r>
              <a:rPr sz="2600" b="1" i="1" u="heavy" spc="-185" dirty="0">
                <a:solidFill>
                  <a:srgbClr val="FF0000"/>
                </a:solidFill>
                <a:uFill>
                  <a:solidFill>
                    <a:srgbClr val="FF0000"/>
                  </a:solidFill>
                </a:uFill>
                <a:latin typeface="Arial"/>
                <a:cs typeface="Arial"/>
              </a:rPr>
              <a:t>T</a:t>
            </a:r>
            <a:r>
              <a:rPr sz="2600" b="1" i="1" u="heavy" spc="-190" dirty="0">
                <a:solidFill>
                  <a:srgbClr val="FF0000"/>
                </a:solidFill>
                <a:uFill>
                  <a:solidFill>
                    <a:srgbClr val="FF0000"/>
                  </a:solidFill>
                </a:uFill>
                <a:latin typeface="Arial"/>
                <a:cs typeface="Arial"/>
              </a:rPr>
              <a:t>A</a:t>
            </a:r>
            <a:r>
              <a:rPr sz="2600" b="1" i="1" u="heavy" dirty="0">
                <a:solidFill>
                  <a:srgbClr val="FF0000"/>
                </a:solidFill>
                <a:uFill>
                  <a:solidFill>
                    <a:srgbClr val="FF0000"/>
                  </a:solidFill>
                </a:uFill>
                <a:latin typeface="Arial"/>
                <a:cs typeface="Arial"/>
              </a:rPr>
              <a:t>T</a:t>
            </a:r>
            <a:r>
              <a:rPr sz="2600" b="1" i="1" u="heavy" spc="-15" dirty="0">
                <a:solidFill>
                  <a:srgbClr val="FF0000"/>
                </a:solidFill>
                <a:uFill>
                  <a:solidFill>
                    <a:srgbClr val="FF0000"/>
                  </a:solidFill>
                </a:uFill>
                <a:latin typeface="Arial"/>
                <a:cs typeface="Arial"/>
              </a:rPr>
              <a:t>I</a:t>
            </a:r>
            <a:r>
              <a:rPr sz="2600" b="1" i="1" u="heavy" dirty="0">
                <a:solidFill>
                  <a:srgbClr val="FF0000"/>
                </a:solidFill>
                <a:uFill>
                  <a:solidFill>
                    <a:srgbClr val="FF0000"/>
                  </a:solidFill>
                </a:uFill>
                <a:latin typeface="Arial"/>
                <a:cs typeface="Arial"/>
              </a:rPr>
              <a:t>VE	FOR	DIVISION-</a:t>
            </a:r>
            <a:endParaRPr sz="2600">
              <a:latin typeface="Arial"/>
              <a:cs typeface="Arial"/>
            </a:endParaRPr>
          </a:p>
        </p:txBody>
      </p:sp>
      <p:sp>
        <p:nvSpPr>
          <p:cNvPr id="9" name="object 9"/>
          <p:cNvSpPr txBox="1"/>
          <p:nvPr/>
        </p:nvSpPr>
        <p:spPr>
          <a:xfrm>
            <a:off x="78739" y="495046"/>
            <a:ext cx="8955405" cy="6317615"/>
          </a:xfrm>
          <a:prstGeom prst="rect">
            <a:avLst/>
          </a:prstGeom>
        </p:spPr>
        <p:txBody>
          <a:bodyPr vert="horz" wrap="square" lIns="0" tIns="12700" rIns="0" bIns="0" rtlCol="0">
            <a:spAutoFit/>
          </a:bodyPr>
          <a:lstStyle/>
          <a:p>
            <a:pPr marL="287020" marR="210820" indent="-274320">
              <a:lnSpc>
                <a:spcPct val="100000"/>
              </a:lnSpc>
              <a:spcBef>
                <a:spcPts val="100"/>
              </a:spcBef>
            </a:pPr>
            <a:r>
              <a:rPr sz="2400" dirty="0">
                <a:latin typeface="Arial"/>
                <a:cs typeface="Arial"/>
              </a:rPr>
              <a:t>A </a:t>
            </a:r>
            <a:r>
              <a:rPr sz="2400" spc="-5" dirty="0">
                <a:latin typeface="Arial"/>
                <a:cs typeface="Arial"/>
              </a:rPr>
              <a:t>number </a:t>
            </a:r>
            <a:r>
              <a:rPr sz="2400" dirty="0">
                <a:latin typeface="Arial"/>
                <a:cs typeface="Arial"/>
              </a:rPr>
              <a:t>system </a:t>
            </a:r>
            <a:r>
              <a:rPr sz="2400" spc="-5" dirty="0">
                <a:latin typeface="Arial"/>
                <a:cs typeface="Arial"/>
              </a:rPr>
              <a:t>is said </a:t>
            </a:r>
            <a:r>
              <a:rPr sz="2400" dirty="0">
                <a:latin typeface="Arial"/>
                <a:cs typeface="Arial"/>
              </a:rPr>
              <a:t>to </a:t>
            </a:r>
            <a:r>
              <a:rPr sz="2400" spc="-5" dirty="0">
                <a:latin typeface="Arial"/>
                <a:cs typeface="Arial"/>
              </a:rPr>
              <a:t>commutative under subtraction </a:t>
            </a:r>
            <a:r>
              <a:rPr sz="2400" dirty="0">
                <a:latin typeface="Arial"/>
                <a:cs typeface="Arial"/>
              </a:rPr>
              <a:t>if </a:t>
            </a:r>
            <a:r>
              <a:rPr sz="2400" spc="-5" dirty="0">
                <a:latin typeface="Arial"/>
                <a:cs typeface="Arial"/>
              </a:rPr>
              <a:t>and  only </a:t>
            </a:r>
            <a:r>
              <a:rPr sz="2400" dirty="0">
                <a:latin typeface="Arial"/>
                <a:cs typeface="Arial"/>
              </a:rPr>
              <a:t>if the </a:t>
            </a:r>
            <a:r>
              <a:rPr sz="2400" spc="-5" dirty="0">
                <a:latin typeface="Arial"/>
                <a:cs typeface="Arial"/>
              </a:rPr>
              <a:t>result </a:t>
            </a:r>
            <a:r>
              <a:rPr sz="2400" dirty="0">
                <a:latin typeface="Arial"/>
                <a:cs typeface="Arial"/>
              </a:rPr>
              <a:t>of the </a:t>
            </a:r>
            <a:r>
              <a:rPr sz="2400" spc="-10" dirty="0">
                <a:latin typeface="Arial"/>
                <a:cs typeface="Arial"/>
              </a:rPr>
              <a:t>difference </a:t>
            </a:r>
            <a:r>
              <a:rPr sz="2400" dirty="0">
                <a:latin typeface="Arial"/>
                <a:cs typeface="Arial"/>
              </a:rPr>
              <a:t>of two </a:t>
            </a:r>
            <a:r>
              <a:rPr sz="2400" spc="-5" dirty="0">
                <a:latin typeface="Arial"/>
                <a:cs typeface="Arial"/>
              </a:rPr>
              <a:t>numbers in a </a:t>
            </a:r>
            <a:r>
              <a:rPr sz="2400" dirty="0">
                <a:latin typeface="Arial"/>
                <a:cs typeface="Arial"/>
              </a:rPr>
              <a:t>system  </a:t>
            </a:r>
            <a:r>
              <a:rPr sz="2400" spc="-5" dirty="0">
                <a:latin typeface="Arial"/>
                <a:cs typeface="Arial"/>
              </a:rPr>
              <a:t>doesn’t </a:t>
            </a:r>
            <a:r>
              <a:rPr sz="2400" spc="-10" dirty="0">
                <a:latin typeface="Arial"/>
                <a:cs typeface="Arial"/>
              </a:rPr>
              <a:t>depends </a:t>
            </a:r>
            <a:r>
              <a:rPr sz="2400" spc="-5" dirty="0">
                <a:latin typeface="Arial"/>
                <a:cs typeface="Arial"/>
              </a:rPr>
              <a:t>on </a:t>
            </a:r>
            <a:r>
              <a:rPr sz="2400" dirty="0">
                <a:latin typeface="Arial"/>
                <a:cs typeface="Arial"/>
              </a:rPr>
              <a:t>the </a:t>
            </a:r>
            <a:r>
              <a:rPr sz="2400" spc="-5" dirty="0">
                <a:latin typeface="Arial"/>
                <a:cs typeface="Arial"/>
              </a:rPr>
              <a:t>order of subtraction. Lets </a:t>
            </a:r>
            <a:r>
              <a:rPr sz="2400" spc="-10" dirty="0">
                <a:latin typeface="Arial"/>
                <a:cs typeface="Arial"/>
              </a:rPr>
              <a:t>understand  </a:t>
            </a:r>
            <a:r>
              <a:rPr sz="2400" spc="-5" dirty="0">
                <a:latin typeface="Arial"/>
                <a:cs typeface="Arial"/>
              </a:rPr>
              <a:t>with some number </a:t>
            </a:r>
            <a:r>
              <a:rPr sz="2400" dirty="0">
                <a:latin typeface="Arial"/>
                <a:cs typeface="Arial"/>
              </a:rPr>
              <a:t>systems that </a:t>
            </a:r>
            <a:r>
              <a:rPr sz="2400" spc="-10" dirty="0">
                <a:latin typeface="Arial"/>
                <a:cs typeface="Arial"/>
              </a:rPr>
              <a:t>we </a:t>
            </a:r>
            <a:r>
              <a:rPr sz="2400" spc="-5" dirty="0">
                <a:latin typeface="Arial"/>
                <a:cs typeface="Arial"/>
              </a:rPr>
              <a:t>have studied in previous  classes-</a:t>
            </a:r>
            <a:endParaRPr sz="2400">
              <a:latin typeface="Arial"/>
              <a:cs typeface="Arial"/>
            </a:endParaRPr>
          </a:p>
          <a:p>
            <a:pPr marL="527685" marR="71755" indent="-515620" algn="just">
              <a:lnSpc>
                <a:spcPct val="98800"/>
              </a:lnSpc>
              <a:spcBef>
                <a:spcPts val="610"/>
              </a:spcBef>
            </a:pPr>
            <a:r>
              <a:rPr sz="2250" spc="10" dirty="0">
                <a:solidFill>
                  <a:srgbClr val="0AD0D9"/>
                </a:solidFill>
                <a:latin typeface="Arial"/>
                <a:cs typeface="Arial"/>
              </a:rPr>
              <a:t>a.</a:t>
            </a:r>
            <a:r>
              <a:rPr sz="2250" spc="645" dirty="0">
                <a:solidFill>
                  <a:srgbClr val="0AD0D9"/>
                </a:solidFill>
                <a:latin typeface="Arial"/>
                <a:cs typeface="Arial"/>
              </a:rPr>
              <a:t> </a:t>
            </a:r>
            <a:r>
              <a:rPr sz="2400" spc="-35" dirty="0">
                <a:latin typeface="Arial"/>
                <a:cs typeface="Arial"/>
              </a:rPr>
              <a:t>NATURAL </a:t>
            </a:r>
            <a:r>
              <a:rPr sz="2400" spc="-5" dirty="0">
                <a:latin typeface="Arial"/>
                <a:cs typeface="Arial"/>
              </a:rPr>
              <a:t>NUMBERS- The division </a:t>
            </a:r>
            <a:r>
              <a:rPr sz="2400" dirty="0">
                <a:latin typeface="Arial"/>
                <a:cs typeface="Arial"/>
              </a:rPr>
              <a:t>of two </a:t>
            </a:r>
            <a:r>
              <a:rPr sz="2400" spc="-5" dirty="0">
                <a:latin typeface="Arial"/>
                <a:cs typeface="Arial"/>
              </a:rPr>
              <a:t>natural number will  not be same </a:t>
            </a:r>
            <a:r>
              <a:rPr sz="2400" dirty="0">
                <a:latin typeface="Arial"/>
                <a:cs typeface="Arial"/>
              </a:rPr>
              <a:t>if </a:t>
            </a:r>
            <a:r>
              <a:rPr sz="2400" spc="-5" dirty="0">
                <a:latin typeface="Arial"/>
                <a:cs typeface="Arial"/>
              </a:rPr>
              <a:t>we change there position. For example- 5 </a:t>
            </a:r>
            <a:r>
              <a:rPr sz="2400" b="1" dirty="0">
                <a:latin typeface="Times New Roman"/>
                <a:cs typeface="Times New Roman"/>
              </a:rPr>
              <a:t>÷  </a:t>
            </a:r>
            <a:r>
              <a:rPr sz="2400" spc="-5" dirty="0">
                <a:latin typeface="Arial"/>
                <a:cs typeface="Arial"/>
              </a:rPr>
              <a:t>7 </a:t>
            </a:r>
            <a:r>
              <a:rPr sz="2400" dirty="0">
                <a:latin typeface="Arial"/>
                <a:cs typeface="Arial"/>
              </a:rPr>
              <a:t>≠ </a:t>
            </a:r>
            <a:r>
              <a:rPr sz="2400" spc="-5" dirty="0">
                <a:latin typeface="Arial"/>
                <a:cs typeface="Arial"/>
              </a:rPr>
              <a:t>7 </a:t>
            </a:r>
            <a:r>
              <a:rPr sz="2400" b="1" dirty="0">
                <a:latin typeface="Times New Roman"/>
                <a:cs typeface="Times New Roman"/>
              </a:rPr>
              <a:t>÷</a:t>
            </a:r>
            <a:r>
              <a:rPr sz="2400" b="1" spc="-80" dirty="0">
                <a:latin typeface="Times New Roman"/>
                <a:cs typeface="Times New Roman"/>
              </a:rPr>
              <a:t> </a:t>
            </a:r>
            <a:r>
              <a:rPr sz="2400" spc="-5" dirty="0">
                <a:latin typeface="Arial"/>
                <a:cs typeface="Arial"/>
              </a:rPr>
              <a:t>5</a:t>
            </a:r>
            <a:endParaRPr sz="2400">
              <a:latin typeface="Arial"/>
              <a:cs typeface="Arial"/>
            </a:endParaRPr>
          </a:p>
          <a:p>
            <a:pPr marL="6828790" algn="just">
              <a:lnSpc>
                <a:spcPct val="100000"/>
              </a:lnSpc>
              <a:spcBef>
                <a:spcPts val="650"/>
              </a:spcBef>
            </a:pPr>
            <a:r>
              <a:rPr sz="2400" dirty="0">
                <a:latin typeface="Cambria Math"/>
                <a:cs typeface="Cambria Math"/>
              </a:rPr>
              <a:t>⇒</a:t>
            </a:r>
            <a:r>
              <a:rPr sz="2400" spc="365" dirty="0">
                <a:latin typeface="Cambria Math"/>
                <a:cs typeface="Cambria Math"/>
              </a:rPr>
              <a:t> </a:t>
            </a:r>
            <a:r>
              <a:rPr sz="2400" dirty="0">
                <a:latin typeface="Arial"/>
                <a:cs typeface="Arial"/>
              </a:rPr>
              <a:t>≠</a:t>
            </a:r>
            <a:endParaRPr sz="2400">
              <a:latin typeface="Arial"/>
              <a:cs typeface="Arial"/>
            </a:endParaRPr>
          </a:p>
          <a:p>
            <a:pPr>
              <a:lnSpc>
                <a:spcPct val="100000"/>
              </a:lnSpc>
              <a:spcBef>
                <a:spcPts val="10"/>
              </a:spcBef>
            </a:pPr>
            <a:endParaRPr sz="3500">
              <a:latin typeface="Arial"/>
              <a:cs typeface="Arial"/>
            </a:endParaRPr>
          </a:p>
          <a:p>
            <a:pPr marL="527685" marR="478790" indent="-515620">
              <a:lnSpc>
                <a:spcPct val="100000"/>
              </a:lnSpc>
              <a:tabLst>
                <a:tab pos="527685" algn="l"/>
              </a:tabLst>
            </a:pPr>
            <a:r>
              <a:rPr sz="2250" spc="10" dirty="0">
                <a:solidFill>
                  <a:srgbClr val="0AD0D9"/>
                </a:solidFill>
                <a:latin typeface="Arial"/>
                <a:cs typeface="Arial"/>
              </a:rPr>
              <a:t>b.	</a:t>
            </a:r>
            <a:r>
              <a:rPr sz="2400" dirty="0">
                <a:latin typeface="Arial"/>
                <a:cs typeface="Arial"/>
              </a:rPr>
              <a:t>WHOLE </a:t>
            </a:r>
            <a:r>
              <a:rPr sz="2400" spc="-5" dirty="0">
                <a:latin typeface="Arial"/>
                <a:cs typeface="Arial"/>
              </a:rPr>
              <a:t>NUMBERS- The division </a:t>
            </a:r>
            <a:r>
              <a:rPr sz="2400" dirty="0">
                <a:latin typeface="Arial"/>
                <a:cs typeface="Arial"/>
              </a:rPr>
              <a:t>of two </a:t>
            </a:r>
            <a:r>
              <a:rPr sz="2400" spc="-10" dirty="0">
                <a:latin typeface="Arial"/>
                <a:cs typeface="Arial"/>
              </a:rPr>
              <a:t>whole </a:t>
            </a:r>
            <a:r>
              <a:rPr sz="2400" spc="-5" dirty="0">
                <a:latin typeface="Arial"/>
                <a:cs typeface="Arial"/>
              </a:rPr>
              <a:t>number will  not be </a:t>
            </a:r>
            <a:r>
              <a:rPr sz="2400" dirty="0">
                <a:latin typeface="Arial"/>
                <a:cs typeface="Arial"/>
              </a:rPr>
              <a:t>same if we </a:t>
            </a:r>
            <a:r>
              <a:rPr sz="2400" spc="-5" dirty="0">
                <a:latin typeface="Arial"/>
                <a:cs typeface="Arial"/>
              </a:rPr>
              <a:t>change </a:t>
            </a:r>
            <a:r>
              <a:rPr sz="2400" dirty="0">
                <a:latin typeface="Arial"/>
                <a:cs typeface="Arial"/>
              </a:rPr>
              <a:t>there </a:t>
            </a:r>
            <a:r>
              <a:rPr sz="2400" spc="-5" dirty="0">
                <a:latin typeface="Arial"/>
                <a:cs typeface="Arial"/>
              </a:rPr>
              <a:t>position. For</a:t>
            </a:r>
            <a:r>
              <a:rPr sz="2400" spc="35" dirty="0">
                <a:latin typeface="Arial"/>
                <a:cs typeface="Arial"/>
              </a:rPr>
              <a:t> </a:t>
            </a:r>
            <a:r>
              <a:rPr sz="2400" spc="-5" dirty="0">
                <a:latin typeface="Arial"/>
                <a:cs typeface="Arial"/>
              </a:rPr>
              <a:t>example-</a:t>
            </a:r>
            <a:endParaRPr sz="2400">
              <a:latin typeface="Arial"/>
              <a:cs typeface="Arial"/>
            </a:endParaRPr>
          </a:p>
          <a:p>
            <a:pPr marL="527685">
              <a:lnSpc>
                <a:spcPts val="2860"/>
              </a:lnSpc>
            </a:pPr>
            <a:r>
              <a:rPr sz="2400" spc="-5" dirty="0">
                <a:latin typeface="Arial"/>
                <a:cs typeface="Arial"/>
              </a:rPr>
              <a:t>15 </a:t>
            </a:r>
            <a:r>
              <a:rPr sz="2400" b="1" dirty="0">
                <a:latin typeface="Times New Roman"/>
                <a:cs typeface="Times New Roman"/>
              </a:rPr>
              <a:t>÷ </a:t>
            </a:r>
            <a:r>
              <a:rPr sz="2400" spc="-5" dirty="0">
                <a:latin typeface="Arial"/>
                <a:cs typeface="Arial"/>
              </a:rPr>
              <a:t>0 </a:t>
            </a:r>
            <a:r>
              <a:rPr sz="2400" dirty="0">
                <a:latin typeface="Arial"/>
                <a:cs typeface="Arial"/>
              </a:rPr>
              <a:t>≠ </a:t>
            </a:r>
            <a:r>
              <a:rPr sz="2400" spc="-5" dirty="0">
                <a:latin typeface="Arial"/>
                <a:cs typeface="Arial"/>
              </a:rPr>
              <a:t>0 </a:t>
            </a:r>
            <a:r>
              <a:rPr sz="2400" b="1" dirty="0">
                <a:latin typeface="Times New Roman"/>
                <a:cs typeface="Times New Roman"/>
              </a:rPr>
              <a:t>÷</a:t>
            </a:r>
            <a:r>
              <a:rPr sz="2400" b="1" spc="105" dirty="0">
                <a:latin typeface="Times New Roman"/>
                <a:cs typeface="Times New Roman"/>
              </a:rPr>
              <a:t> </a:t>
            </a:r>
            <a:r>
              <a:rPr sz="2400" spc="-10" dirty="0">
                <a:latin typeface="Arial"/>
                <a:cs typeface="Arial"/>
              </a:rPr>
              <a:t>15</a:t>
            </a:r>
            <a:endParaRPr sz="2400">
              <a:latin typeface="Arial"/>
              <a:cs typeface="Arial"/>
            </a:endParaRPr>
          </a:p>
          <a:p>
            <a:pPr marL="5313680">
              <a:lnSpc>
                <a:spcPct val="100000"/>
              </a:lnSpc>
              <a:spcBef>
                <a:spcPts val="525"/>
              </a:spcBef>
              <a:tabLst>
                <a:tab pos="7954645" algn="l"/>
              </a:tabLst>
            </a:pPr>
            <a:r>
              <a:rPr sz="2400" dirty="0">
                <a:latin typeface="Cambria Math"/>
                <a:cs typeface="Cambria Math"/>
              </a:rPr>
              <a:t>⇒ </a:t>
            </a:r>
            <a:r>
              <a:rPr sz="2400" dirty="0">
                <a:latin typeface="Arial"/>
                <a:cs typeface="Arial"/>
              </a:rPr>
              <a:t>(not</a:t>
            </a:r>
            <a:r>
              <a:rPr sz="2400" spc="70" dirty="0">
                <a:latin typeface="Arial"/>
                <a:cs typeface="Arial"/>
              </a:rPr>
              <a:t> </a:t>
            </a:r>
            <a:r>
              <a:rPr sz="2400" spc="-5" dirty="0">
                <a:latin typeface="Arial"/>
                <a:cs typeface="Arial"/>
              </a:rPr>
              <a:t>defined)</a:t>
            </a:r>
            <a:r>
              <a:rPr sz="2400" spc="20" dirty="0">
                <a:latin typeface="Arial"/>
                <a:cs typeface="Arial"/>
              </a:rPr>
              <a:t> </a:t>
            </a:r>
            <a:r>
              <a:rPr sz="2400" dirty="0">
                <a:latin typeface="Arial"/>
                <a:cs typeface="Arial"/>
              </a:rPr>
              <a:t>≠	0</a:t>
            </a:r>
            <a:endParaRPr sz="2400">
              <a:latin typeface="Arial"/>
              <a:cs typeface="Arial"/>
            </a:endParaRPr>
          </a:p>
          <a:p>
            <a:pPr marL="527685" marR="5080" indent="-515620">
              <a:lnSpc>
                <a:spcPct val="100000"/>
              </a:lnSpc>
              <a:spcBef>
                <a:spcPts val="650"/>
              </a:spcBef>
              <a:tabLst>
                <a:tab pos="527685" algn="l"/>
              </a:tabLst>
            </a:pPr>
            <a:r>
              <a:rPr sz="2250" spc="10" dirty="0">
                <a:solidFill>
                  <a:srgbClr val="0AD0D9"/>
                </a:solidFill>
                <a:latin typeface="Arial"/>
                <a:cs typeface="Arial"/>
              </a:rPr>
              <a:t>c.	</a:t>
            </a:r>
            <a:r>
              <a:rPr sz="2400" spc="-5" dirty="0">
                <a:latin typeface="Arial"/>
                <a:cs typeface="Arial"/>
              </a:rPr>
              <a:t>INTEGERS- </a:t>
            </a:r>
            <a:r>
              <a:rPr sz="2400" dirty="0">
                <a:latin typeface="Arial"/>
                <a:cs typeface="Arial"/>
              </a:rPr>
              <a:t>The </a:t>
            </a:r>
            <a:r>
              <a:rPr sz="2400" spc="-5" dirty="0">
                <a:latin typeface="Arial"/>
                <a:cs typeface="Arial"/>
              </a:rPr>
              <a:t>division </a:t>
            </a:r>
            <a:r>
              <a:rPr sz="2400" dirty="0">
                <a:latin typeface="Arial"/>
                <a:cs typeface="Arial"/>
              </a:rPr>
              <a:t>of two </a:t>
            </a:r>
            <a:r>
              <a:rPr sz="2400" spc="-5" dirty="0">
                <a:latin typeface="Arial"/>
                <a:cs typeface="Arial"/>
              </a:rPr>
              <a:t>integers will </a:t>
            </a:r>
            <a:r>
              <a:rPr sz="2400" dirty="0">
                <a:latin typeface="Arial"/>
                <a:cs typeface="Arial"/>
              </a:rPr>
              <a:t>not </a:t>
            </a:r>
            <a:r>
              <a:rPr sz="2400" spc="-5" dirty="0">
                <a:latin typeface="Arial"/>
                <a:cs typeface="Arial"/>
              </a:rPr>
              <a:t>be same </a:t>
            </a:r>
            <a:r>
              <a:rPr sz="2400" dirty="0">
                <a:latin typeface="Arial"/>
                <a:cs typeface="Arial"/>
              </a:rPr>
              <a:t>if </a:t>
            </a:r>
            <a:r>
              <a:rPr sz="2400" spc="-5" dirty="0">
                <a:latin typeface="Arial"/>
                <a:cs typeface="Arial"/>
              </a:rPr>
              <a:t>we  change </a:t>
            </a:r>
            <a:r>
              <a:rPr sz="2400" dirty="0">
                <a:latin typeface="Arial"/>
                <a:cs typeface="Arial"/>
              </a:rPr>
              <a:t>there </a:t>
            </a:r>
            <a:r>
              <a:rPr sz="2400" spc="-5" dirty="0">
                <a:latin typeface="Arial"/>
                <a:cs typeface="Arial"/>
              </a:rPr>
              <a:t>position. For</a:t>
            </a:r>
            <a:r>
              <a:rPr sz="2400" spc="30" dirty="0">
                <a:latin typeface="Arial"/>
                <a:cs typeface="Arial"/>
              </a:rPr>
              <a:t> </a:t>
            </a:r>
            <a:r>
              <a:rPr sz="2400" spc="-5" dirty="0">
                <a:latin typeface="Arial"/>
                <a:cs typeface="Arial"/>
              </a:rPr>
              <a:t>example-</a:t>
            </a:r>
            <a:endParaRPr sz="2400">
              <a:latin typeface="Arial"/>
              <a:cs typeface="Arial"/>
            </a:endParaRPr>
          </a:p>
        </p:txBody>
      </p:sp>
      <p:sp>
        <p:nvSpPr>
          <p:cNvPr id="10" name="object 10"/>
          <p:cNvSpPr/>
          <p:nvPr/>
        </p:nvSpPr>
        <p:spPr>
          <a:xfrm>
            <a:off x="3962400" y="2438400"/>
            <a:ext cx="152400" cy="6858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572000" y="2438400"/>
            <a:ext cx="152400" cy="67056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905000" y="5867400"/>
            <a:ext cx="332231" cy="60960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791200" y="5943600"/>
            <a:ext cx="228600" cy="5151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553200" y="5943600"/>
            <a:ext cx="228600" cy="515112"/>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783971" y="726947"/>
            <a:ext cx="7574280" cy="60960"/>
          </a:xfrm>
          <a:custGeom>
            <a:avLst/>
            <a:gdLst/>
            <a:ahLst/>
            <a:cxnLst/>
            <a:rect l="l" t="t" r="r" b="b"/>
            <a:pathLst>
              <a:path w="7574280" h="60959">
                <a:moveTo>
                  <a:pt x="7574280" y="0"/>
                </a:moveTo>
                <a:lnTo>
                  <a:pt x="4131564" y="0"/>
                </a:lnTo>
                <a:lnTo>
                  <a:pt x="0" y="0"/>
                </a:lnTo>
                <a:lnTo>
                  <a:pt x="0" y="60960"/>
                </a:lnTo>
                <a:lnTo>
                  <a:pt x="4131564" y="60960"/>
                </a:lnTo>
                <a:lnTo>
                  <a:pt x="7574280" y="60960"/>
                </a:lnTo>
                <a:lnTo>
                  <a:pt x="7574280" y="0"/>
                </a:lnTo>
                <a:close/>
              </a:path>
            </a:pathLst>
          </a:custGeom>
          <a:solidFill>
            <a:srgbClr val="6F2F9F"/>
          </a:solidFill>
        </p:spPr>
        <p:txBody>
          <a:bodyPr wrap="square" lIns="0" tIns="0" rIns="0" bIns="0" rtlCol="0"/>
          <a:lstStyle/>
          <a:p>
            <a:endParaRPr/>
          </a:p>
        </p:txBody>
      </p:sp>
      <p:sp>
        <p:nvSpPr>
          <p:cNvPr id="9" name="object 9"/>
          <p:cNvSpPr txBox="1">
            <a:spLocks noGrp="1"/>
          </p:cNvSpPr>
          <p:nvPr>
            <p:ph type="title"/>
          </p:nvPr>
        </p:nvSpPr>
        <p:spPr>
          <a:xfrm>
            <a:off x="771245" y="9855"/>
            <a:ext cx="7602220" cy="788670"/>
          </a:xfrm>
          <a:prstGeom prst="rect">
            <a:avLst/>
          </a:prstGeom>
        </p:spPr>
        <p:txBody>
          <a:bodyPr vert="horz" wrap="square" lIns="0" tIns="13335" rIns="0" bIns="0" rtlCol="0">
            <a:spAutoFit/>
          </a:bodyPr>
          <a:lstStyle/>
          <a:p>
            <a:pPr marL="12700">
              <a:lnSpc>
                <a:spcPct val="100000"/>
              </a:lnSpc>
              <a:spcBef>
                <a:spcPts val="105"/>
              </a:spcBef>
            </a:pPr>
            <a:r>
              <a:rPr sz="5000" b="1" i="1" spc="-25" dirty="0">
                <a:solidFill>
                  <a:srgbClr val="6F2F9F"/>
                </a:solidFill>
                <a:latin typeface="Times New Roman"/>
                <a:cs typeface="Times New Roman"/>
              </a:rPr>
              <a:t>ASSOCIATIVE</a:t>
            </a:r>
            <a:r>
              <a:rPr sz="5000" b="1" i="1" spc="-55" dirty="0">
                <a:solidFill>
                  <a:srgbClr val="6F2F9F"/>
                </a:solidFill>
                <a:latin typeface="Times New Roman"/>
                <a:cs typeface="Times New Roman"/>
              </a:rPr>
              <a:t> </a:t>
            </a:r>
            <a:r>
              <a:rPr sz="5000" b="1" i="1" dirty="0">
                <a:solidFill>
                  <a:srgbClr val="6F2F9F"/>
                </a:solidFill>
                <a:latin typeface="Times New Roman"/>
                <a:cs typeface="Times New Roman"/>
              </a:rPr>
              <a:t>PROPERTY</a:t>
            </a:r>
            <a:endParaRPr sz="5000">
              <a:latin typeface="Times New Roman"/>
              <a:cs typeface="Times New Roman"/>
            </a:endParaRPr>
          </a:p>
        </p:txBody>
      </p:sp>
      <p:sp>
        <p:nvSpPr>
          <p:cNvPr id="10" name="object 10"/>
          <p:cNvSpPr txBox="1"/>
          <p:nvPr/>
        </p:nvSpPr>
        <p:spPr>
          <a:xfrm>
            <a:off x="78739" y="698421"/>
            <a:ext cx="8805545" cy="5955665"/>
          </a:xfrm>
          <a:prstGeom prst="rect">
            <a:avLst/>
          </a:prstGeom>
        </p:spPr>
        <p:txBody>
          <a:bodyPr vert="horz" wrap="square" lIns="0" tIns="99695" rIns="0" bIns="0" rtlCol="0">
            <a:spAutoFit/>
          </a:bodyPr>
          <a:lstStyle/>
          <a:p>
            <a:pPr marL="12700">
              <a:lnSpc>
                <a:spcPct val="100000"/>
              </a:lnSpc>
              <a:spcBef>
                <a:spcPts val="785"/>
              </a:spcBef>
              <a:tabLst>
                <a:tab pos="583565" algn="l"/>
              </a:tabLst>
            </a:pPr>
            <a:r>
              <a:rPr sz="2650" b="1" i="1" dirty="0">
                <a:solidFill>
                  <a:srgbClr val="FF0000"/>
                </a:solidFill>
                <a:latin typeface="Arial"/>
                <a:cs typeface="Arial"/>
              </a:rPr>
              <a:t>I.	</a:t>
            </a:r>
            <a:r>
              <a:rPr sz="2800" b="1" i="1" u="heavy" spc="-25" dirty="0">
                <a:solidFill>
                  <a:srgbClr val="FF0000"/>
                </a:solidFill>
                <a:uFill>
                  <a:solidFill>
                    <a:srgbClr val="FF0000"/>
                  </a:solidFill>
                </a:uFill>
                <a:latin typeface="Arial"/>
                <a:cs typeface="Arial"/>
              </a:rPr>
              <a:t>ASSOCIATIVE </a:t>
            </a:r>
            <a:r>
              <a:rPr sz="2800" b="1" i="1" u="heavy" spc="-5" dirty="0">
                <a:solidFill>
                  <a:srgbClr val="FF0000"/>
                </a:solidFill>
                <a:uFill>
                  <a:solidFill>
                    <a:srgbClr val="FF0000"/>
                  </a:solidFill>
                </a:uFill>
                <a:latin typeface="Arial"/>
                <a:cs typeface="Arial"/>
              </a:rPr>
              <a:t>FOR ADDITION</a:t>
            </a:r>
            <a:r>
              <a:rPr sz="2800" b="1" i="1" u="heavy" spc="-20" dirty="0">
                <a:solidFill>
                  <a:srgbClr val="FF0000"/>
                </a:solidFill>
                <a:uFill>
                  <a:solidFill>
                    <a:srgbClr val="FF0000"/>
                  </a:solidFill>
                </a:uFill>
                <a:latin typeface="Arial"/>
                <a:cs typeface="Arial"/>
              </a:rPr>
              <a:t> </a:t>
            </a:r>
            <a:r>
              <a:rPr sz="2800" b="1" i="1" u="heavy" spc="-5" dirty="0">
                <a:solidFill>
                  <a:srgbClr val="FF0000"/>
                </a:solidFill>
                <a:uFill>
                  <a:solidFill>
                    <a:srgbClr val="FF0000"/>
                  </a:solidFill>
                </a:uFill>
                <a:latin typeface="Arial"/>
                <a:cs typeface="Arial"/>
              </a:rPr>
              <a:t>-</a:t>
            </a:r>
            <a:endParaRPr sz="2800">
              <a:latin typeface="Arial"/>
              <a:cs typeface="Arial"/>
            </a:endParaRPr>
          </a:p>
          <a:p>
            <a:pPr marL="287020" marR="5080" indent="-274320">
              <a:lnSpc>
                <a:spcPct val="100000"/>
              </a:lnSpc>
              <a:spcBef>
                <a:spcPts val="590"/>
              </a:spcBef>
            </a:pPr>
            <a:r>
              <a:rPr sz="2400" dirty="0">
                <a:latin typeface="Arial"/>
                <a:cs typeface="Arial"/>
              </a:rPr>
              <a:t>A </a:t>
            </a:r>
            <a:r>
              <a:rPr sz="2400" spc="-5" dirty="0">
                <a:latin typeface="Arial"/>
                <a:cs typeface="Arial"/>
              </a:rPr>
              <a:t>number </a:t>
            </a:r>
            <a:r>
              <a:rPr sz="2400" dirty="0">
                <a:latin typeface="Arial"/>
                <a:cs typeface="Arial"/>
              </a:rPr>
              <a:t>system </a:t>
            </a:r>
            <a:r>
              <a:rPr sz="2400" spc="-5" dirty="0">
                <a:latin typeface="Arial"/>
                <a:cs typeface="Arial"/>
              </a:rPr>
              <a:t>is said </a:t>
            </a:r>
            <a:r>
              <a:rPr sz="2400" dirty="0">
                <a:latin typeface="Arial"/>
                <a:cs typeface="Arial"/>
              </a:rPr>
              <a:t>to </a:t>
            </a:r>
            <a:r>
              <a:rPr sz="2400" spc="-5" dirty="0">
                <a:latin typeface="Arial"/>
                <a:cs typeface="Arial"/>
              </a:rPr>
              <a:t>associative under addition </a:t>
            </a:r>
            <a:r>
              <a:rPr sz="2400" dirty="0">
                <a:latin typeface="Arial"/>
                <a:cs typeface="Arial"/>
              </a:rPr>
              <a:t>if </a:t>
            </a:r>
            <a:r>
              <a:rPr sz="2400" spc="-5" dirty="0">
                <a:latin typeface="Arial"/>
                <a:cs typeface="Arial"/>
              </a:rPr>
              <a:t>you can  add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grouped. </a:t>
            </a:r>
            <a:r>
              <a:rPr sz="2400" dirty="0">
                <a:latin typeface="Arial"/>
                <a:cs typeface="Arial"/>
              </a:rPr>
              <a:t>By </a:t>
            </a:r>
            <a:r>
              <a:rPr sz="2400" spc="-5" dirty="0">
                <a:latin typeface="Arial"/>
                <a:cs typeface="Arial"/>
              </a:rPr>
              <a:t>'grouped'  we </a:t>
            </a:r>
            <a:r>
              <a:rPr sz="2400" dirty="0">
                <a:latin typeface="Arial"/>
                <a:cs typeface="Arial"/>
              </a:rPr>
              <a:t>mean </a:t>
            </a:r>
            <a:r>
              <a:rPr sz="2400" spc="-5" dirty="0">
                <a:latin typeface="Arial"/>
                <a:cs typeface="Arial"/>
              </a:rPr>
              <a:t>'how you use parenthesis'. </a:t>
            </a:r>
            <a:r>
              <a:rPr sz="2400" dirty="0">
                <a:latin typeface="Arial"/>
                <a:cs typeface="Arial"/>
              </a:rPr>
              <a:t>In </a:t>
            </a:r>
            <a:r>
              <a:rPr sz="2400" spc="-5" dirty="0">
                <a:latin typeface="Arial"/>
                <a:cs typeface="Arial"/>
              </a:rPr>
              <a:t>other words, </a:t>
            </a:r>
            <a:r>
              <a:rPr sz="2400" dirty="0">
                <a:latin typeface="Arial"/>
                <a:cs typeface="Arial"/>
              </a:rPr>
              <a:t>if </a:t>
            </a:r>
            <a:r>
              <a:rPr sz="2400" spc="-5" dirty="0">
                <a:latin typeface="Arial"/>
                <a:cs typeface="Arial"/>
              </a:rPr>
              <a:t>you are  adding </a:t>
            </a:r>
            <a:r>
              <a:rPr sz="2400" dirty="0">
                <a:latin typeface="Arial"/>
                <a:cs typeface="Arial"/>
              </a:rPr>
              <a:t>it </a:t>
            </a:r>
            <a:r>
              <a:rPr sz="2400" spc="-5" dirty="0">
                <a:latin typeface="Arial"/>
                <a:cs typeface="Arial"/>
              </a:rPr>
              <a:t>does </a:t>
            </a:r>
            <a:r>
              <a:rPr sz="2400" dirty="0">
                <a:latin typeface="Arial"/>
                <a:cs typeface="Arial"/>
              </a:rPr>
              <a:t>not matter </a:t>
            </a:r>
            <a:r>
              <a:rPr sz="2400" spc="-5" dirty="0">
                <a:latin typeface="Arial"/>
                <a:cs typeface="Arial"/>
              </a:rPr>
              <a:t>where you </a:t>
            </a:r>
            <a:r>
              <a:rPr sz="2400" dirty="0">
                <a:latin typeface="Arial"/>
                <a:cs typeface="Arial"/>
              </a:rPr>
              <a:t>put the parenthesis</a:t>
            </a:r>
            <a:r>
              <a:rPr sz="2400" dirty="0">
                <a:latin typeface="Constantia"/>
                <a:cs typeface="Constantia"/>
              </a:rPr>
              <a:t>. </a:t>
            </a:r>
            <a:r>
              <a:rPr sz="2400" dirty="0">
                <a:latin typeface="Arial"/>
                <a:cs typeface="Arial"/>
              </a:rPr>
              <a:t>Lets  </a:t>
            </a:r>
            <a:r>
              <a:rPr sz="2400" spc="-5" dirty="0">
                <a:latin typeface="Arial"/>
                <a:cs typeface="Arial"/>
              </a:rPr>
              <a:t>understand with some number </a:t>
            </a:r>
            <a:r>
              <a:rPr sz="2400" dirty="0">
                <a:latin typeface="Arial"/>
                <a:cs typeface="Arial"/>
              </a:rPr>
              <a:t>systems that </a:t>
            </a:r>
            <a:r>
              <a:rPr sz="2400" spc="-10" dirty="0">
                <a:latin typeface="Arial"/>
                <a:cs typeface="Arial"/>
              </a:rPr>
              <a:t>we </a:t>
            </a:r>
            <a:r>
              <a:rPr sz="2400" spc="-5" dirty="0">
                <a:latin typeface="Arial"/>
                <a:cs typeface="Arial"/>
              </a:rPr>
              <a:t>have studied in  previous</a:t>
            </a:r>
            <a:r>
              <a:rPr sz="2400" spc="5" dirty="0">
                <a:latin typeface="Arial"/>
                <a:cs typeface="Arial"/>
              </a:rPr>
              <a:t> </a:t>
            </a:r>
            <a:r>
              <a:rPr sz="2400" spc="-5" dirty="0">
                <a:latin typeface="Arial"/>
                <a:cs typeface="Arial"/>
              </a:rPr>
              <a:t>classes-</a:t>
            </a:r>
            <a:endParaRPr sz="2400">
              <a:latin typeface="Arial"/>
              <a:cs typeface="Arial"/>
            </a:endParaRPr>
          </a:p>
          <a:p>
            <a:pPr marL="527685" marR="269875" indent="-515620">
              <a:lnSpc>
                <a:spcPct val="100000"/>
              </a:lnSpc>
              <a:spcBef>
                <a:spcPts val="580"/>
              </a:spcBef>
              <a:tabLst>
                <a:tab pos="527685" algn="l"/>
              </a:tabLst>
            </a:pPr>
            <a:r>
              <a:rPr sz="2250" spc="10" dirty="0">
                <a:solidFill>
                  <a:srgbClr val="0AD0D9"/>
                </a:solidFill>
                <a:latin typeface="Arial"/>
                <a:cs typeface="Arial"/>
              </a:rPr>
              <a:t>a.	</a:t>
            </a:r>
            <a:r>
              <a:rPr sz="2400" spc="-35" dirty="0">
                <a:latin typeface="Arial"/>
                <a:cs typeface="Arial"/>
              </a:rPr>
              <a:t>NATURAL </a:t>
            </a:r>
            <a:r>
              <a:rPr sz="2400" spc="-5" dirty="0">
                <a:latin typeface="Arial"/>
                <a:cs typeface="Arial"/>
              </a:rPr>
              <a:t>NUMBERS- The sum of natural number will  remains same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a:t>
            </a:r>
            <a:r>
              <a:rPr sz="2400" dirty="0">
                <a:latin typeface="Arial"/>
                <a:cs typeface="Arial"/>
              </a:rPr>
              <a:t>grouped.  For </a:t>
            </a:r>
            <a:r>
              <a:rPr sz="2400" spc="-5" dirty="0">
                <a:latin typeface="Arial"/>
                <a:cs typeface="Arial"/>
              </a:rPr>
              <a:t>example- (5 </a:t>
            </a:r>
            <a:r>
              <a:rPr sz="2400" dirty="0">
                <a:latin typeface="Arial"/>
                <a:cs typeface="Arial"/>
              </a:rPr>
              <a:t>+ </a:t>
            </a:r>
            <a:r>
              <a:rPr sz="2400" spc="-5" dirty="0">
                <a:latin typeface="Arial"/>
                <a:cs typeface="Arial"/>
              </a:rPr>
              <a:t>7) </a:t>
            </a:r>
            <a:r>
              <a:rPr sz="2400" dirty="0">
                <a:latin typeface="Arial"/>
                <a:cs typeface="Arial"/>
              </a:rPr>
              <a:t>+ </a:t>
            </a:r>
            <a:r>
              <a:rPr sz="2400" spc="-5" dirty="0">
                <a:latin typeface="Arial"/>
                <a:cs typeface="Arial"/>
              </a:rPr>
              <a:t>3 </a:t>
            </a:r>
            <a:r>
              <a:rPr sz="2400" dirty="0">
                <a:latin typeface="Arial"/>
                <a:cs typeface="Arial"/>
              </a:rPr>
              <a:t>= </a:t>
            </a:r>
            <a:r>
              <a:rPr sz="2400" spc="-5" dirty="0">
                <a:latin typeface="Arial"/>
                <a:cs typeface="Arial"/>
              </a:rPr>
              <a:t>5 </a:t>
            </a:r>
            <a:r>
              <a:rPr sz="2400" dirty="0">
                <a:latin typeface="Arial"/>
                <a:cs typeface="Arial"/>
              </a:rPr>
              <a:t>+ </a:t>
            </a:r>
            <a:r>
              <a:rPr sz="2400" spc="-5" dirty="0">
                <a:latin typeface="Arial"/>
                <a:cs typeface="Arial"/>
              </a:rPr>
              <a:t>(7 </a:t>
            </a:r>
            <a:r>
              <a:rPr sz="2400" dirty="0">
                <a:latin typeface="Arial"/>
                <a:cs typeface="Arial"/>
              </a:rPr>
              <a:t>+</a:t>
            </a:r>
            <a:r>
              <a:rPr sz="2400" spc="-5" dirty="0">
                <a:latin typeface="Arial"/>
                <a:cs typeface="Arial"/>
              </a:rPr>
              <a:t> </a:t>
            </a:r>
            <a:r>
              <a:rPr sz="2400" spc="-10" dirty="0">
                <a:latin typeface="Arial"/>
                <a:cs typeface="Arial"/>
              </a:rPr>
              <a:t>3)</a:t>
            </a:r>
            <a:endParaRPr sz="2400">
              <a:latin typeface="Arial"/>
              <a:cs typeface="Arial"/>
            </a:endParaRPr>
          </a:p>
          <a:p>
            <a:pPr marR="273050" algn="r">
              <a:lnSpc>
                <a:spcPct val="100000"/>
              </a:lnSpc>
              <a:spcBef>
                <a:spcPts val="575"/>
              </a:spcBef>
            </a:pPr>
            <a:r>
              <a:rPr sz="2400" dirty="0">
                <a:latin typeface="Cambria Math"/>
                <a:cs typeface="Cambria Math"/>
              </a:rPr>
              <a:t>⇒</a:t>
            </a:r>
            <a:endParaRPr sz="2400">
              <a:latin typeface="Cambria Math"/>
              <a:cs typeface="Cambria Math"/>
            </a:endParaRPr>
          </a:p>
          <a:p>
            <a:pPr marL="527685">
              <a:lnSpc>
                <a:spcPct val="100000"/>
              </a:lnSpc>
              <a:spcBef>
                <a:spcPts val="5"/>
              </a:spcBef>
              <a:tabLst>
                <a:tab pos="3344545" algn="l"/>
              </a:tabLst>
            </a:pPr>
            <a:r>
              <a:rPr sz="2400" spc="-5" dirty="0">
                <a:latin typeface="Arial"/>
                <a:cs typeface="Arial"/>
              </a:rPr>
              <a:t>12 </a:t>
            </a:r>
            <a:r>
              <a:rPr sz="2400" dirty="0">
                <a:latin typeface="Arial"/>
                <a:cs typeface="Arial"/>
              </a:rPr>
              <a:t>+ </a:t>
            </a:r>
            <a:r>
              <a:rPr sz="2400" spc="-5" dirty="0">
                <a:latin typeface="Arial"/>
                <a:cs typeface="Arial"/>
              </a:rPr>
              <a:t>3 </a:t>
            </a:r>
            <a:r>
              <a:rPr sz="2400" dirty="0">
                <a:latin typeface="Arial"/>
                <a:cs typeface="Arial"/>
              </a:rPr>
              <a:t>= </a:t>
            </a:r>
            <a:r>
              <a:rPr sz="2400" spc="-5" dirty="0">
                <a:latin typeface="Arial"/>
                <a:cs typeface="Arial"/>
              </a:rPr>
              <a:t>5</a:t>
            </a:r>
            <a:r>
              <a:rPr sz="2400" spc="10" dirty="0">
                <a:latin typeface="Arial"/>
                <a:cs typeface="Arial"/>
              </a:rPr>
              <a:t> </a:t>
            </a:r>
            <a:r>
              <a:rPr sz="2400" dirty="0">
                <a:latin typeface="Arial"/>
                <a:cs typeface="Arial"/>
              </a:rPr>
              <a:t>+</a:t>
            </a:r>
            <a:r>
              <a:rPr sz="2400" spc="-10" dirty="0">
                <a:latin typeface="Arial"/>
                <a:cs typeface="Arial"/>
              </a:rPr>
              <a:t> </a:t>
            </a:r>
            <a:r>
              <a:rPr sz="2400" spc="-5" dirty="0">
                <a:latin typeface="Arial"/>
                <a:cs typeface="Arial"/>
              </a:rPr>
              <a:t>10	</a:t>
            </a:r>
            <a:r>
              <a:rPr sz="2400" dirty="0">
                <a:latin typeface="Cambria Math"/>
                <a:cs typeface="Cambria Math"/>
              </a:rPr>
              <a:t>⇒ </a:t>
            </a:r>
            <a:r>
              <a:rPr sz="2400" spc="-5" dirty="0">
                <a:latin typeface="Arial"/>
                <a:cs typeface="Arial"/>
              </a:rPr>
              <a:t>15 </a:t>
            </a:r>
            <a:r>
              <a:rPr sz="2400" dirty="0">
                <a:latin typeface="Arial"/>
                <a:cs typeface="Arial"/>
              </a:rPr>
              <a:t>=</a:t>
            </a:r>
            <a:r>
              <a:rPr sz="2400" spc="114" dirty="0">
                <a:latin typeface="Arial"/>
                <a:cs typeface="Arial"/>
              </a:rPr>
              <a:t> </a:t>
            </a:r>
            <a:r>
              <a:rPr sz="2400" spc="-5" dirty="0">
                <a:latin typeface="Arial"/>
                <a:cs typeface="Arial"/>
              </a:rPr>
              <a:t>15</a:t>
            </a:r>
            <a:endParaRPr sz="2400">
              <a:latin typeface="Arial"/>
              <a:cs typeface="Arial"/>
            </a:endParaRPr>
          </a:p>
          <a:p>
            <a:pPr marL="527685" marR="159385" indent="-515620">
              <a:lnSpc>
                <a:spcPct val="100000"/>
              </a:lnSpc>
              <a:spcBef>
                <a:spcPts val="575"/>
              </a:spcBef>
              <a:tabLst>
                <a:tab pos="527685" algn="l"/>
              </a:tabLst>
            </a:pPr>
            <a:r>
              <a:rPr sz="2250" spc="10" dirty="0">
                <a:solidFill>
                  <a:srgbClr val="0AD0D9"/>
                </a:solidFill>
                <a:latin typeface="Arial"/>
                <a:cs typeface="Arial"/>
              </a:rPr>
              <a:t>b.	</a:t>
            </a:r>
            <a:r>
              <a:rPr sz="2400" dirty="0">
                <a:latin typeface="Arial"/>
                <a:cs typeface="Arial"/>
              </a:rPr>
              <a:t>WHOLE </a:t>
            </a:r>
            <a:r>
              <a:rPr sz="2400" spc="-5" dirty="0">
                <a:latin typeface="Arial"/>
                <a:cs typeface="Arial"/>
              </a:rPr>
              <a:t>NUMBERS- The sum of whole number will remains  same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grouped. </a:t>
            </a:r>
            <a:r>
              <a:rPr sz="2400" dirty="0">
                <a:latin typeface="Arial"/>
                <a:cs typeface="Arial"/>
              </a:rPr>
              <a:t>For  </a:t>
            </a:r>
            <a:r>
              <a:rPr sz="2400" spc="-5" dirty="0">
                <a:latin typeface="Arial"/>
                <a:cs typeface="Arial"/>
              </a:rPr>
              <a:t>example- (3 </a:t>
            </a:r>
            <a:r>
              <a:rPr sz="2400" dirty="0">
                <a:latin typeface="Arial"/>
                <a:cs typeface="Arial"/>
              </a:rPr>
              <a:t>+ </a:t>
            </a:r>
            <a:r>
              <a:rPr sz="2400" spc="-5" dirty="0">
                <a:latin typeface="Arial"/>
                <a:cs typeface="Arial"/>
              </a:rPr>
              <a:t>0) </a:t>
            </a:r>
            <a:r>
              <a:rPr sz="2400" dirty="0">
                <a:latin typeface="Arial"/>
                <a:cs typeface="Arial"/>
              </a:rPr>
              <a:t>+ </a:t>
            </a:r>
            <a:r>
              <a:rPr sz="2400" spc="-5" dirty="0">
                <a:latin typeface="Arial"/>
                <a:cs typeface="Arial"/>
              </a:rPr>
              <a:t>6 </a:t>
            </a:r>
            <a:r>
              <a:rPr sz="2400" dirty="0">
                <a:latin typeface="Arial"/>
                <a:cs typeface="Arial"/>
              </a:rPr>
              <a:t>= </a:t>
            </a:r>
            <a:r>
              <a:rPr sz="2400" spc="-5" dirty="0">
                <a:latin typeface="Arial"/>
                <a:cs typeface="Arial"/>
              </a:rPr>
              <a:t>3 </a:t>
            </a:r>
            <a:r>
              <a:rPr sz="2400" dirty="0">
                <a:latin typeface="Arial"/>
                <a:cs typeface="Arial"/>
              </a:rPr>
              <a:t>+ </a:t>
            </a:r>
            <a:r>
              <a:rPr sz="2400" spc="-5" dirty="0">
                <a:latin typeface="Arial"/>
                <a:cs typeface="Arial"/>
              </a:rPr>
              <a:t>(0 </a:t>
            </a:r>
            <a:r>
              <a:rPr sz="2400" dirty="0">
                <a:latin typeface="Arial"/>
                <a:cs typeface="Arial"/>
              </a:rPr>
              <a:t>+ </a:t>
            </a:r>
            <a:r>
              <a:rPr sz="2400" spc="-5" dirty="0">
                <a:latin typeface="Arial"/>
                <a:cs typeface="Arial"/>
              </a:rPr>
              <a:t>6)</a:t>
            </a:r>
            <a:endParaRPr sz="2400">
              <a:latin typeface="Arial"/>
              <a:cs typeface="Arial"/>
            </a:endParaRPr>
          </a:p>
        </p:txBody>
      </p:sp>
      <p:sp>
        <p:nvSpPr>
          <p:cNvPr id="11" name="object 11"/>
          <p:cNvSpPr/>
          <p:nvPr/>
        </p:nvSpPr>
        <p:spPr>
          <a:xfrm>
            <a:off x="4488179" y="4791455"/>
            <a:ext cx="297179" cy="22250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035040" y="3497579"/>
            <a:ext cx="222503" cy="29717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716779" y="3572255"/>
            <a:ext cx="297179" cy="222503"/>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577840" y="4716779"/>
            <a:ext cx="297179" cy="29718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20523"/>
            <a:ext cx="7730490" cy="514350"/>
          </a:xfrm>
          <a:prstGeom prst="rect">
            <a:avLst/>
          </a:prstGeom>
        </p:spPr>
        <p:txBody>
          <a:bodyPr vert="horz" wrap="square" lIns="0" tIns="13335" rIns="0" bIns="0" rtlCol="0">
            <a:spAutoFit/>
          </a:bodyPr>
          <a:lstStyle/>
          <a:p>
            <a:pPr marL="12700">
              <a:lnSpc>
                <a:spcPct val="100000"/>
              </a:lnSpc>
              <a:spcBef>
                <a:spcPts val="105"/>
              </a:spcBef>
              <a:tabLst>
                <a:tab pos="583565" algn="l"/>
                <a:tab pos="3536315" algn="l"/>
                <a:tab pos="4618355" algn="l"/>
              </a:tabLst>
            </a:pPr>
            <a:r>
              <a:rPr sz="3000" b="1" i="1" spc="10" dirty="0">
                <a:solidFill>
                  <a:srgbClr val="FF0000"/>
                </a:solidFill>
                <a:latin typeface="Arial"/>
                <a:cs typeface="Arial"/>
              </a:rPr>
              <a:t>II.	</a:t>
            </a:r>
            <a:r>
              <a:rPr sz="3200" b="1" i="1" u="heavy" spc="-20" dirty="0">
                <a:solidFill>
                  <a:srgbClr val="FF0000"/>
                </a:solidFill>
                <a:uFill>
                  <a:solidFill>
                    <a:srgbClr val="FF0000"/>
                  </a:solidFill>
                </a:uFill>
                <a:latin typeface="Arial"/>
                <a:cs typeface="Arial"/>
              </a:rPr>
              <a:t>ASSOCIATIVE	</a:t>
            </a:r>
            <a:r>
              <a:rPr sz="3200" b="1" i="1" u="heavy" dirty="0">
                <a:solidFill>
                  <a:srgbClr val="FF0000"/>
                </a:solidFill>
                <a:uFill>
                  <a:solidFill>
                    <a:srgbClr val="FF0000"/>
                  </a:solidFill>
                </a:uFill>
                <a:latin typeface="Arial"/>
                <a:cs typeface="Arial"/>
              </a:rPr>
              <a:t>FOR	SUBTRACTION-</a:t>
            </a:r>
            <a:endParaRPr sz="3200">
              <a:latin typeface="Arial"/>
              <a:cs typeface="Arial"/>
            </a:endParaRPr>
          </a:p>
        </p:txBody>
      </p:sp>
      <p:sp>
        <p:nvSpPr>
          <p:cNvPr id="9" name="object 9"/>
          <p:cNvSpPr txBox="1"/>
          <p:nvPr/>
        </p:nvSpPr>
        <p:spPr>
          <a:xfrm>
            <a:off x="78739" y="586485"/>
            <a:ext cx="8856345" cy="6171565"/>
          </a:xfrm>
          <a:prstGeom prst="rect">
            <a:avLst/>
          </a:prstGeom>
        </p:spPr>
        <p:txBody>
          <a:bodyPr vert="horz" wrap="square" lIns="0" tIns="12700" rIns="0" bIns="0" rtlCol="0">
            <a:spAutoFit/>
          </a:bodyPr>
          <a:lstStyle/>
          <a:p>
            <a:pPr marL="287020" marR="5080" indent="-274320">
              <a:lnSpc>
                <a:spcPct val="100000"/>
              </a:lnSpc>
              <a:spcBef>
                <a:spcPts val="100"/>
              </a:spcBef>
            </a:pPr>
            <a:r>
              <a:rPr sz="2400" dirty="0">
                <a:latin typeface="Arial"/>
                <a:cs typeface="Arial"/>
              </a:rPr>
              <a:t>A </a:t>
            </a:r>
            <a:r>
              <a:rPr sz="2400" spc="-5" dirty="0">
                <a:latin typeface="Arial"/>
                <a:cs typeface="Arial"/>
              </a:rPr>
              <a:t>number </a:t>
            </a:r>
            <a:r>
              <a:rPr sz="2400" dirty="0">
                <a:latin typeface="Arial"/>
                <a:cs typeface="Arial"/>
              </a:rPr>
              <a:t>system </a:t>
            </a:r>
            <a:r>
              <a:rPr sz="2400" spc="-5" dirty="0">
                <a:latin typeface="Arial"/>
                <a:cs typeface="Arial"/>
              </a:rPr>
              <a:t>is said </a:t>
            </a:r>
            <a:r>
              <a:rPr sz="2400" dirty="0">
                <a:latin typeface="Arial"/>
                <a:cs typeface="Arial"/>
              </a:rPr>
              <a:t>to </a:t>
            </a:r>
            <a:r>
              <a:rPr sz="2400" spc="-5" dirty="0">
                <a:latin typeface="Arial"/>
                <a:cs typeface="Arial"/>
              </a:rPr>
              <a:t>associative under subtraction </a:t>
            </a:r>
            <a:r>
              <a:rPr sz="2400" dirty="0">
                <a:latin typeface="Arial"/>
                <a:cs typeface="Arial"/>
              </a:rPr>
              <a:t>if </a:t>
            </a:r>
            <a:r>
              <a:rPr sz="2400" spc="-5" dirty="0">
                <a:latin typeface="Arial"/>
                <a:cs typeface="Arial"/>
              </a:rPr>
              <a:t>you  can </a:t>
            </a:r>
            <a:r>
              <a:rPr sz="2400" dirty="0">
                <a:latin typeface="Arial"/>
                <a:cs typeface="Arial"/>
              </a:rPr>
              <a:t>subtract </a:t>
            </a:r>
            <a:r>
              <a:rPr sz="2400" spc="-5" dirty="0">
                <a:latin typeface="Arial"/>
                <a:cs typeface="Arial"/>
              </a:rPr>
              <a:t>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grouped. </a:t>
            </a:r>
            <a:r>
              <a:rPr sz="2400" dirty="0">
                <a:latin typeface="Arial"/>
                <a:cs typeface="Arial"/>
              </a:rPr>
              <a:t>By  </a:t>
            </a:r>
            <a:r>
              <a:rPr sz="2400" spc="-5" dirty="0">
                <a:latin typeface="Arial"/>
                <a:cs typeface="Arial"/>
              </a:rPr>
              <a:t>'grouped' we </a:t>
            </a:r>
            <a:r>
              <a:rPr sz="2400" dirty="0">
                <a:latin typeface="Arial"/>
                <a:cs typeface="Arial"/>
              </a:rPr>
              <a:t>mean </a:t>
            </a:r>
            <a:r>
              <a:rPr sz="2400" spc="-5" dirty="0">
                <a:latin typeface="Arial"/>
                <a:cs typeface="Arial"/>
              </a:rPr>
              <a:t>'how you use parenthesis'. </a:t>
            </a:r>
            <a:r>
              <a:rPr sz="2400" dirty="0">
                <a:latin typeface="Arial"/>
                <a:cs typeface="Arial"/>
              </a:rPr>
              <a:t>In </a:t>
            </a:r>
            <a:r>
              <a:rPr sz="2400" spc="-5" dirty="0">
                <a:latin typeface="Arial"/>
                <a:cs typeface="Arial"/>
              </a:rPr>
              <a:t>other words, </a:t>
            </a:r>
            <a:r>
              <a:rPr sz="2400" dirty="0">
                <a:latin typeface="Arial"/>
                <a:cs typeface="Arial"/>
              </a:rPr>
              <a:t>if  you are subtracting it does </a:t>
            </a:r>
            <a:r>
              <a:rPr sz="2400" spc="-5" dirty="0">
                <a:latin typeface="Arial"/>
                <a:cs typeface="Arial"/>
              </a:rPr>
              <a:t>not </a:t>
            </a:r>
            <a:r>
              <a:rPr sz="2400" dirty="0">
                <a:latin typeface="Arial"/>
                <a:cs typeface="Arial"/>
              </a:rPr>
              <a:t>matter </a:t>
            </a:r>
            <a:r>
              <a:rPr sz="2400" spc="-5" dirty="0">
                <a:latin typeface="Arial"/>
                <a:cs typeface="Arial"/>
              </a:rPr>
              <a:t>where </a:t>
            </a:r>
            <a:r>
              <a:rPr sz="2400" dirty="0">
                <a:latin typeface="Arial"/>
                <a:cs typeface="Arial"/>
              </a:rPr>
              <a:t>you put the  </a:t>
            </a:r>
            <a:r>
              <a:rPr sz="2400" spc="-5" dirty="0">
                <a:latin typeface="Arial"/>
                <a:cs typeface="Arial"/>
              </a:rPr>
              <a:t>parenthesis. </a:t>
            </a:r>
            <a:r>
              <a:rPr sz="2400" dirty="0">
                <a:latin typeface="Arial"/>
                <a:cs typeface="Arial"/>
              </a:rPr>
              <a:t>Lets </a:t>
            </a:r>
            <a:r>
              <a:rPr sz="2400" spc="-5" dirty="0">
                <a:latin typeface="Arial"/>
                <a:cs typeface="Arial"/>
              </a:rPr>
              <a:t>understand with some number </a:t>
            </a:r>
            <a:r>
              <a:rPr sz="2400" dirty="0">
                <a:latin typeface="Arial"/>
                <a:cs typeface="Arial"/>
              </a:rPr>
              <a:t>systems that  </a:t>
            </a:r>
            <a:r>
              <a:rPr sz="2400" spc="-5" dirty="0">
                <a:latin typeface="Arial"/>
                <a:cs typeface="Arial"/>
              </a:rPr>
              <a:t>we have studied in previous</a:t>
            </a:r>
            <a:r>
              <a:rPr sz="2400" spc="40" dirty="0">
                <a:latin typeface="Arial"/>
                <a:cs typeface="Arial"/>
              </a:rPr>
              <a:t> </a:t>
            </a:r>
            <a:r>
              <a:rPr sz="2400" spc="-5" dirty="0">
                <a:latin typeface="Arial"/>
                <a:cs typeface="Arial"/>
              </a:rPr>
              <a:t>classes-</a:t>
            </a:r>
            <a:endParaRPr sz="2400">
              <a:latin typeface="Arial"/>
              <a:cs typeface="Arial"/>
            </a:endParaRPr>
          </a:p>
          <a:p>
            <a:pPr marL="527685" marR="64769" indent="-515620">
              <a:lnSpc>
                <a:spcPct val="100000"/>
              </a:lnSpc>
              <a:spcBef>
                <a:spcPts val="575"/>
              </a:spcBef>
              <a:tabLst>
                <a:tab pos="527685" algn="l"/>
              </a:tabLst>
            </a:pPr>
            <a:r>
              <a:rPr sz="2250" spc="10" dirty="0">
                <a:solidFill>
                  <a:srgbClr val="0AD0D9"/>
                </a:solidFill>
                <a:latin typeface="Arial"/>
                <a:cs typeface="Arial"/>
              </a:rPr>
              <a:t>a.	</a:t>
            </a:r>
            <a:r>
              <a:rPr sz="2400" spc="-35" dirty="0">
                <a:latin typeface="Arial"/>
                <a:cs typeface="Arial"/>
              </a:rPr>
              <a:t>NATURAL </a:t>
            </a:r>
            <a:r>
              <a:rPr sz="2400" spc="-5" dirty="0">
                <a:latin typeface="Arial"/>
                <a:cs typeface="Arial"/>
              </a:rPr>
              <a:t>NUMBERS- The </a:t>
            </a:r>
            <a:r>
              <a:rPr sz="2400" spc="-10" dirty="0">
                <a:latin typeface="Arial"/>
                <a:cs typeface="Arial"/>
              </a:rPr>
              <a:t>difference </a:t>
            </a:r>
            <a:r>
              <a:rPr sz="2400" dirty="0">
                <a:latin typeface="Arial"/>
                <a:cs typeface="Arial"/>
              </a:rPr>
              <a:t>of </a:t>
            </a:r>
            <a:r>
              <a:rPr sz="2400" spc="-5" dirty="0">
                <a:latin typeface="Arial"/>
                <a:cs typeface="Arial"/>
              </a:rPr>
              <a:t>natural numbers will  change </a:t>
            </a:r>
            <a:r>
              <a:rPr sz="2400" dirty="0">
                <a:latin typeface="Arial"/>
                <a:cs typeface="Arial"/>
              </a:rPr>
              <a:t>if the </a:t>
            </a:r>
            <a:r>
              <a:rPr sz="2400" spc="-5" dirty="0">
                <a:latin typeface="Arial"/>
                <a:cs typeface="Arial"/>
              </a:rPr>
              <a:t>grouping changes </a:t>
            </a:r>
            <a:r>
              <a:rPr sz="2400" dirty="0">
                <a:latin typeface="Arial"/>
                <a:cs typeface="Arial"/>
              </a:rPr>
              <a:t>. For</a:t>
            </a:r>
            <a:r>
              <a:rPr sz="2400" spc="35" dirty="0">
                <a:latin typeface="Arial"/>
                <a:cs typeface="Arial"/>
              </a:rPr>
              <a:t> </a:t>
            </a:r>
            <a:r>
              <a:rPr sz="2400" spc="-5" dirty="0">
                <a:latin typeface="Arial"/>
                <a:cs typeface="Arial"/>
              </a:rPr>
              <a:t>example-</a:t>
            </a:r>
            <a:endParaRPr sz="2400">
              <a:latin typeface="Arial"/>
              <a:cs typeface="Arial"/>
            </a:endParaRPr>
          </a:p>
          <a:p>
            <a:pPr marL="527685">
              <a:lnSpc>
                <a:spcPct val="100000"/>
              </a:lnSpc>
              <a:spcBef>
                <a:spcPts val="5"/>
              </a:spcBef>
            </a:pPr>
            <a:r>
              <a:rPr sz="2400" spc="-5" dirty="0">
                <a:latin typeface="Arial"/>
                <a:cs typeface="Arial"/>
              </a:rPr>
              <a:t>(5 </a:t>
            </a:r>
            <a:r>
              <a:rPr sz="2400" dirty="0">
                <a:latin typeface="Arial"/>
                <a:cs typeface="Arial"/>
              </a:rPr>
              <a:t>- </a:t>
            </a:r>
            <a:r>
              <a:rPr sz="2400" spc="-5" dirty="0">
                <a:latin typeface="Arial"/>
                <a:cs typeface="Arial"/>
              </a:rPr>
              <a:t>7) </a:t>
            </a:r>
            <a:r>
              <a:rPr sz="2400" dirty="0">
                <a:latin typeface="Arial"/>
                <a:cs typeface="Arial"/>
              </a:rPr>
              <a:t>- </a:t>
            </a:r>
            <a:r>
              <a:rPr sz="2400" spc="-5" dirty="0">
                <a:latin typeface="Arial"/>
                <a:cs typeface="Arial"/>
              </a:rPr>
              <a:t>3 </a:t>
            </a:r>
            <a:r>
              <a:rPr sz="2400" b="1" dirty="0">
                <a:latin typeface="Arial"/>
                <a:cs typeface="Arial"/>
              </a:rPr>
              <a:t>≠ </a:t>
            </a:r>
            <a:r>
              <a:rPr sz="2400" spc="-5" dirty="0">
                <a:latin typeface="Arial"/>
                <a:cs typeface="Arial"/>
              </a:rPr>
              <a:t>5 </a:t>
            </a:r>
            <a:r>
              <a:rPr sz="2400" dirty="0">
                <a:latin typeface="Arial"/>
                <a:cs typeface="Arial"/>
              </a:rPr>
              <a:t>- </a:t>
            </a:r>
            <a:r>
              <a:rPr sz="2400" spc="-5" dirty="0">
                <a:latin typeface="Arial"/>
                <a:cs typeface="Arial"/>
              </a:rPr>
              <a:t>(7 </a:t>
            </a:r>
            <a:r>
              <a:rPr sz="2400" dirty="0">
                <a:latin typeface="Arial"/>
                <a:cs typeface="Arial"/>
              </a:rPr>
              <a:t>-</a:t>
            </a:r>
            <a:r>
              <a:rPr sz="2400" spc="-35" dirty="0">
                <a:latin typeface="Arial"/>
                <a:cs typeface="Arial"/>
              </a:rPr>
              <a:t> </a:t>
            </a:r>
            <a:r>
              <a:rPr sz="2400" spc="-10" dirty="0">
                <a:latin typeface="Arial"/>
                <a:cs typeface="Arial"/>
              </a:rPr>
              <a:t>3)</a:t>
            </a:r>
            <a:endParaRPr sz="2400">
              <a:latin typeface="Arial"/>
              <a:cs typeface="Arial"/>
            </a:endParaRPr>
          </a:p>
          <a:p>
            <a:pPr marL="7418705">
              <a:lnSpc>
                <a:spcPct val="100000"/>
              </a:lnSpc>
              <a:spcBef>
                <a:spcPts val="575"/>
              </a:spcBef>
              <a:tabLst>
                <a:tab pos="8101330" algn="l"/>
              </a:tabLst>
            </a:pPr>
            <a:r>
              <a:rPr sz="2400" dirty="0">
                <a:latin typeface="Cambria Math"/>
                <a:cs typeface="Cambria Math"/>
              </a:rPr>
              <a:t>⇒	</a:t>
            </a:r>
            <a:r>
              <a:rPr sz="2400" spc="-5" dirty="0">
                <a:latin typeface="Arial"/>
                <a:cs typeface="Arial"/>
              </a:rPr>
              <a:t>(-2)</a:t>
            </a:r>
            <a:r>
              <a:rPr sz="2400" spc="-45" dirty="0">
                <a:latin typeface="Arial"/>
                <a:cs typeface="Arial"/>
              </a:rPr>
              <a:t> </a:t>
            </a:r>
            <a:r>
              <a:rPr sz="2400" dirty="0">
                <a:latin typeface="Arial"/>
                <a:cs typeface="Arial"/>
              </a:rPr>
              <a:t>-</a:t>
            </a:r>
            <a:endParaRPr sz="2400">
              <a:latin typeface="Arial"/>
              <a:cs typeface="Arial"/>
            </a:endParaRPr>
          </a:p>
          <a:p>
            <a:pPr marL="527685">
              <a:lnSpc>
                <a:spcPct val="100000"/>
              </a:lnSpc>
              <a:tabLst>
                <a:tab pos="2588260" algn="l"/>
              </a:tabLst>
            </a:pPr>
            <a:r>
              <a:rPr sz="2400" spc="-5" dirty="0">
                <a:latin typeface="Arial"/>
                <a:cs typeface="Arial"/>
              </a:rPr>
              <a:t>3 </a:t>
            </a:r>
            <a:r>
              <a:rPr sz="2400" b="1" dirty="0">
                <a:latin typeface="Arial"/>
                <a:cs typeface="Arial"/>
              </a:rPr>
              <a:t>≠ </a:t>
            </a:r>
            <a:r>
              <a:rPr sz="2400" spc="-5" dirty="0">
                <a:latin typeface="Arial"/>
                <a:cs typeface="Arial"/>
              </a:rPr>
              <a:t>5</a:t>
            </a:r>
            <a:r>
              <a:rPr sz="2400" dirty="0">
                <a:latin typeface="Arial"/>
                <a:cs typeface="Arial"/>
              </a:rPr>
              <a:t> – </a:t>
            </a:r>
            <a:r>
              <a:rPr sz="2400" spc="-5" dirty="0">
                <a:latin typeface="Arial"/>
                <a:cs typeface="Arial"/>
              </a:rPr>
              <a:t>(4)	</a:t>
            </a:r>
            <a:r>
              <a:rPr sz="2400" dirty="0">
                <a:latin typeface="Cambria Math"/>
                <a:cs typeface="Cambria Math"/>
              </a:rPr>
              <a:t>⇒ </a:t>
            </a:r>
            <a:r>
              <a:rPr sz="2400" dirty="0">
                <a:latin typeface="Arial"/>
                <a:cs typeface="Arial"/>
              </a:rPr>
              <a:t>(-5) </a:t>
            </a:r>
            <a:r>
              <a:rPr sz="2400" b="1" dirty="0">
                <a:latin typeface="Arial"/>
                <a:cs typeface="Arial"/>
              </a:rPr>
              <a:t>≠</a:t>
            </a:r>
            <a:r>
              <a:rPr sz="2400" b="1" spc="90" dirty="0">
                <a:latin typeface="Arial"/>
                <a:cs typeface="Arial"/>
              </a:rPr>
              <a:t> </a:t>
            </a:r>
            <a:r>
              <a:rPr sz="2400" spc="-5" dirty="0">
                <a:latin typeface="Arial"/>
                <a:cs typeface="Arial"/>
              </a:rPr>
              <a:t>1</a:t>
            </a:r>
            <a:endParaRPr sz="2400">
              <a:latin typeface="Arial"/>
              <a:cs typeface="Arial"/>
            </a:endParaRPr>
          </a:p>
          <a:p>
            <a:pPr marL="12700">
              <a:lnSpc>
                <a:spcPct val="100000"/>
              </a:lnSpc>
              <a:spcBef>
                <a:spcPts val="575"/>
              </a:spcBef>
              <a:tabLst>
                <a:tab pos="527685" algn="l"/>
              </a:tabLst>
            </a:pPr>
            <a:r>
              <a:rPr sz="2250" spc="10" dirty="0">
                <a:solidFill>
                  <a:srgbClr val="0AD0D9"/>
                </a:solidFill>
                <a:latin typeface="Arial"/>
                <a:cs typeface="Arial"/>
              </a:rPr>
              <a:t>b.	</a:t>
            </a:r>
            <a:r>
              <a:rPr sz="2400" dirty="0">
                <a:latin typeface="Arial"/>
                <a:cs typeface="Arial"/>
              </a:rPr>
              <a:t>WHOLE </a:t>
            </a:r>
            <a:r>
              <a:rPr sz="2400" spc="-5" dirty="0">
                <a:latin typeface="Arial"/>
                <a:cs typeface="Arial"/>
              </a:rPr>
              <a:t>NUMBERS- The difference </a:t>
            </a:r>
            <a:r>
              <a:rPr sz="2400" dirty="0">
                <a:latin typeface="Arial"/>
                <a:cs typeface="Arial"/>
              </a:rPr>
              <a:t>of </a:t>
            </a:r>
            <a:r>
              <a:rPr sz="2400" spc="-5" dirty="0">
                <a:latin typeface="Arial"/>
                <a:cs typeface="Arial"/>
              </a:rPr>
              <a:t>whole numbers</a:t>
            </a:r>
            <a:r>
              <a:rPr sz="2400" dirty="0">
                <a:latin typeface="Arial"/>
                <a:cs typeface="Arial"/>
              </a:rPr>
              <a:t> </a:t>
            </a:r>
            <a:r>
              <a:rPr sz="2400" spc="-5" dirty="0">
                <a:latin typeface="Arial"/>
                <a:cs typeface="Arial"/>
              </a:rPr>
              <a:t>will</a:t>
            </a:r>
            <a:endParaRPr sz="2400">
              <a:latin typeface="Arial"/>
              <a:cs typeface="Arial"/>
            </a:endParaRPr>
          </a:p>
          <a:p>
            <a:pPr marL="527685">
              <a:lnSpc>
                <a:spcPct val="100000"/>
              </a:lnSpc>
              <a:spcBef>
                <a:spcPts val="5"/>
              </a:spcBef>
              <a:tabLst>
                <a:tab pos="7510145" algn="l"/>
              </a:tabLst>
            </a:pPr>
            <a:r>
              <a:rPr sz="2400" spc="-5" dirty="0">
                <a:latin typeface="Arial"/>
                <a:cs typeface="Arial"/>
              </a:rPr>
              <a:t>change </a:t>
            </a:r>
            <a:r>
              <a:rPr sz="2400" dirty="0">
                <a:latin typeface="Arial"/>
                <a:cs typeface="Arial"/>
              </a:rPr>
              <a:t>if the </a:t>
            </a:r>
            <a:r>
              <a:rPr sz="2400" spc="-5" dirty="0">
                <a:latin typeface="Arial"/>
                <a:cs typeface="Arial"/>
              </a:rPr>
              <a:t>grouping changes.</a:t>
            </a:r>
            <a:r>
              <a:rPr sz="2400" spc="105" dirty="0">
                <a:latin typeface="Arial"/>
                <a:cs typeface="Arial"/>
              </a:rPr>
              <a:t> </a:t>
            </a:r>
            <a:r>
              <a:rPr sz="2400" dirty="0">
                <a:latin typeface="Arial"/>
                <a:cs typeface="Arial"/>
              </a:rPr>
              <a:t>For</a:t>
            </a:r>
            <a:r>
              <a:rPr sz="2400" spc="5" dirty="0">
                <a:latin typeface="Arial"/>
                <a:cs typeface="Arial"/>
              </a:rPr>
              <a:t> </a:t>
            </a:r>
            <a:r>
              <a:rPr sz="2400" spc="-5" dirty="0">
                <a:latin typeface="Arial"/>
                <a:cs typeface="Arial"/>
              </a:rPr>
              <a:t>example-	(3 </a:t>
            </a:r>
            <a:r>
              <a:rPr sz="2400" dirty="0">
                <a:latin typeface="Arial"/>
                <a:cs typeface="Arial"/>
              </a:rPr>
              <a:t>- </a:t>
            </a:r>
            <a:r>
              <a:rPr sz="2400" spc="-5" dirty="0">
                <a:latin typeface="Arial"/>
                <a:cs typeface="Arial"/>
              </a:rPr>
              <a:t>0) </a:t>
            </a:r>
            <a:r>
              <a:rPr sz="2400" dirty="0">
                <a:latin typeface="Arial"/>
                <a:cs typeface="Arial"/>
              </a:rPr>
              <a:t>-</a:t>
            </a:r>
            <a:r>
              <a:rPr sz="2400" spc="-75" dirty="0">
                <a:latin typeface="Arial"/>
                <a:cs typeface="Arial"/>
              </a:rPr>
              <a:t> </a:t>
            </a:r>
            <a:r>
              <a:rPr sz="2400" spc="-5" dirty="0">
                <a:latin typeface="Arial"/>
                <a:cs typeface="Arial"/>
              </a:rPr>
              <a:t>6</a:t>
            </a:r>
            <a:endParaRPr sz="2400">
              <a:latin typeface="Arial"/>
              <a:cs typeface="Arial"/>
            </a:endParaRPr>
          </a:p>
          <a:p>
            <a:pPr marL="527685">
              <a:lnSpc>
                <a:spcPct val="100000"/>
              </a:lnSpc>
            </a:pPr>
            <a:r>
              <a:rPr sz="2400" b="1" dirty="0">
                <a:latin typeface="Arial"/>
                <a:cs typeface="Arial"/>
              </a:rPr>
              <a:t>≠ </a:t>
            </a:r>
            <a:r>
              <a:rPr sz="2400" spc="-5" dirty="0">
                <a:latin typeface="Arial"/>
                <a:cs typeface="Arial"/>
              </a:rPr>
              <a:t>3 </a:t>
            </a:r>
            <a:r>
              <a:rPr sz="2400" dirty="0">
                <a:latin typeface="Arial"/>
                <a:cs typeface="Arial"/>
              </a:rPr>
              <a:t>- </a:t>
            </a:r>
            <a:r>
              <a:rPr sz="2400" spc="-5" dirty="0">
                <a:latin typeface="Arial"/>
                <a:cs typeface="Arial"/>
              </a:rPr>
              <a:t>(0 </a:t>
            </a:r>
            <a:r>
              <a:rPr sz="2400" dirty="0">
                <a:latin typeface="Arial"/>
                <a:cs typeface="Arial"/>
              </a:rPr>
              <a:t>-</a:t>
            </a:r>
            <a:r>
              <a:rPr sz="2400" spc="-25" dirty="0">
                <a:latin typeface="Arial"/>
                <a:cs typeface="Arial"/>
              </a:rPr>
              <a:t> </a:t>
            </a:r>
            <a:r>
              <a:rPr sz="2400" spc="-5" dirty="0">
                <a:latin typeface="Arial"/>
                <a:cs typeface="Arial"/>
              </a:rPr>
              <a:t>6)</a:t>
            </a:r>
            <a:endParaRPr sz="2400">
              <a:latin typeface="Arial"/>
              <a:cs typeface="Arial"/>
            </a:endParaRPr>
          </a:p>
          <a:p>
            <a:pPr marL="5903595">
              <a:lnSpc>
                <a:spcPct val="100000"/>
              </a:lnSpc>
              <a:spcBef>
                <a:spcPts val="575"/>
              </a:spcBef>
              <a:tabLst>
                <a:tab pos="6587490" algn="l"/>
                <a:tab pos="7616825" algn="l"/>
              </a:tabLst>
            </a:pPr>
            <a:r>
              <a:rPr sz="2400" dirty="0">
                <a:latin typeface="Cambria Math"/>
                <a:cs typeface="Cambria Math"/>
              </a:rPr>
              <a:t>⇒	</a:t>
            </a:r>
            <a:r>
              <a:rPr sz="2400" spc="-5" dirty="0">
                <a:latin typeface="Arial"/>
                <a:cs typeface="Arial"/>
              </a:rPr>
              <a:t>3 </a:t>
            </a:r>
            <a:r>
              <a:rPr sz="2400" dirty="0">
                <a:latin typeface="Arial"/>
                <a:cs typeface="Arial"/>
              </a:rPr>
              <a:t>-</a:t>
            </a:r>
            <a:r>
              <a:rPr sz="2400" spc="-10" dirty="0">
                <a:latin typeface="Arial"/>
                <a:cs typeface="Arial"/>
              </a:rPr>
              <a:t> </a:t>
            </a:r>
            <a:r>
              <a:rPr sz="2400" spc="-5" dirty="0">
                <a:latin typeface="Arial"/>
                <a:cs typeface="Arial"/>
              </a:rPr>
              <a:t>6</a:t>
            </a:r>
            <a:r>
              <a:rPr sz="2400" spc="10" dirty="0">
                <a:latin typeface="Arial"/>
                <a:cs typeface="Arial"/>
              </a:rPr>
              <a:t> </a:t>
            </a:r>
            <a:r>
              <a:rPr sz="2400" b="1" dirty="0">
                <a:latin typeface="Arial"/>
                <a:cs typeface="Arial"/>
              </a:rPr>
              <a:t>≠	</a:t>
            </a:r>
            <a:r>
              <a:rPr sz="2400" spc="-5" dirty="0">
                <a:latin typeface="Arial"/>
                <a:cs typeface="Arial"/>
              </a:rPr>
              <a:t>3 </a:t>
            </a:r>
            <a:r>
              <a:rPr sz="2400" dirty="0">
                <a:latin typeface="Arial"/>
                <a:cs typeface="Arial"/>
              </a:rPr>
              <a:t>+</a:t>
            </a:r>
            <a:r>
              <a:rPr sz="2400" spc="-30" dirty="0">
                <a:latin typeface="Arial"/>
                <a:cs typeface="Arial"/>
              </a:rPr>
              <a:t> </a:t>
            </a:r>
            <a:r>
              <a:rPr sz="2400" spc="-5" dirty="0">
                <a:latin typeface="Arial"/>
                <a:cs typeface="Arial"/>
              </a:rPr>
              <a:t>6</a:t>
            </a:r>
            <a:endParaRPr sz="2400">
              <a:latin typeface="Arial"/>
              <a:cs typeface="Arial"/>
            </a:endParaRPr>
          </a:p>
          <a:p>
            <a:pPr marL="527685">
              <a:lnSpc>
                <a:spcPct val="100000"/>
              </a:lnSpc>
              <a:tabLst>
                <a:tab pos="960755" algn="l"/>
              </a:tabLst>
            </a:pPr>
            <a:r>
              <a:rPr sz="2400" dirty="0">
                <a:latin typeface="Cambria Math"/>
                <a:cs typeface="Cambria Math"/>
              </a:rPr>
              <a:t>⇒	</a:t>
            </a:r>
            <a:r>
              <a:rPr sz="2400" dirty="0">
                <a:latin typeface="Arial"/>
                <a:cs typeface="Arial"/>
              </a:rPr>
              <a:t>(-3) </a:t>
            </a:r>
            <a:r>
              <a:rPr sz="2400" b="1" dirty="0">
                <a:latin typeface="Arial"/>
                <a:cs typeface="Arial"/>
              </a:rPr>
              <a:t>≠</a:t>
            </a:r>
            <a:r>
              <a:rPr sz="2400" b="1" spc="-35" dirty="0">
                <a:latin typeface="Arial"/>
                <a:cs typeface="Arial"/>
              </a:rPr>
              <a:t> </a:t>
            </a:r>
            <a:r>
              <a:rPr sz="2400" dirty="0">
                <a:latin typeface="Arial"/>
                <a:cs typeface="Arial"/>
              </a:rPr>
              <a:t>(9)</a:t>
            </a:r>
            <a:endParaRPr sz="2400">
              <a:latin typeface="Arial"/>
              <a:cs typeface="Arial"/>
            </a:endParaRPr>
          </a:p>
        </p:txBody>
      </p:sp>
      <p:sp>
        <p:nvSpPr>
          <p:cNvPr id="10" name="object 10"/>
          <p:cNvSpPr/>
          <p:nvPr/>
        </p:nvSpPr>
        <p:spPr>
          <a:xfrm>
            <a:off x="4486655" y="2811779"/>
            <a:ext cx="222503" cy="29717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882640" y="2735579"/>
            <a:ext cx="222503" cy="29717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572255" y="4030979"/>
            <a:ext cx="222503" cy="29718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815840" y="4030979"/>
            <a:ext cx="222503" cy="29718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01980" y="5782055"/>
            <a:ext cx="297180" cy="222503"/>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2453639" y="5708903"/>
            <a:ext cx="146304" cy="295656"/>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5859779" y="5782055"/>
            <a:ext cx="297179" cy="222503"/>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8092440" y="5707379"/>
            <a:ext cx="297179" cy="297179"/>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20523"/>
            <a:ext cx="8136255" cy="514350"/>
          </a:xfrm>
          <a:prstGeom prst="rect">
            <a:avLst/>
          </a:prstGeom>
        </p:spPr>
        <p:txBody>
          <a:bodyPr vert="horz" wrap="square" lIns="0" tIns="13335" rIns="0" bIns="0" rtlCol="0">
            <a:spAutoFit/>
          </a:bodyPr>
          <a:lstStyle/>
          <a:p>
            <a:pPr marL="12700">
              <a:lnSpc>
                <a:spcPct val="100000"/>
              </a:lnSpc>
              <a:spcBef>
                <a:spcPts val="105"/>
              </a:spcBef>
              <a:tabLst>
                <a:tab pos="3536315" algn="l"/>
              </a:tabLst>
            </a:pPr>
            <a:r>
              <a:rPr sz="3000" b="1" i="1" spc="10" dirty="0">
                <a:solidFill>
                  <a:srgbClr val="FF0000"/>
                </a:solidFill>
                <a:latin typeface="Arial"/>
                <a:cs typeface="Arial"/>
              </a:rPr>
              <a:t>III.</a:t>
            </a:r>
            <a:r>
              <a:rPr sz="3000" b="1" i="1" spc="290" dirty="0">
                <a:solidFill>
                  <a:srgbClr val="FF0000"/>
                </a:solidFill>
                <a:latin typeface="Arial"/>
                <a:cs typeface="Arial"/>
              </a:rPr>
              <a:t> </a:t>
            </a:r>
            <a:r>
              <a:rPr sz="3200" b="1" i="1" u="heavy" spc="-20" dirty="0">
                <a:solidFill>
                  <a:srgbClr val="FF0000"/>
                </a:solidFill>
                <a:uFill>
                  <a:solidFill>
                    <a:srgbClr val="FF0000"/>
                  </a:solidFill>
                </a:uFill>
                <a:latin typeface="Arial"/>
                <a:cs typeface="Arial"/>
              </a:rPr>
              <a:t>ASSOCIATIVE	</a:t>
            </a:r>
            <a:r>
              <a:rPr sz="3200" b="1" i="1" u="heavy" dirty="0">
                <a:solidFill>
                  <a:srgbClr val="FF0000"/>
                </a:solidFill>
                <a:uFill>
                  <a:solidFill>
                    <a:srgbClr val="FF0000"/>
                  </a:solidFill>
                </a:uFill>
                <a:latin typeface="Arial"/>
                <a:cs typeface="Arial"/>
              </a:rPr>
              <a:t>FOR </a:t>
            </a:r>
            <a:r>
              <a:rPr sz="3200" b="1" i="1" u="heavy" spc="-35" dirty="0">
                <a:solidFill>
                  <a:srgbClr val="FF0000"/>
                </a:solidFill>
                <a:uFill>
                  <a:solidFill>
                    <a:srgbClr val="FF0000"/>
                  </a:solidFill>
                </a:uFill>
                <a:latin typeface="Arial"/>
                <a:cs typeface="Arial"/>
              </a:rPr>
              <a:t>MULTIPLICATION</a:t>
            </a:r>
            <a:r>
              <a:rPr sz="3200" b="1" i="1" u="heavy" spc="-125" dirty="0">
                <a:solidFill>
                  <a:srgbClr val="FF0000"/>
                </a:solidFill>
                <a:uFill>
                  <a:solidFill>
                    <a:srgbClr val="FF0000"/>
                  </a:solidFill>
                </a:uFill>
                <a:latin typeface="Arial"/>
                <a:cs typeface="Arial"/>
              </a:rPr>
              <a:t> </a:t>
            </a:r>
            <a:r>
              <a:rPr sz="3200" b="1" i="1" u="heavy" dirty="0">
                <a:solidFill>
                  <a:srgbClr val="FF0000"/>
                </a:solidFill>
                <a:uFill>
                  <a:solidFill>
                    <a:srgbClr val="FF0000"/>
                  </a:solidFill>
                </a:uFill>
                <a:latin typeface="Arial"/>
                <a:cs typeface="Arial"/>
              </a:rPr>
              <a:t>-</a:t>
            </a:r>
            <a:endParaRPr sz="3200">
              <a:latin typeface="Arial"/>
              <a:cs typeface="Arial"/>
            </a:endParaRPr>
          </a:p>
        </p:txBody>
      </p:sp>
      <p:sp>
        <p:nvSpPr>
          <p:cNvPr id="9" name="object 9"/>
          <p:cNvSpPr txBox="1"/>
          <p:nvPr/>
        </p:nvSpPr>
        <p:spPr>
          <a:xfrm>
            <a:off x="78739" y="586485"/>
            <a:ext cx="8879840" cy="6168390"/>
          </a:xfrm>
          <a:prstGeom prst="rect">
            <a:avLst/>
          </a:prstGeom>
        </p:spPr>
        <p:txBody>
          <a:bodyPr vert="horz" wrap="square" lIns="0" tIns="12700" rIns="0" bIns="0" rtlCol="0">
            <a:spAutoFit/>
          </a:bodyPr>
          <a:lstStyle/>
          <a:p>
            <a:pPr marL="287020" marR="27940" indent="-274320">
              <a:lnSpc>
                <a:spcPct val="100000"/>
              </a:lnSpc>
              <a:spcBef>
                <a:spcPts val="100"/>
              </a:spcBef>
            </a:pPr>
            <a:r>
              <a:rPr sz="2400" dirty="0">
                <a:latin typeface="Arial"/>
                <a:cs typeface="Arial"/>
              </a:rPr>
              <a:t>A </a:t>
            </a:r>
            <a:r>
              <a:rPr sz="2400" spc="-5" dirty="0">
                <a:latin typeface="Arial"/>
                <a:cs typeface="Arial"/>
              </a:rPr>
              <a:t>number </a:t>
            </a:r>
            <a:r>
              <a:rPr sz="2400" dirty="0">
                <a:latin typeface="Arial"/>
                <a:cs typeface="Arial"/>
              </a:rPr>
              <a:t>system </a:t>
            </a:r>
            <a:r>
              <a:rPr sz="2400" spc="-5" dirty="0">
                <a:latin typeface="Arial"/>
                <a:cs typeface="Arial"/>
              </a:rPr>
              <a:t>is said </a:t>
            </a:r>
            <a:r>
              <a:rPr sz="2400" dirty="0">
                <a:latin typeface="Arial"/>
                <a:cs typeface="Arial"/>
              </a:rPr>
              <a:t>to </a:t>
            </a:r>
            <a:r>
              <a:rPr sz="2400" spc="-5" dirty="0">
                <a:latin typeface="Arial"/>
                <a:cs typeface="Arial"/>
              </a:rPr>
              <a:t>associative under multiplication </a:t>
            </a:r>
            <a:r>
              <a:rPr sz="2400" dirty="0">
                <a:latin typeface="Arial"/>
                <a:cs typeface="Arial"/>
              </a:rPr>
              <a:t>if </a:t>
            </a:r>
            <a:r>
              <a:rPr sz="2400" spc="-5" dirty="0">
                <a:latin typeface="Arial"/>
                <a:cs typeface="Arial"/>
              </a:rPr>
              <a:t>you  can multiply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grouped. </a:t>
            </a:r>
            <a:r>
              <a:rPr sz="2400" dirty="0">
                <a:latin typeface="Arial"/>
                <a:cs typeface="Arial"/>
              </a:rPr>
              <a:t>By  </a:t>
            </a:r>
            <a:r>
              <a:rPr sz="2400" spc="-5" dirty="0">
                <a:latin typeface="Arial"/>
                <a:cs typeface="Arial"/>
              </a:rPr>
              <a:t>'grouped' we </a:t>
            </a:r>
            <a:r>
              <a:rPr sz="2400" dirty="0">
                <a:latin typeface="Arial"/>
                <a:cs typeface="Arial"/>
              </a:rPr>
              <a:t>mean </a:t>
            </a:r>
            <a:r>
              <a:rPr sz="2400" spc="-5" dirty="0">
                <a:latin typeface="Arial"/>
                <a:cs typeface="Arial"/>
              </a:rPr>
              <a:t>'how you use parenthesis'. </a:t>
            </a:r>
            <a:r>
              <a:rPr sz="2400" dirty="0">
                <a:latin typeface="Arial"/>
                <a:cs typeface="Arial"/>
              </a:rPr>
              <a:t>In </a:t>
            </a:r>
            <a:r>
              <a:rPr sz="2400" spc="-5" dirty="0">
                <a:latin typeface="Arial"/>
                <a:cs typeface="Arial"/>
              </a:rPr>
              <a:t>other words, </a:t>
            </a:r>
            <a:r>
              <a:rPr sz="2400" dirty="0">
                <a:latin typeface="Arial"/>
                <a:cs typeface="Arial"/>
              </a:rPr>
              <a:t>if  you are </a:t>
            </a:r>
            <a:r>
              <a:rPr sz="2400" spc="-5" dirty="0">
                <a:latin typeface="Arial"/>
                <a:cs typeface="Arial"/>
              </a:rPr>
              <a:t>multiplying </a:t>
            </a:r>
            <a:r>
              <a:rPr sz="2400" dirty="0">
                <a:latin typeface="Arial"/>
                <a:cs typeface="Arial"/>
              </a:rPr>
              <a:t>it </a:t>
            </a:r>
            <a:r>
              <a:rPr sz="2400" spc="-5" dirty="0">
                <a:latin typeface="Arial"/>
                <a:cs typeface="Arial"/>
              </a:rPr>
              <a:t>does not </a:t>
            </a:r>
            <a:r>
              <a:rPr sz="2400" dirty="0">
                <a:latin typeface="Arial"/>
                <a:cs typeface="Arial"/>
              </a:rPr>
              <a:t>matter </a:t>
            </a:r>
            <a:r>
              <a:rPr sz="2400" spc="-5" dirty="0">
                <a:latin typeface="Arial"/>
                <a:cs typeface="Arial"/>
              </a:rPr>
              <a:t>where </a:t>
            </a:r>
            <a:r>
              <a:rPr sz="2400" dirty="0">
                <a:latin typeface="Arial"/>
                <a:cs typeface="Arial"/>
              </a:rPr>
              <a:t>you put the  </a:t>
            </a:r>
            <a:r>
              <a:rPr sz="2400" spc="-5" dirty="0">
                <a:latin typeface="Arial"/>
                <a:cs typeface="Arial"/>
              </a:rPr>
              <a:t>parenthesis</a:t>
            </a:r>
            <a:r>
              <a:rPr sz="2400" spc="-5" dirty="0">
                <a:latin typeface="Constantia"/>
                <a:cs typeface="Constantia"/>
              </a:rPr>
              <a:t>. </a:t>
            </a:r>
            <a:r>
              <a:rPr sz="2400" dirty="0">
                <a:latin typeface="Arial"/>
                <a:cs typeface="Arial"/>
              </a:rPr>
              <a:t>Lets </a:t>
            </a:r>
            <a:r>
              <a:rPr sz="2400" spc="-5" dirty="0">
                <a:latin typeface="Arial"/>
                <a:cs typeface="Arial"/>
              </a:rPr>
              <a:t>understand with some number </a:t>
            </a:r>
            <a:r>
              <a:rPr sz="2400" dirty="0">
                <a:latin typeface="Arial"/>
                <a:cs typeface="Arial"/>
              </a:rPr>
              <a:t>systems that  </a:t>
            </a:r>
            <a:r>
              <a:rPr sz="2400" spc="-5" dirty="0">
                <a:latin typeface="Arial"/>
                <a:cs typeface="Arial"/>
              </a:rPr>
              <a:t>we have studied in previous</a:t>
            </a:r>
            <a:r>
              <a:rPr sz="2400" spc="40" dirty="0">
                <a:latin typeface="Arial"/>
                <a:cs typeface="Arial"/>
              </a:rPr>
              <a:t> </a:t>
            </a:r>
            <a:r>
              <a:rPr sz="2400" spc="-5" dirty="0">
                <a:latin typeface="Arial"/>
                <a:cs typeface="Arial"/>
              </a:rPr>
              <a:t>classes-</a:t>
            </a:r>
            <a:endParaRPr sz="2400">
              <a:latin typeface="Arial"/>
              <a:cs typeface="Arial"/>
            </a:endParaRPr>
          </a:p>
          <a:p>
            <a:pPr marL="527685" marR="343535" indent="-515620">
              <a:lnSpc>
                <a:spcPct val="99600"/>
              </a:lnSpc>
              <a:spcBef>
                <a:spcPts val="585"/>
              </a:spcBef>
              <a:tabLst>
                <a:tab pos="527685" algn="l"/>
                <a:tab pos="2745105" algn="l"/>
              </a:tabLst>
            </a:pPr>
            <a:r>
              <a:rPr sz="2250" spc="10" dirty="0">
                <a:solidFill>
                  <a:srgbClr val="0AD0D9"/>
                </a:solidFill>
                <a:latin typeface="Arial"/>
                <a:cs typeface="Arial"/>
              </a:rPr>
              <a:t>a.	</a:t>
            </a:r>
            <a:r>
              <a:rPr sz="2400" spc="-35" dirty="0">
                <a:latin typeface="Arial"/>
                <a:cs typeface="Arial"/>
              </a:rPr>
              <a:t>NATURAL </a:t>
            </a:r>
            <a:r>
              <a:rPr sz="2400" spc="-5" dirty="0">
                <a:latin typeface="Arial"/>
                <a:cs typeface="Arial"/>
              </a:rPr>
              <a:t>NUMBERS- The product </a:t>
            </a:r>
            <a:r>
              <a:rPr sz="2400" dirty="0">
                <a:latin typeface="Arial"/>
                <a:cs typeface="Arial"/>
              </a:rPr>
              <a:t>of </a:t>
            </a:r>
            <a:r>
              <a:rPr sz="2400" spc="-5" dirty="0">
                <a:latin typeface="Arial"/>
                <a:cs typeface="Arial"/>
              </a:rPr>
              <a:t>natural number will  remains same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a:t>
            </a:r>
            <a:r>
              <a:rPr sz="2400" dirty="0">
                <a:latin typeface="Arial"/>
                <a:cs typeface="Arial"/>
              </a:rPr>
              <a:t>grouped.  For</a:t>
            </a:r>
            <a:r>
              <a:rPr sz="2400" spc="-10" dirty="0">
                <a:latin typeface="Arial"/>
                <a:cs typeface="Arial"/>
              </a:rPr>
              <a:t> </a:t>
            </a:r>
            <a:r>
              <a:rPr sz="2400" spc="-5" dirty="0">
                <a:latin typeface="Arial"/>
                <a:cs typeface="Arial"/>
              </a:rPr>
              <a:t>example-	(5 </a:t>
            </a:r>
            <a:r>
              <a:rPr sz="2400" b="1" dirty="0">
                <a:latin typeface="Times New Roman"/>
                <a:cs typeface="Times New Roman"/>
              </a:rPr>
              <a:t>× </a:t>
            </a:r>
            <a:r>
              <a:rPr sz="2400" spc="-5" dirty="0">
                <a:latin typeface="Arial"/>
                <a:cs typeface="Arial"/>
              </a:rPr>
              <a:t>7) </a:t>
            </a:r>
            <a:r>
              <a:rPr sz="2400" b="1" dirty="0">
                <a:latin typeface="Times New Roman"/>
                <a:cs typeface="Times New Roman"/>
              </a:rPr>
              <a:t>× </a:t>
            </a:r>
            <a:r>
              <a:rPr sz="2400" spc="-5" dirty="0">
                <a:latin typeface="Arial"/>
                <a:cs typeface="Arial"/>
              </a:rPr>
              <a:t>3 </a:t>
            </a:r>
            <a:r>
              <a:rPr sz="2400" dirty="0">
                <a:latin typeface="Arial"/>
                <a:cs typeface="Arial"/>
              </a:rPr>
              <a:t>= </a:t>
            </a:r>
            <a:r>
              <a:rPr sz="2400" spc="-5" dirty="0">
                <a:latin typeface="Arial"/>
                <a:cs typeface="Arial"/>
              </a:rPr>
              <a:t>5 </a:t>
            </a:r>
            <a:r>
              <a:rPr sz="2400" b="1" dirty="0">
                <a:latin typeface="Times New Roman"/>
                <a:cs typeface="Times New Roman"/>
              </a:rPr>
              <a:t>× </a:t>
            </a:r>
            <a:r>
              <a:rPr sz="2400" spc="-5" dirty="0">
                <a:latin typeface="Arial"/>
                <a:cs typeface="Arial"/>
              </a:rPr>
              <a:t>(7 </a:t>
            </a:r>
            <a:r>
              <a:rPr sz="2400" b="1" dirty="0">
                <a:latin typeface="Times New Roman"/>
                <a:cs typeface="Times New Roman"/>
              </a:rPr>
              <a:t>×</a:t>
            </a:r>
            <a:r>
              <a:rPr sz="2400" b="1" spc="215" dirty="0">
                <a:latin typeface="Times New Roman"/>
                <a:cs typeface="Times New Roman"/>
              </a:rPr>
              <a:t> </a:t>
            </a:r>
            <a:r>
              <a:rPr sz="2400" spc="-10" dirty="0">
                <a:latin typeface="Arial"/>
                <a:cs typeface="Arial"/>
              </a:rPr>
              <a:t>3)</a:t>
            </a:r>
            <a:endParaRPr sz="2400">
              <a:latin typeface="Arial"/>
              <a:cs typeface="Arial"/>
            </a:endParaRPr>
          </a:p>
          <a:p>
            <a:pPr>
              <a:lnSpc>
                <a:spcPct val="100000"/>
              </a:lnSpc>
              <a:spcBef>
                <a:spcPts val="5"/>
              </a:spcBef>
            </a:pPr>
            <a:endParaRPr sz="3000">
              <a:latin typeface="Arial"/>
              <a:cs typeface="Arial"/>
            </a:endParaRPr>
          </a:p>
          <a:p>
            <a:pPr marL="527685">
              <a:lnSpc>
                <a:spcPct val="100000"/>
              </a:lnSpc>
              <a:tabLst>
                <a:tab pos="1212215" algn="l"/>
                <a:tab pos="4018279" algn="l"/>
              </a:tabLst>
            </a:pPr>
            <a:r>
              <a:rPr sz="2400" dirty="0">
                <a:latin typeface="Cambria Math"/>
                <a:cs typeface="Cambria Math"/>
              </a:rPr>
              <a:t>⇒	</a:t>
            </a:r>
            <a:r>
              <a:rPr sz="2400" spc="-5" dirty="0">
                <a:latin typeface="Arial"/>
                <a:cs typeface="Arial"/>
              </a:rPr>
              <a:t>35 </a:t>
            </a:r>
            <a:r>
              <a:rPr sz="2400" b="1" dirty="0">
                <a:latin typeface="Times New Roman"/>
                <a:cs typeface="Times New Roman"/>
              </a:rPr>
              <a:t>× </a:t>
            </a:r>
            <a:r>
              <a:rPr sz="2400" spc="-5" dirty="0">
                <a:latin typeface="Arial"/>
                <a:cs typeface="Arial"/>
              </a:rPr>
              <a:t>3 </a:t>
            </a:r>
            <a:r>
              <a:rPr sz="2400" dirty="0">
                <a:latin typeface="Arial"/>
                <a:cs typeface="Arial"/>
              </a:rPr>
              <a:t>= </a:t>
            </a:r>
            <a:r>
              <a:rPr sz="2400" spc="-5" dirty="0">
                <a:latin typeface="Arial"/>
                <a:cs typeface="Arial"/>
              </a:rPr>
              <a:t>5</a:t>
            </a:r>
            <a:r>
              <a:rPr sz="2400" spc="65" dirty="0">
                <a:latin typeface="Arial"/>
                <a:cs typeface="Arial"/>
              </a:rPr>
              <a:t> </a:t>
            </a:r>
            <a:r>
              <a:rPr sz="2400" b="1" dirty="0">
                <a:latin typeface="Times New Roman"/>
                <a:cs typeface="Times New Roman"/>
              </a:rPr>
              <a:t>×</a:t>
            </a:r>
            <a:r>
              <a:rPr sz="2400" b="1" spc="65" dirty="0">
                <a:latin typeface="Times New Roman"/>
                <a:cs typeface="Times New Roman"/>
              </a:rPr>
              <a:t> </a:t>
            </a:r>
            <a:r>
              <a:rPr sz="2400" spc="-5" dirty="0">
                <a:latin typeface="Arial"/>
                <a:cs typeface="Arial"/>
              </a:rPr>
              <a:t>21	</a:t>
            </a:r>
            <a:r>
              <a:rPr sz="2400" dirty="0">
                <a:latin typeface="Cambria Math"/>
                <a:cs typeface="Cambria Math"/>
              </a:rPr>
              <a:t>⇒ </a:t>
            </a:r>
            <a:r>
              <a:rPr sz="2400" spc="-5" dirty="0">
                <a:latin typeface="Arial"/>
                <a:cs typeface="Arial"/>
              </a:rPr>
              <a:t>105 </a:t>
            </a:r>
            <a:r>
              <a:rPr sz="2400" dirty="0">
                <a:latin typeface="Arial"/>
                <a:cs typeface="Arial"/>
              </a:rPr>
              <a:t>=</a:t>
            </a:r>
            <a:r>
              <a:rPr sz="2400" spc="120" dirty="0">
                <a:latin typeface="Arial"/>
                <a:cs typeface="Arial"/>
              </a:rPr>
              <a:t> </a:t>
            </a:r>
            <a:r>
              <a:rPr sz="2400" spc="-5" dirty="0">
                <a:latin typeface="Arial"/>
                <a:cs typeface="Arial"/>
              </a:rPr>
              <a:t>105</a:t>
            </a:r>
            <a:endParaRPr sz="2400">
              <a:latin typeface="Arial"/>
              <a:cs typeface="Arial"/>
            </a:endParaRPr>
          </a:p>
          <a:p>
            <a:pPr marL="527685" marR="233045" indent="-515620">
              <a:lnSpc>
                <a:spcPct val="99600"/>
              </a:lnSpc>
              <a:spcBef>
                <a:spcPts val="615"/>
              </a:spcBef>
              <a:tabLst>
                <a:tab pos="527685" algn="l"/>
              </a:tabLst>
            </a:pPr>
            <a:r>
              <a:rPr sz="2250" spc="10" dirty="0">
                <a:solidFill>
                  <a:srgbClr val="0AD0D9"/>
                </a:solidFill>
                <a:latin typeface="Arial"/>
                <a:cs typeface="Arial"/>
              </a:rPr>
              <a:t>b.	</a:t>
            </a:r>
            <a:r>
              <a:rPr sz="2400" dirty="0">
                <a:latin typeface="Arial"/>
                <a:cs typeface="Arial"/>
              </a:rPr>
              <a:t>WHOLE </a:t>
            </a:r>
            <a:r>
              <a:rPr sz="2400" spc="-5" dirty="0">
                <a:latin typeface="Arial"/>
                <a:cs typeface="Arial"/>
              </a:rPr>
              <a:t>NUMBERS- The </a:t>
            </a:r>
            <a:r>
              <a:rPr sz="2400" dirty="0">
                <a:latin typeface="Arial"/>
                <a:cs typeface="Arial"/>
              </a:rPr>
              <a:t>sum of </a:t>
            </a:r>
            <a:r>
              <a:rPr sz="2400" spc="-5" dirty="0">
                <a:latin typeface="Arial"/>
                <a:cs typeface="Arial"/>
              </a:rPr>
              <a:t>whole number will remains  same regardless </a:t>
            </a:r>
            <a:r>
              <a:rPr sz="2400" dirty="0">
                <a:latin typeface="Arial"/>
                <a:cs typeface="Arial"/>
              </a:rPr>
              <a:t>of </a:t>
            </a:r>
            <a:r>
              <a:rPr sz="2400" spc="-5" dirty="0">
                <a:latin typeface="Arial"/>
                <a:cs typeface="Arial"/>
              </a:rPr>
              <a:t>how </a:t>
            </a:r>
            <a:r>
              <a:rPr sz="2400" dirty="0">
                <a:latin typeface="Arial"/>
                <a:cs typeface="Arial"/>
              </a:rPr>
              <a:t>the </a:t>
            </a:r>
            <a:r>
              <a:rPr sz="2400" spc="-5" dirty="0">
                <a:latin typeface="Arial"/>
                <a:cs typeface="Arial"/>
              </a:rPr>
              <a:t>numbers are grouped. </a:t>
            </a:r>
            <a:r>
              <a:rPr sz="2400" dirty="0">
                <a:latin typeface="Arial"/>
                <a:cs typeface="Arial"/>
              </a:rPr>
              <a:t>For  </a:t>
            </a:r>
            <a:r>
              <a:rPr sz="2400" spc="-5" dirty="0">
                <a:latin typeface="Arial"/>
                <a:cs typeface="Arial"/>
              </a:rPr>
              <a:t>example- (3 </a:t>
            </a:r>
            <a:r>
              <a:rPr sz="2400" b="1" dirty="0">
                <a:latin typeface="Times New Roman"/>
                <a:cs typeface="Times New Roman"/>
              </a:rPr>
              <a:t>× </a:t>
            </a:r>
            <a:r>
              <a:rPr sz="2400" spc="-5" dirty="0">
                <a:latin typeface="Arial"/>
                <a:cs typeface="Arial"/>
              </a:rPr>
              <a:t>0) </a:t>
            </a:r>
            <a:r>
              <a:rPr sz="2400" b="1" dirty="0">
                <a:latin typeface="Times New Roman"/>
                <a:cs typeface="Times New Roman"/>
              </a:rPr>
              <a:t>× </a:t>
            </a:r>
            <a:r>
              <a:rPr sz="2400" spc="-5" dirty="0">
                <a:latin typeface="Arial"/>
                <a:cs typeface="Arial"/>
              </a:rPr>
              <a:t>6 </a:t>
            </a:r>
            <a:r>
              <a:rPr sz="2400" dirty="0">
                <a:latin typeface="Arial"/>
                <a:cs typeface="Arial"/>
              </a:rPr>
              <a:t>= </a:t>
            </a:r>
            <a:r>
              <a:rPr sz="2400" spc="-5" dirty="0">
                <a:latin typeface="Arial"/>
                <a:cs typeface="Arial"/>
              </a:rPr>
              <a:t>3 </a:t>
            </a:r>
            <a:r>
              <a:rPr sz="2400" b="1" dirty="0">
                <a:latin typeface="Times New Roman"/>
                <a:cs typeface="Times New Roman"/>
              </a:rPr>
              <a:t>× </a:t>
            </a:r>
            <a:r>
              <a:rPr sz="2400" spc="-5" dirty="0">
                <a:latin typeface="Arial"/>
                <a:cs typeface="Arial"/>
              </a:rPr>
              <a:t>(0 </a:t>
            </a:r>
            <a:r>
              <a:rPr sz="2400" b="1" dirty="0">
                <a:latin typeface="Times New Roman"/>
                <a:cs typeface="Times New Roman"/>
              </a:rPr>
              <a:t>×</a:t>
            </a:r>
            <a:r>
              <a:rPr sz="2400" b="1" spc="245" dirty="0">
                <a:latin typeface="Times New Roman"/>
                <a:cs typeface="Times New Roman"/>
              </a:rPr>
              <a:t> </a:t>
            </a:r>
            <a:r>
              <a:rPr sz="2400" spc="-10" dirty="0">
                <a:latin typeface="Arial"/>
                <a:cs typeface="Arial"/>
              </a:rPr>
              <a:t>6)</a:t>
            </a:r>
            <a:endParaRPr sz="2400">
              <a:latin typeface="Arial"/>
              <a:cs typeface="Arial"/>
            </a:endParaRPr>
          </a:p>
          <a:p>
            <a:pPr marL="7755255">
              <a:lnSpc>
                <a:spcPct val="100000"/>
              </a:lnSpc>
              <a:spcBef>
                <a:spcPts val="575"/>
              </a:spcBef>
              <a:tabLst>
                <a:tab pos="8438515" algn="l"/>
              </a:tabLst>
            </a:pPr>
            <a:r>
              <a:rPr sz="2400" dirty="0">
                <a:latin typeface="Cambria Math"/>
                <a:cs typeface="Cambria Math"/>
              </a:rPr>
              <a:t>⇒	</a:t>
            </a:r>
            <a:r>
              <a:rPr sz="2400" spc="-5" dirty="0">
                <a:latin typeface="Arial"/>
                <a:cs typeface="Arial"/>
              </a:rPr>
              <a:t>0</a:t>
            </a:r>
            <a:r>
              <a:rPr sz="2400" spc="-85" dirty="0">
                <a:latin typeface="Arial"/>
                <a:cs typeface="Arial"/>
              </a:rPr>
              <a:t> </a:t>
            </a:r>
            <a:r>
              <a:rPr sz="2400" b="1" dirty="0">
                <a:latin typeface="Times New Roman"/>
                <a:cs typeface="Times New Roman"/>
              </a:rPr>
              <a:t>×</a:t>
            </a:r>
            <a:endParaRPr sz="2400">
              <a:latin typeface="Times New Roman"/>
              <a:cs typeface="Times New Roman"/>
            </a:endParaRPr>
          </a:p>
          <a:p>
            <a:pPr marL="527685">
              <a:lnSpc>
                <a:spcPct val="100000"/>
              </a:lnSpc>
              <a:tabLst>
                <a:tab pos="2482850" algn="l"/>
              </a:tabLst>
            </a:pPr>
            <a:r>
              <a:rPr sz="2400" dirty="0">
                <a:latin typeface="Arial"/>
                <a:cs typeface="Arial"/>
              </a:rPr>
              <a:t>6 = 3</a:t>
            </a:r>
            <a:r>
              <a:rPr sz="2400" spc="-15" dirty="0">
                <a:latin typeface="Arial"/>
                <a:cs typeface="Arial"/>
              </a:rPr>
              <a:t> </a:t>
            </a:r>
            <a:r>
              <a:rPr sz="2400" b="1" dirty="0">
                <a:latin typeface="Times New Roman"/>
                <a:cs typeface="Times New Roman"/>
              </a:rPr>
              <a:t>×</a:t>
            </a:r>
            <a:r>
              <a:rPr sz="2400" b="1" spc="55" dirty="0">
                <a:latin typeface="Times New Roman"/>
                <a:cs typeface="Times New Roman"/>
              </a:rPr>
              <a:t> </a:t>
            </a:r>
            <a:r>
              <a:rPr sz="2400" dirty="0">
                <a:latin typeface="Arial"/>
                <a:cs typeface="Arial"/>
              </a:rPr>
              <a:t>0	</a:t>
            </a:r>
            <a:r>
              <a:rPr sz="2400" dirty="0">
                <a:latin typeface="Cambria Math"/>
                <a:cs typeface="Cambria Math"/>
              </a:rPr>
              <a:t>⇒ </a:t>
            </a:r>
            <a:r>
              <a:rPr sz="2400" dirty="0">
                <a:latin typeface="Arial"/>
                <a:cs typeface="Arial"/>
              </a:rPr>
              <a:t>0 =</a:t>
            </a:r>
            <a:r>
              <a:rPr sz="2400" spc="110" dirty="0">
                <a:latin typeface="Arial"/>
                <a:cs typeface="Arial"/>
              </a:rPr>
              <a:t> </a:t>
            </a:r>
            <a:r>
              <a:rPr sz="2400" dirty="0">
                <a:latin typeface="Arial"/>
                <a:cs typeface="Arial"/>
              </a:rPr>
              <a:t>0</a:t>
            </a:r>
            <a:endParaRPr sz="2400">
              <a:latin typeface="Arial"/>
              <a:cs typeface="Arial"/>
            </a:endParaRPr>
          </a:p>
        </p:txBody>
      </p:sp>
      <p:sp>
        <p:nvSpPr>
          <p:cNvPr id="10" name="object 10"/>
          <p:cNvSpPr/>
          <p:nvPr/>
        </p:nvSpPr>
        <p:spPr>
          <a:xfrm>
            <a:off x="5478779" y="2810255"/>
            <a:ext cx="297179" cy="222503"/>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873240" y="2811779"/>
            <a:ext cx="220979" cy="22097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4488179" y="4030979"/>
            <a:ext cx="297179" cy="29718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5806440" y="4030979"/>
            <a:ext cx="222503" cy="29718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059180" y="5783579"/>
            <a:ext cx="297180" cy="297179"/>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2910839" y="5707379"/>
            <a:ext cx="298704" cy="373379"/>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5478779" y="5783579"/>
            <a:ext cx="297179" cy="297179"/>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7482840" y="5783579"/>
            <a:ext cx="222503" cy="29717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78739" y="0"/>
            <a:ext cx="7019925" cy="528955"/>
          </a:xfrm>
          <a:prstGeom prst="rect">
            <a:avLst/>
          </a:prstGeom>
        </p:spPr>
        <p:txBody>
          <a:bodyPr vert="horz" wrap="square" lIns="0" tIns="12700" rIns="0" bIns="0" rtlCol="0">
            <a:spAutoFit/>
          </a:bodyPr>
          <a:lstStyle/>
          <a:p>
            <a:pPr marL="12700">
              <a:lnSpc>
                <a:spcPct val="100000"/>
              </a:lnSpc>
              <a:spcBef>
                <a:spcPts val="100"/>
              </a:spcBef>
              <a:tabLst>
                <a:tab pos="870585" algn="l"/>
                <a:tab pos="3913504" algn="l"/>
                <a:tab pos="5031105" algn="l"/>
              </a:tabLst>
            </a:pPr>
            <a:r>
              <a:rPr sz="3100" b="1" i="1" spc="10" dirty="0">
                <a:solidFill>
                  <a:srgbClr val="FF0000"/>
                </a:solidFill>
                <a:latin typeface="Arial"/>
                <a:cs typeface="Arial"/>
              </a:rPr>
              <a:t>IV.	</a:t>
            </a:r>
            <a:r>
              <a:rPr sz="3300" b="1" i="1" u="heavy" dirty="0">
                <a:solidFill>
                  <a:srgbClr val="FF0000"/>
                </a:solidFill>
                <a:uFill>
                  <a:solidFill>
                    <a:srgbClr val="FF0000"/>
                  </a:solidFill>
                </a:uFill>
                <a:latin typeface="Arial"/>
                <a:cs typeface="Arial"/>
              </a:rPr>
              <a:t>ASSOCI</a:t>
            </a:r>
            <a:r>
              <a:rPr sz="3300" b="1" i="1" u="heavy" spc="-235" dirty="0">
                <a:solidFill>
                  <a:srgbClr val="FF0000"/>
                </a:solidFill>
                <a:uFill>
                  <a:solidFill>
                    <a:srgbClr val="FF0000"/>
                  </a:solidFill>
                </a:uFill>
                <a:latin typeface="Arial"/>
                <a:cs typeface="Arial"/>
              </a:rPr>
              <a:t>A</a:t>
            </a:r>
            <a:r>
              <a:rPr sz="3300" b="1" i="1" u="heavy" dirty="0">
                <a:solidFill>
                  <a:srgbClr val="FF0000"/>
                </a:solidFill>
                <a:uFill>
                  <a:solidFill>
                    <a:srgbClr val="FF0000"/>
                  </a:solidFill>
                </a:uFill>
                <a:latin typeface="Arial"/>
                <a:cs typeface="Arial"/>
              </a:rPr>
              <a:t>TIVE	FOR	</a:t>
            </a:r>
            <a:r>
              <a:rPr sz="3300" b="1" i="1" u="heavy" spc="5" dirty="0">
                <a:solidFill>
                  <a:srgbClr val="FF0000"/>
                </a:solidFill>
                <a:uFill>
                  <a:solidFill>
                    <a:srgbClr val="FF0000"/>
                  </a:solidFill>
                </a:uFill>
                <a:latin typeface="Arial"/>
                <a:cs typeface="Arial"/>
              </a:rPr>
              <a:t>D</a:t>
            </a:r>
            <a:r>
              <a:rPr sz="3300" b="1" i="1" u="heavy" dirty="0">
                <a:solidFill>
                  <a:srgbClr val="FF0000"/>
                </a:solidFill>
                <a:uFill>
                  <a:solidFill>
                    <a:srgbClr val="FF0000"/>
                  </a:solidFill>
                </a:uFill>
                <a:latin typeface="Arial"/>
                <a:cs typeface="Arial"/>
              </a:rPr>
              <a:t>I</a:t>
            </a:r>
            <a:r>
              <a:rPr sz="3300" b="1" i="1" u="heavy" spc="-10" dirty="0">
                <a:solidFill>
                  <a:srgbClr val="FF0000"/>
                </a:solidFill>
                <a:uFill>
                  <a:solidFill>
                    <a:srgbClr val="FF0000"/>
                  </a:solidFill>
                </a:uFill>
                <a:latin typeface="Arial"/>
                <a:cs typeface="Arial"/>
              </a:rPr>
              <a:t>V</a:t>
            </a:r>
            <a:r>
              <a:rPr sz="3300" b="1" i="1" u="heavy" dirty="0">
                <a:solidFill>
                  <a:srgbClr val="FF0000"/>
                </a:solidFill>
                <a:uFill>
                  <a:solidFill>
                    <a:srgbClr val="FF0000"/>
                  </a:solidFill>
                </a:uFill>
                <a:latin typeface="Arial"/>
                <a:cs typeface="Arial"/>
              </a:rPr>
              <a:t>I</a:t>
            </a:r>
            <a:r>
              <a:rPr sz="3300" b="1" i="1" u="heavy" spc="-10" dirty="0">
                <a:solidFill>
                  <a:srgbClr val="FF0000"/>
                </a:solidFill>
                <a:uFill>
                  <a:solidFill>
                    <a:srgbClr val="FF0000"/>
                  </a:solidFill>
                </a:uFill>
                <a:latin typeface="Arial"/>
                <a:cs typeface="Arial"/>
              </a:rPr>
              <a:t>S</a:t>
            </a:r>
            <a:r>
              <a:rPr sz="3300" b="1" i="1" u="heavy" dirty="0">
                <a:solidFill>
                  <a:srgbClr val="FF0000"/>
                </a:solidFill>
                <a:uFill>
                  <a:solidFill>
                    <a:srgbClr val="FF0000"/>
                  </a:solidFill>
                </a:uFill>
                <a:latin typeface="Arial"/>
                <a:cs typeface="Arial"/>
              </a:rPr>
              <a:t>IO</a:t>
            </a:r>
            <a:r>
              <a:rPr sz="3300" b="1" i="1" u="heavy" spc="-35" dirty="0">
                <a:solidFill>
                  <a:srgbClr val="FF0000"/>
                </a:solidFill>
                <a:uFill>
                  <a:solidFill>
                    <a:srgbClr val="FF0000"/>
                  </a:solidFill>
                </a:uFill>
                <a:latin typeface="Arial"/>
                <a:cs typeface="Arial"/>
              </a:rPr>
              <a:t>N</a:t>
            </a:r>
            <a:r>
              <a:rPr sz="3300" b="1" i="1" u="heavy" dirty="0">
                <a:solidFill>
                  <a:srgbClr val="FF0000"/>
                </a:solidFill>
                <a:uFill>
                  <a:solidFill>
                    <a:srgbClr val="FF0000"/>
                  </a:solidFill>
                </a:uFill>
                <a:latin typeface="Arial"/>
                <a:cs typeface="Arial"/>
              </a:rPr>
              <a:t>-</a:t>
            </a:r>
            <a:endParaRPr sz="3300">
              <a:latin typeface="Arial"/>
              <a:cs typeface="Arial"/>
            </a:endParaRPr>
          </a:p>
        </p:txBody>
      </p:sp>
      <p:sp>
        <p:nvSpPr>
          <p:cNvPr id="9" name="object 9"/>
          <p:cNvSpPr txBox="1"/>
          <p:nvPr/>
        </p:nvSpPr>
        <p:spPr>
          <a:xfrm>
            <a:off x="78739" y="426465"/>
            <a:ext cx="8864600" cy="4147820"/>
          </a:xfrm>
          <a:prstGeom prst="rect">
            <a:avLst/>
          </a:prstGeom>
        </p:spPr>
        <p:txBody>
          <a:bodyPr vert="horz" wrap="square" lIns="0" tIns="92075" rIns="0" bIns="0" rtlCol="0">
            <a:spAutoFit/>
          </a:bodyPr>
          <a:lstStyle/>
          <a:p>
            <a:pPr marL="287020" marR="5080" indent="-274320">
              <a:lnSpc>
                <a:spcPct val="80000"/>
              </a:lnSpc>
              <a:spcBef>
                <a:spcPts val="725"/>
              </a:spcBef>
            </a:pPr>
            <a:r>
              <a:rPr sz="2600" dirty="0">
                <a:latin typeface="Arial"/>
                <a:cs typeface="Arial"/>
              </a:rPr>
              <a:t>A number system is said to associative under division if you  can divide regardless of how the numbers are grouped.</a:t>
            </a:r>
            <a:r>
              <a:rPr sz="2600" spc="-45" dirty="0">
                <a:latin typeface="Arial"/>
                <a:cs typeface="Arial"/>
              </a:rPr>
              <a:t> </a:t>
            </a:r>
            <a:r>
              <a:rPr sz="2600" dirty="0">
                <a:latin typeface="Arial"/>
                <a:cs typeface="Arial"/>
              </a:rPr>
              <a:t>By  'grouped' we mean 'how you use parenthesis'. In other  words, if you are dividing it does not matter where you put  the parenthesis. Lets understand with some number  systems that we have studied in previous</a:t>
            </a:r>
            <a:r>
              <a:rPr sz="2600" spc="-50" dirty="0">
                <a:latin typeface="Arial"/>
                <a:cs typeface="Arial"/>
              </a:rPr>
              <a:t> </a:t>
            </a:r>
            <a:r>
              <a:rPr sz="2600" spc="5" dirty="0">
                <a:latin typeface="Arial"/>
                <a:cs typeface="Arial"/>
              </a:rPr>
              <a:t>classes-</a:t>
            </a:r>
            <a:endParaRPr sz="2600">
              <a:latin typeface="Arial"/>
              <a:cs typeface="Arial"/>
            </a:endParaRPr>
          </a:p>
          <a:p>
            <a:pPr marL="527685" marR="270510" indent="-515620">
              <a:lnSpc>
                <a:spcPct val="79800"/>
              </a:lnSpc>
              <a:spcBef>
                <a:spcPts val="630"/>
              </a:spcBef>
              <a:tabLst>
                <a:tab pos="527685"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division of natural</a:t>
            </a:r>
            <a:r>
              <a:rPr sz="2600" spc="-195" dirty="0">
                <a:latin typeface="Arial"/>
                <a:cs typeface="Arial"/>
              </a:rPr>
              <a:t> </a:t>
            </a:r>
            <a:r>
              <a:rPr sz="2600" dirty="0">
                <a:latin typeface="Arial"/>
                <a:cs typeface="Arial"/>
              </a:rPr>
              <a:t>numbers  will change if the grouping changes . For </a:t>
            </a:r>
            <a:r>
              <a:rPr sz="2600" spc="5" dirty="0">
                <a:latin typeface="Arial"/>
                <a:cs typeface="Arial"/>
              </a:rPr>
              <a:t>example-  </a:t>
            </a:r>
            <a:r>
              <a:rPr sz="2600" dirty="0">
                <a:latin typeface="Arial"/>
                <a:cs typeface="Arial"/>
              </a:rPr>
              <a:t>(150 </a:t>
            </a:r>
            <a:r>
              <a:rPr sz="2600" b="1" dirty="0">
                <a:latin typeface="Times New Roman"/>
                <a:cs typeface="Times New Roman"/>
              </a:rPr>
              <a:t>÷ </a:t>
            </a:r>
            <a:r>
              <a:rPr sz="2600" dirty="0">
                <a:latin typeface="Arial"/>
                <a:cs typeface="Arial"/>
              </a:rPr>
              <a:t>10) </a:t>
            </a:r>
            <a:r>
              <a:rPr sz="2600" b="1" dirty="0">
                <a:latin typeface="Times New Roman"/>
                <a:cs typeface="Times New Roman"/>
              </a:rPr>
              <a:t>÷ </a:t>
            </a:r>
            <a:r>
              <a:rPr sz="2600" dirty="0">
                <a:latin typeface="Arial"/>
                <a:cs typeface="Arial"/>
              </a:rPr>
              <a:t>5 </a:t>
            </a:r>
            <a:r>
              <a:rPr sz="2600" b="1" dirty="0">
                <a:latin typeface="Arial"/>
                <a:cs typeface="Arial"/>
              </a:rPr>
              <a:t>≠ </a:t>
            </a:r>
            <a:r>
              <a:rPr sz="2600" dirty="0">
                <a:latin typeface="Arial"/>
                <a:cs typeface="Arial"/>
              </a:rPr>
              <a:t>150 </a:t>
            </a:r>
            <a:r>
              <a:rPr sz="2600" b="1" dirty="0">
                <a:latin typeface="Times New Roman"/>
                <a:cs typeface="Times New Roman"/>
              </a:rPr>
              <a:t>÷ </a:t>
            </a:r>
            <a:r>
              <a:rPr sz="2600" dirty="0">
                <a:latin typeface="Arial"/>
                <a:cs typeface="Arial"/>
              </a:rPr>
              <a:t>(10 </a:t>
            </a:r>
            <a:r>
              <a:rPr sz="2600" b="1" dirty="0">
                <a:latin typeface="Times New Roman"/>
                <a:cs typeface="Times New Roman"/>
              </a:rPr>
              <a:t>÷</a:t>
            </a:r>
            <a:r>
              <a:rPr sz="2600" b="1" spc="250" dirty="0">
                <a:latin typeface="Times New Roman"/>
                <a:cs typeface="Times New Roman"/>
              </a:rPr>
              <a:t> </a:t>
            </a:r>
            <a:r>
              <a:rPr sz="2600" dirty="0">
                <a:latin typeface="Arial"/>
                <a:cs typeface="Arial"/>
              </a:rPr>
              <a:t>5)</a:t>
            </a:r>
            <a:endParaRPr sz="2600">
              <a:latin typeface="Arial"/>
              <a:cs typeface="Arial"/>
            </a:endParaRPr>
          </a:p>
          <a:p>
            <a:pPr marR="452755" algn="r">
              <a:lnSpc>
                <a:spcPts val="2805"/>
              </a:lnSpc>
              <a:spcBef>
                <a:spcPts val="15"/>
              </a:spcBef>
            </a:pPr>
            <a:r>
              <a:rPr sz="2600" spc="5" dirty="0">
                <a:latin typeface="Cambria Math"/>
                <a:cs typeface="Cambria Math"/>
              </a:rPr>
              <a:t>⇒</a:t>
            </a:r>
            <a:endParaRPr sz="2600">
              <a:latin typeface="Cambria Math"/>
              <a:cs typeface="Cambria Math"/>
            </a:endParaRPr>
          </a:p>
          <a:p>
            <a:pPr marL="527685">
              <a:lnSpc>
                <a:spcPts val="2805"/>
              </a:lnSpc>
              <a:tabLst>
                <a:tab pos="3995420" algn="l"/>
              </a:tabLst>
            </a:pPr>
            <a:r>
              <a:rPr sz="2600" dirty="0">
                <a:latin typeface="Arial"/>
                <a:cs typeface="Arial"/>
              </a:rPr>
              <a:t>(15) </a:t>
            </a:r>
            <a:r>
              <a:rPr sz="2600" b="1" dirty="0">
                <a:latin typeface="Times New Roman"/>
                <a:cs typeface="Times New Roman"/>
              </a:rPr>
              <a:t>÷ </a:t>
            </a:r>
            <a:r>
              <a:rPr sz="2600" dirty="0">
                <a:latin typeface="Arial"/>
                <a:cs typeface="Arial"/>
              </a:rPr>
              <a:t>5</a:t>
            </a:r>
            <a:r>
              <a:rPr sz="2600" b="1" dirty="0">
                <a:latin typeface="Arial"/>
                <a:cs typeface="Arial"/>
              </a:rPr>
              <a:t>≠ </a:t>
            </a:r>
            <a:r>
              <a:rPr sz="2600" dirty="0">
                <a:latin typeface="Arial"/>
                <a:cs typeface="Arial"/>
              </a:rPr>
              <a:t>150</a:t>
            </a:r>
            <a:r>
              <a:rPr sz="2600" spc="70" dirty="0">
                <a:latin typeface="Arial"/>
                <a:cs typeface="Arial"/>
              </a:rPr>
              <a:t> </a:t>
            </a:r>
            <a:r>
              <a:rPr sz="2600" b="1" dirty="0">
                <a:latin typeface="Times New Roman"/>
                <a:cs typeface="Times New Roman"/>
              </a:rPr>
              <a:t>÷</a:t>
            </a:r>
            <a:r>
              <a:rPr sz="2600" b="1" spc="70" dirty="0">
                <a:latin typeface="Times New Roman"/>
                <a:cs typeface="Times New Roman"/>
              </a:rPr>
              <a:t> </a:t>
            </a:r>
            <a:r>
              <a:rPr sz="2600" dirty="0">
                <a:latin typeface="Arial"/>
                <a:cs typeface="Arial"/>
              </a:rPr>
              <a:t>(2)	</a:t>
            </a:r>
            <a:r>
              <a:rPr sz="2600" dirty="0">
                <a:latin typeface="Cambria Math"/>
                <a:cs typeface="Cambria Math"/>
              </a:rPr>
              <a:t>⇒ </a:t>
            </a:r>
            <a:r>
              <a:rPr sz="2600" dirty="0">
                <a:latin typeface="Arial"/>
                <a:cs typeface="Arial"/>
              </a:rPr>
              <a:t>3 </a:t>
            </a:r>
            <a:r>
              <a:rPr sz="2600" b="1" dirty="0">
                <a:latin typeface="Arial"/>
                <a:cs typeface="Arial"/>
              </a:rPr>
              <a:t>≠</a:t>
            </a:r>
            <a:r>
              <a:rPr sz="2600" b="1" spc="135" dirty="0">
                <a:latin typeface="Arial"/>
                <a:cs typeface="Arial"/>
              </a:rPr>
              <a:t> </a:t>
            </a:r>
            <a:r>
              <a:rPr sz="2600" spc="5" dirty="0">
                <a:latin typeface="Arial"/>
                <a:cs typeface="Arial"/>
              </a:rPr>
              <a:t>75</a:t>
            </a:r>
            <a:endParaRPr sz="2600">
              <a:latin typeface="Arial"/>
              <a:cs typeface="Arial"/>
            </a:endParaRPr>
          </a:p>
          <a:p>
            <a:pPr marL="12700">
              <a:lnSpc>
                <a:spcPct val="100000"/>
              </a:lnSpc>
              <a:spcBef>
                <a:spcPts val="10"/>
              </a:spcBef>
              <a:tabLst>
                <a:tab pos="527685" algn="l"/>
                <a:tab pos="6948805"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division</a:t>
            </a:r>
            <a:r>
              <a:rPr sz="2600" spc="-105" dirty="0">
                <a:latin typeface="Arial"/>
                <a:cs typeface="Arial"/>
              </a:rPr>
              <a:t> </a:t>
            </a:r>
            <a:r>
              <a:rPr sz="2600" dirty="0">
                <a:latin typeface="Arial"/>
                <a:cs typeface="Arial"/>
              </a:rPr>
              <a:t>of</a:t>
            </a:r>
            <a:r>
              <a:rPr sz="2600" spc="10" dirty="0">
                <a:latin typeface="Arial"/>
                <a:cs typeface="Arial"/>
              </a:rPr>
              <a:t> </a:t>
            </a:r>
            <a:r>
              <a:rPr sz="2600" dirty="0">
                <a:latin typeface="Arial"/>
                <a:cs typeface="Arial"/>
              </a:rPr>
              <a:t>whole	numbers</a:t>
            </a:r>
            <a:r>
              <a:rPr sz="2600" spc="-60" dirty="0">
                <a:latin typeface="Arial"/>
                <a:cs typeface="Arial"/>
              </a:rPr>
              <a:t> </a:t>
            </a:r>
            <a:r>
              <a:rPr sz="2600" dirty="0">
                <a:latin typeface="Arial"/>
                <a:cs typeface="Arial"/>
              </a:rPr>
              <a:t>will</a:t>
            </a:r>
            <a:endParaRPr sz="2600">
              <a:latin typeface="Arial"/>
              <a:cs typeface="Arial"/>
            </a:endParaRPr>
          </a:p>
        </p:txBody>
      </p:sp>
      <p:sp>
        <p:nvSpPr>
          <p:cNvPr id="10" name="object 10"/>
          <p:cNvSpPr txBox="1"/>
          <p:nvPr/>
        </p:nvSpPr>
        <p:spPr>
          <a:xfrm>
            <a:off x="8172450" y="4467225"/>
            <a:ext cx="777240"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(45</a:t>
            </a:r>
            <a:r>
              <a:rPr sz="2600" spc="-85" dirty="0">
                <a:latin typeface="Arial"/>
                <a:cs typeface="Arial"/>
              </a:rPr>
              <a:t> </a:t>
            </a:r>
            <a:r>
              <a:rPr sz="2600" b="1" dirty="0">
                <a:latin typeface="Times New Roman"/>
                <a:cs typeface="Times New Roman"/>
              </a:rPr>
              <a:t>÷</a:t>
            </a:r>
            <a:endParaRPr sz="2600">
              <a:latin typeface="Times New Roman"/>
              <a:cs typeface="Times New Roman"/>
            </a:endParaRPr>
          </a:p>
        </p:txBody>
      </p:sp>
      <p:sp>
        <p:nvSpPr>
          <p:cNvPr id="11" name="object 11"/>
          <p:cNvSpPr txBox="1"/>
          <p:nvPr/>
        </p:nvSpPr>
        <p:spPr>
          <a:xfrm>
            <a:off x="593851" y="4467225"/>
            <a:ext cx="6778625" cy="1136015"/>
          </a:xfrm>
          <a:prstGeom prst="rect">
            <a:avLst/>
          </a:prstGeom>
        </p:spPr>
        <p:txBody>
          <a:bodyPr vert="horz" wrap="square" lIns="0" tIns="88900" rIns="0" bIns="0" rtlCol="0">
            <a:spAutoFit/>
          </a:bodyPr>
          <a:lstStyle/>
          <a:p>
            <a:pPr marL="12700" marR="5080">
              <a:lnSpc>
                <a:spcPts val="2500"/>
              </a:lnSpc>
              <a:spcBef>
                <a:spcPts val="700"/>
              </a:spcBef>
            </a:pPr>
            <a:r>
              <a:rPr sz="2600" dirty="0">
                <a:latin typeface="Arial"/>
                <a:cs typeface="Arial"/>
              </a:rPr>
              <a:t>change if the grouping changes. For</a:t>
            </a:r>
            <a:r>
              <a:rPr sz="2600" spc="-40" dirty="0">
                <a:latin typeface="Arial"/>
                <a:cs typeface="Arial"/>
              </a:rPr>
              <a:t> </a:t>
            </a:r>
            <a:r>
              <a:rPr sz="2600" spc="5" dirty="0">
                <a:latin typeface="Arial"/>
                <a:cs typeface="Arial"/>
              </a:rPr>
              <a:t>example-  </a:t>
            </a:r>
            <a:r>
              <a:rPr sz="2600" dirty="0">
                <a:latin typeface="Arial"/>
                <a:cs typeface="Arial"/>
              </a:rPr>
              <a:t>9) </a:t>
            </a:r>
            <a:r>
              <a:rPr sz="2600" b="1" dirty="0">
                <a:latin typeface="Times New Roman"/>
                <a:cs typeface="Times New Roman"/>
              </a:rPr>
              <a:t>÷ </a:t>
            </a:r>
            <a:r>
              <a:rPr sz="2600" dirty="0">
                <a:latin typeface="Arial"/>
                <a:cs typeface="Arial"/>
              </a:rPr>
              <a:t>3 </a:t>
            </a:r>
            <a:r>
              <a:rPr sz="2600" b="1" dirty="0">
                <a:latin typeface="Arial"/>
                <a:cs typeface="Arial"/>
              </a:rPr>
              <a:t>≠ </a:t>
            </a:r>
            <a:r>
              <a:rPr sz="2600" dirty="0">
                <a:latin typeface="Arial"/>
                <a:cs typeface="Arial"/>
              </a:rPr>
              <a:t>45 </a:t>
            </a:r>
            <a:r>
              <a:rPr sz="2600" b="1" dirty="0">
                <a:latin typeface="Times New Roman"/>
                <a:cs typeface="Times New Roman"/>
              </a:rPr>
              <a:t>÷ </a:t>
            </a:r>
            <a:r>
              <a:rPr sz="2600" dirty="0">
                <a:latin typeface="Arial"/>
                <a:cs typeface="Arial"/>
              </a:rPr>
              <a:t>(9 </a:t>
            </a:r>
            <a:r>
              <a:rPr sz="2600" b="1" dirty="0">
                <a:latin typeface="Times New Roman"/>
                <a:cs typeface="Times New Roman"/>
              </a:rPr>
              <a:t>÷</a:t>
            </a:r>
            <a:r>
              <a:rPr sz="2600" b="1" spc="185" dirty="0">
                <a:latin typeface="Times New Roman"/>
                <a:cs typeface="Times New Roman"/>
              </a:rPr>
              <a:t> </a:t>
            </a:r>
            <a:r>
              <a:rPr sz="2600" dirty="0">
                <a:latin typeface="Arial"/>
                <a:cs typeface="Arial"/>
              </a:rPr>
              <a:t>3)</a:t>
            </a:r>
            <a:endParaRPr sz="2600">
              <a:latin typeface="Arial"/>
              <a:cs typeface="Arial"/>
            </a:endParaRPr>
          </a:p>
          <a:p>
            <a:pPr marR="540385" algn="r">
              <a:lnSpc>
                <a:spcPct val="100000"/>
              </a:lnSpc>
              <a:spcBef>
                <a:spcPts val="20"/>
              </a:spcBef>
            </a:pPr>
            <a:r>
              <a:rPr sz="2600" dirty="0">
                <a:latin typeface="Cambria Math"/>
                <a:cs typeface="Cambria Math"/>
              </a:rPr>
              <a:t>⇒</a:t>
            </a:r>
            <a:endParaRPr sz="2600">
              <a:latin typeface="Cambria Math"/>
              <a:cs typeface="Cambria Math"/>
            </a:endParaRPr>
          </a:p>
        </p:txBody>
      </p:sp>
      <p:sp>
        <p:nvSpPr>
          <p:cNvPr id="12" name="object 12"/>
          <p:cNvSpPr txBox="1"/>
          <p:nvPr/>
        </p:nvSpPr>
        <p:spPr>
          <a:xfrm>
            <a:off x="7732014" y="5180838"/>
            <a:ext cx="1033144" cy="422275"/>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5 </a:t>
            </a:r>
            <a:r>
              <a:rPr sz="2600" b="1" dirty="0">
                <a:latin typeface="Times New Roman"/>
                <a:cs typeface="Times New Roman"/>
              </a:rPr>
              <a:t>÷ </a:t>
            </a:r>
            <a:r>
              <a:rPr sz="2600" dirty="0">
                <a:latin typeface="Arial"/>
                <a:cs typeface="Arial"/>
              </a:rPr>
              <a:t>3</a:t>
            </a:r>
            <a:r>
              <a:rPr sz="2600" spc="-15" dirty="0">
                <a:latin typeface="Arial"/>
                <a:cs typeface="Arial"/>
              </a:rPr>
              <a:t> </a:t>
            </a:r>
            <a:r>
              <a:rPr sz="2600" b="1" dirty="0">
                <a:latin typeface="Arial"/>
                <a:cs typeface="Arial"/>
              </a:rPr>
              <a:t>≠</a:t>
            </a:r>
            <a:endParaRPr sz="2600">
              <a:latin typeface="Arial"/>
              <a:cs typeface="Arial"/>
            </a:endParaRPr>
          </a:p>
        </p:txBody>
      </p:sp>
      <p:sp>
        <p:nvSpPr>
          <p:cNvPr id="13" name="object 13"/>
          <p:cNvSpPr txBox="1"/>
          <p:nvPr/>
        </p:nvSpPr>
        <p:spPr>
          <a:xfrm>
            <a:off x="78739" y="5497779"/>
            <a:ext cx="8755380" cy="1532255"/>
          </a:xfrm>
          <a:prstGeom prst="rect">
            <a:avLst/>
          </a:prstGeom>
        </p:spPr>
        <p:txBody>
          <a:bodyPr vert="horz" wrap="square" lIns="0" tIns="12700" rIns="0" bIns="0" rtlCol="0">
            <a:spAutoFit/>
          </a:bodyPr>
          <a:lstStyle/>
          <a:p>
            <a:pPr marL="527685">
              <a:lnSpc>
                <a:spcPct val="100000"/>
              </a:lnSpc>
              <a:spcBef>
                <a:spcPts val="100"/>
              </a:spcBef>
              <a:tabLst>
                <a:tab pos="2458720" algn="l"/>
                <a:tab pos="3204210" algn="l"/>
              </a:tabLst>
            </a:pPr>
            <a:r>
              <a:rPr sz="2600" dirty="0">
                <a:latin typeface="Arial"/>
                <a:cs typeface="Arial"/>
              </a:rPr>
              <a:t>45 </a:t>
            </a:r>
            <a:r>
              <a:rPr sz="2600" b="1" dirty="0">
                <a:latin typeface="Times New Roman"/>
                <a:cs typeface="Times New Roman"/>
              </a:rPr>
              <a:t>÷</a:t>
            </a:r>
            <a:r>
              <a:rPr sz="2600" b="1" spc="65" dirty="0">
                <a:latin typeface="Times New Roman"/>
                <a:cs typeface="Times New Roman"/>
              </a:rPr>
              <a:t> </a:t>
            </a:r>
            <a:r>
              <a:rPr sz="2600" dirty="0">
                <a:latin typeface="Arial"/>
                <a:cs typeface="Arial"/>
              </a:rPr>
              <a:t>3	</a:t>
            </a:r>
            <a:r>
              <a:rPr sz="2600" dirty="0">
                <a:latin typeface="Cambria Math"/>
                <a:cs typeface="Cambria Math"/>
              </a:rPr>
              <a:t>⇒	</a:t>
            </a:r>
            <a:r>
              <a:rPr sz="2600" b="1" dirty="0">
                <a:latin typeface="Arial"/>
                <a:cs typeface="Arial"/>
              </a:rPr>
              <a:t>≠</a:t>
            </a:r>
            <a:r>
              <a:rPr sz="2600" b="1" spc="-5" dirty="0">
                <a:latin typeface="Arial"/>
                <a:cs typeface="Arial"/>
              </a:rPr>
              <a:t> </a:t>
            </a:r>
            <a:r>
              <a:rPr sz="2600" dirty="0">
                <a:latin typeface="Arial"/>
                <a:cs typeface="Arial"/>
              </a:rPr>
              <a:t>15</a:t>
            </a:r>
            <a:endParaRPr sz="2600">
              <a:latin typeface="Arial"/>
              <a:cs typeface="Arial"/>
            </a:endParaRPr>
          </a:p>
          <a:p>
            <a:pPr marL="527685" marR="401320" indent="-515620">
              <a:lnSpc>
                <a:spcPct val="80000"/>
              </a:lnSpc>
              <a:spcBef>
                <a:spcPts val="640"/>
              </a:spcBef>
              <a:tabLst>
                <a:tab pos="527685" algn="l"/>
              </a:tabLst>
            </a:pPr>
            <a:r>
              <a:rPr sz="2450" spc="5" dirty="0">
                <a:solidFill>
                  <a:srgbClr val="0AD0D9"/>
                </a:solidFill>
                <a:latin typeface="Arial"/>
                <a:cs typeface="Arial"/>
              </a:rPr>
              <a:t>c.	</a:t>
            </a:r>
            <a:r>
              <a:rPr sz="2600" dirty="0">
                <a:latin typeface="Arial"/>
                <a:cs typeface="Arial"/>
              </a:rPr>
              <a:t>INTEGERS- The division of integers will change if</a:t>
            </a:r>
            <a:r>
              <a:rPr sz="2600" spc="-135" dirty="0">
                <a:latin typeface="Arial"/>
                <a:cs typeface="Arial"/>
              </a:rPr>
              <a:t> </a:t>
            </a:r>
            <a:r>
              <a:rPr sz="2600" dirty="0">
                <a:latin typeface="Arial"/>
                <a:cs typeface="Arial"/>
              </a:rPr>
              <a:t>the  grouping changes . For</a:t>
            </a:r>
            <a:r>
              <a:rPr sz="2600" spc="-35" dirty="0">
                <a:latin typeface="Arial"/>
                <a:cs typeface="Arial"/>
              </a:rPr>
              <a:t> </a:t>
            </a:r>
            <a:r>
              <a:rPr sz="2600" spc="5" dirty="0">
                <a:latin typeface="Arial"/>
                <a:cs typeface="Arial"/>
              </a:rPr>
              <a:t>example-</a:t>
            </a:r>
            <a:endParaRPr sz="2600">
              <a:latin typeface="Arial"/>
              <a:cs typeface="Arial"/>
            </a:endParaRPr>
          </a:p>
          <a:p>
            <a:pPr marL="5262245">
              <a:lnSpc>
                <a:spcPts val="3110"/>
              </a:lnSpc>
            </a:pPr>
            <a:r>
              <a:rPr sz="2600" dirty="0">
                <a:latin typeface="Arial"/>
                <a:cs typeface="Arial"/>
              </a:rPr>
              <a:t>{ (-150) </a:t>
            </a:r>
            <a:r>
              <a:rPr sz="2600" b="1" dirty="0">
                <a:latin typeface="Times New Roman"/>
                <a:cs typeface="Times New Roman"/>
              </a:rPr>
              <a:t>÷ </a:t>
            </a:r>
            <a:r>
              <a:rPr sz="2600" dirty="0">
                <a:latin typeface="Arial"/>
                <a:cs typeface="Arial"/>
              </a:rPr>
              <a:t>10 } </a:t>
            </a:r>
            <a:r>
              <a:rPr sz="2600" b="1" dirty="0">
                <a:latin typeface="Times New Roman"/>
                <a:cs typeface="Times New Roman"/>
              </a:rPr>
              <a:t>÷ </a:t>
            </a:r>
            <a:r>
              <a:rPr sz="2600" spc="-5" dirty="0">
                <a:latin typeface="Arial"/>
                <a:cs typeface="Arial"/>
              </a:rPr>
              <a:t>(-5) </a:t>
            </a:r>
            <a:r>
              <a:rPr sz="2600" b="1" dirty="0">
                <a:latin typeface="Arial"/>
                <a:cs typeface="Arial"/>
              </a:rPr>
              <a:t>≠</a:t>
            </a:r>
            <a:r>
              <a:rPr sz="2600" b="1" spc="65" dirty="0">
                <a:latin typeface="Arial"/>
                <a:cs typeface="Arial"/>
              </a:rPr>
              <a:t> </a:t>
            </a:r>
            <a:r>
              <a:rPr sz="2600" spc="-5" dirty="0">
                <a:latin typeface="Arial"/>
                <a:cs typeface="Arial"/>
              </a:rPr>
              <a:t>(-</a:t>
            </a:r>
            <a:endParaRPr sz="2600">
              <a:latin typeface="Arial"/>
              <a:cs typeface="Arial"/>
            </a:endParaRPr>
          </a:p>
        </p:txBody>
      </p:sp>
      <p:sp>
        <p:nvSpPr>
          <p:cNvPr id="14" name="object 14"/>
          <p:cNvSpPr/>
          <p:nvPr/>
        </p:nvSpPr>
        <p:spPr>
          <a:xfrm>
            <a:off x="6553200" y="3733800"/>
            <a:ext cx="152400" cy="6858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954779" y="3877055"/>
            <a:ext cx="297179" cy="222504"/>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5654040" y="3802379"/>
            <a:ext cx="297179" cy="29718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3649979" y="5324855"/>
            <a:ext cx="297179" cy="222503"/>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263640" y="5326379"/>
            <a:ext cx="220979" cy="22097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532511" y="726947"/>
            <a:ext cx="7926705" cy="60960"/>
          </a:xfrm>
          <a:custGeom>
            <a:avLst/>
            <a:gdLst/>
            <a:ahLst/>
            <a:cxnLst/>
            <a:rect l="l" t="t" r="r" b="b"/>
            <a:pathLst>
              <a:path w="7926705" h="60959">
                <a:moveTo>
                  <a:pt x="7926324" y="0"/>
                </a:moveTo>
                <a:lnTo>
                  <a:pt x="4483608" y="0"/>
                </a:lnTo>
                <a:lnTo>
                  <a:pt x="0" y="0"/>
                </a:lnTo>
                <a:lnTo>
                  <a:pt x="0" y="60960"/>
                </a:lnTo>
                <a:lnTo>
                  <a:pt x="4483608" y="60960"/>
                </a:lnTo>
                <a:lnTo>
                  <a:pt x="7926324" y="60960"/>
                </a:lnTo>
                <a:lnTo>
                  <a:pt x="7926324" y="0"/>
                </a:lnTo>
                <a:close/>
              </a:path>
            </a:pathLst>
          </a:custGeom>
          <a:solidFill>
            <a:srgbClr val="6F2F9F"/>
          </a:solidFill>
        </p:spPr>
        <p:txBody>
          <a:bodyPr wrap="square" lIns="0" tIns="0" rIns="0" bIns="0" rtlCol="0"/>
          <a:lstStyle/>
          <a:p>
            <a:endParaRPr/>
          </a:p>
        </p:txBody>
      </p:sp>
      <p:sp>
        <p:nvSpPr>
          <p:cNvPr id="9" name="object 9"/>
          <p:cNvSpPr txBox="1">
            <a:spLocks noGrp="1"/>
          </p:cNvSpPr>
          <p:nvPr>
            <p:ph type="title"/>
          </p:nvPr>
        </p:nvSpPr>
        <p:spPr>
          <a:xfrm>
            <a:off x="519785" y="9855"/>
            <a:ext cx="7954009" cy="788670"/>
          </a:xfrm>
          <a:prstGeom prst="rect">
            <a:avLst/>
          </a:prstGeom>
        </p:spPr>
        <p:txBody>
          <a:bodyPr vert="horz" wrap="square" lIns="0" tIns="13335" rIns="0" bIns="0" rtlCol="0">
            <a:spAutoFit/>
          </a:bodyPr>
          <a:lstStyle/>
          <a:p>
            <a:pPr marL="12700">
              <a:lnSpc>
                <a:spcPct val="100000"/>
              </a:lnSpc>
              <a:spcBef>
                <a:spcPts val="105"/>
              </a:spcBef>
            </a:pPr>
            <a:r>
              <a:rPr sz="5000" b="1" i="1" dirty="0">
                <a:solidFill>
                  <a:srgbClr val="6F2F9F"/>
                </a:solidFill>
                <a:latin typeface="Times New Roman"/>
                <a:cs typeface="Times New Roman"/>
              </a:rPr>
              <a:t>DISTRIBUTIVE</a:t>
            </a:r>
            <a:r>
              <a:rPr sz="5000" b="1" i="1" spc="-50" dirty="0">
                <a:solidFill>
                  <a:srgbClr val="6F2F9F"/>
                </a:solidFill>
                <a:latin typeface="Times New Roman"/>
                <a:cs typeface="Times New Roman"/>
              </a:rPr>
              <a:t> </a:t>
            </a:r>
            <a:r>
              <a:rPr sz="5000" b="1" i="1" dirty="0">
                <a:solidFill>
                  <a:srgbClr val="6F2F9F"/>
                </a:solidFill>
                <a:latin typeface="Times New Roman"/>
                <a:cs typeface="Times New Roman"/>
              </a:rPr>
              <a:t>PROPERTY</a:t>
            </a:r>
            <a:endParaRPr sz="5000">
              <a:latin typeface="Times New Roman"/>
              <a:cs typeface="Times New Roman"/>
            </a:endParaRPr>
          </a:p>
        </p:txBody>
      </p:sp>
      <p:sp>
        <p:nvSpPr>
          <p:cNvPr id="10" name="object 10"/>
          <p:cNvSpPr txBox="1"/>
          <p:nvPr/>
        </p:nvSpPr>
        <p:spPr>
          <a:xfrm>
            <a:off x="78739" y="940054"/>
            <a:ext cx="8764905" cy="5955030"/>
          </a:xfrm>
          <a:prstGeom prst="rect">
            <a:avLst/>
          </a:prstGeom>
        </p:spPr>
        <p:txBody>
          <a:bodyPr vert="horz" wrap="square" lIns="0" tIns="12065" rIns="0" bIns="0" rtlCol="0">
            <a:spAutoFit/>
          </a:bodyPr>
          <a:lstStyle/>
          <a:p>
            <a:pPr marL="287020" marR="5080" indent="-274320">
              <a:lnSpc>
                <a:spcPct val="100000"/>
              </a:lnSpc>
              <a:spcBef>
                <a:spcPts val="95"/>
              </a:spcBef>
            </a:pPr>
            <a:r>
              <a:rPr sz="2500" spc="-5" dirty="0">
                <a:latin typeface="Arial"/>
                <a:cs typeface="Arial"/>
              </a:rPr>
              <a:t>The distributive property of multiplication states that when  multiplying a number by </a:t>
            </a:r>
            <a:r>
              <a:rPr sz="2500" dirty="0">
                <a:latin typeface="Arial"/>
                <a:cs typeface="Arial"/>
              </a:rPr>
              <a:t>the </a:t>
            </a:r>
            <a:r>
              <a:rPr sz="2500" spc="-5" dirty="0">
                <a:latin typeface="Arial"/>
                <a:cs typeface="Arial"/>
              </a:rPr>
              <a:t>sum/difference of two numbers,  the final value is equal to the sum/difference of </a:t>
            </a:r>
            <a:r>
              <a:rPr sz="2500" dirty="0">
                <a:latin typeface="Arial"/>
                <a:cs typeface="Arial"/>
              </a:rPr>
              <a:t>each addend  </a:t>
            </a:r>
            <a:r>
              <a:rPr sz="2500" spc="-5" dirty="0">
                <a:latin typeface="Arial"/>
                <a:cs typeface="Arial"/>
              </a:rPr>
              <a:t>multiplied by the third </a:t>
            </a:r>
            <a:r>
              <a:rPr sz="2500" spc="-20" dirty="0">
                <a:latin typeface="Arial"/>
                <a:cs typeface="Arial"/>
              </a:rPr>
              <a:t>number. </a:t>
            </a:r>
            <a:r>
              <a:rPr sz="2500" spc="-5" dirty="0">
                <a:latin typeface="Arial"/>
                <a:cs typeface="Arial"/>
              </a:rPr>
              <a:t>Lets understand with some  number systems that we have studied in previous</a:t>
            </a:r>
            <a:r>
              <a:rPr sz="2500" spc="90" dirty="0">
                <a:latin typeface="Arial"/>
                <a:cs typeface="Arial"/>
              </a:rPr>
              <a:t> </a:t>
            </a:r>
            <a:r>
              <a:rPr sz="2500" dirty="0">
                <a:latin typeface="Arial"/>
                <a:cs typeface="Arial"/>
              </a:rPr>
              <a:t>classes-</a:t>
            </a:r>
            <a:endParaRPr sz="2500">
              <a:latin typeface="Arial"/>
              <a:cs typeface="Arial"/>
            </a:endParaRPr>
          </a:p>
          <a:p>
            <a:pPr marL="584200" marR="309880" indent="-571500">
              <a:lnSpc>
                <a:spcPct val="100000"/>
              </a:lnSpc>
              <a:spcBef>
                <a:spcPts val="5"/>
              </a:spcBef>
              <a:tabLst>
                <a:tab pos="583565" algn="l"/>
              </a:tabLst>
            </a:pPr>
            <a:r>
              <a:rPr sz="2400" spc="-5" dirty="0">
                <a:solidFill>
                  <a:srgbClr val="04607A"/>
                </a:solidFill>
                <a:latin typeface="Arial"/>
                <a:cs typeface="Arial"/>
              </a:rPr>
              <a:t>A.	</a:t>
            </a:r>
            <a:r>
              <a:rPr sz="2400" spc="-5" dirty="0">
                <a:solidFill>
                  <a:srgbClr val="FF0000"/>
                </a:solidFill>
                <a:latin typeface="Arial"/>
                <a:cs typeface="Arial"/>
              </a:rPr>
              <a:t>DISTRIBUTIVE </a:t>
            </a:r>
            <a:r>
              <a:rPr sz="2400" spc="-10" dirty="0">
                <a:solidFill>
                  <a:srgbClr val="FF0000"/>
                </a:solidFill>
                <a:latin typeface="Arial"/>
                <a:cs typeface="Arial"/>
              </a:rPr>
              <a:t>PROPERTY </a:t>
            </a:r>
            <a:r>
              <a:rPr sz="2400" dirty="0">
                <a:solidFill>
                  <a:srgbClr val="FF0000"/>
                </a:solidFill>
                <a:latin typeface="Arial"/>
                <a:cs typeface="Arial"/>
              </a:rPr>
              <a:t>OF </a:t>
            </a:r>
            <a:r>
              <a:rPr sz="2400" spc="-30" dirty="0">
                <a:solidFill>
                  <a:srgbClr val="FF0000"/>
                </a:solidFill>
                <a:latin typeface="Arial"/>
                <a:cs typeface="Arial"/>
              </a:rPr>
              <a:t>MULTIPLICATION </a:t>
            </a:r>
            <a:r>
              <a:rPr sz="2400" spc="-5" dirty="0">
                <a:solidFill>
                  <a:srgbClr val="FF0000"/>
                </a:solidFill>
                <a:latin typeface="Arial"/>
                <a:cs typeface="Arial"/>
              </a:rPr>
              <a:t>OVER  ADDITION</a:t>
            </a:r>
            <a:endParaRPr sz="2400">
              <a:latin typeface="Arial"/>
              <a:cs typeface="Arial"/>
            </a:endParaRPr>
          </a:p>
          <a:p>
            <a:pPr marL="1191895">
              <a:lnSpc>
                <a:spcPct val="100000"/>
              </a:lnSpc>
              <a:spcBef>
                <a:spcPts val="5"/>
              </a:spcBef>
            </a:pPr>
            <a:r>
              <a:rPr sz="2400" spc="-5" dirty="0">
                <a:latin typeface="Arial"/>
                <a:cs typeface="Arial"/>
              </a:rPr>
              <a:t>5 </a:t>
            </a:r>
            <a:r>
              <a:rPr sz="2400" dirty="0">
                <a:latin typeface="Arial"/>
                <a:cs typeface="Arial"/>
              </a:rPr>
              <a:t>× </a:t>
            </a:r>
            <a:r>
              <a:rPr sz="2400" spc="-5" dirty="0">
                <a:latin typeface="Arial"/>
                <a:cs typeface="Arial"/>
              </a:rPr>
              <a:t>(6 </a:t>
            </a:r>
            <a:r>
              <a:rPr sz="2400" dirty="0">
                <a:latin typeface="Arial"/>
                <a:cs typeface="Arial"/>
              </a:rPr>
              <a:t>+</a:t>
            </a:r>
            <a:r>
              <a:rPr sz="2400" spc="-20" dirty="0">
                <a:latin typeface="Arial"/>
                <a:cs typeface="Arial"/>
              </a:rPr>
              <a:t> </a:t>
            </a:r>
            <a:r>
              <a:rPr sz="2400" spc="-10" dirty="0">
                <a:latin typeface="Arial"/>
                <a:cs typeface="Arial"/>
              </a:rPr>
              <a:t>8)</a:t>
            </a:r>
            <a:endParaRPr sz="2400">
              <a:latin typeface="Arial"/>
              <a:cs typeface="Arial"/>
            </a:endParaRPr>
          </a:p>
          <a:p>
            <a:pPr marL="584200">
              <a:lnSpc>
                <a:spcPct val="100000"/>
              </a:lnSpc>
            </a:pPr>
            <a:r>
              <a:rPr sz="2400" spc="-5" dirty="0">
                <a:latin typeface="Arial"/>
                <a:cs typeface="Arial"/>
              </a:rPr>
              <a:t>5 </a:t>
            </a:r>
            <a:r>
              <a:rPr sz="2400" dirty="0">
                <a:latin typeface="Arial"/>
                <a:cs typeface="Arial"/>
              </a:rPr>
              <a:t>× </a:t>
            </a:r>
            <a:r>
              <a:rPr sz="2400" spc="-5" dirty="0">
                <a:latin typeface="Arial"/>
                <a:cs typeface="Arial"/>
              </a:rPr>
              <a:t>(6 </a:t>
            </a:r>
            <a:r>
              <a:rPr sz="2400" dirty="0">
                <a:latin typeface="Arial"/>
                <a:cs typeface="Arial"/>
              </a:rPr>
              <a:t>+</a:t>
            </a:r>
            <a:r>
              <a:rPr sz="2400" spc="-10" dirty="0">
                <a:latin typeface="Arial"/>
                <a:cs typeface="Arial"/>
              </a:rPr>
              <a:t> </a:t>
            </a:r>
            <a:r>
              <a:rPr sz="2400" spc="-5" dirty="0">
                <a:latin typeface="Arial"/>
                <a:cs typeface="Arial"/>
              </a:rPr>
              <a:t>8)</a:t>
            </a:r>
            <a:endParaRPr sz="2400">
              <a:latin typeface="Arial"/>
              <a:cs typeface="Arial"/>
            </a:endParaRPr>
          </a:p>
          <a:p>
            <a:pPr marL="518159">
              <a:lnSpc>
                <a:spcPct val="100000"/>
              </a:lnSpc>
              <a:tabLst>
                <a:tab pos="6861175" algn="l"/>
              </a:tabLst>
            </a:pPr>
            <a:r>
              <a:rPr sz="2400" dirty="0">
                <a:latin typeface="Cambria Math"/>
                <a:cs typeface="Cambria Math"/>
              </a:rPr>
              <a:t>⇒ </a:t>
            </a:r>
            <a:r>
              <a:rPr sz="2400" spc="-5" dirty="0">
                <a:latin typeface="Arial"/>
                <a:cs typeface="Arial"/>
              </a:rPr>
              <a:t>(5 </a:t>
            </a:r>
            <a:r>
              <a:rPr sz="2400" dirty="0">
                <a:latin typeface="Arial"/>
                <a:cs typeface="Arial"/>
              </a:rPr>
              <a:t>× </a:t>
            </a:r>
            <a:r>
              <a:rPr sz="2400" spc="-5" dirty="0">
                <a:latin typeface="Arial"/>
                <a:cs typeface="Arial"/>
              </a:rPr>
              <a:t>6) </a:t>
            </a:r>
            <a:r>
              <a:rPr sz="2400" dirty="0">
                <a:latin typeface="Arial"/>
                <a:cs typeface="Arial"/>
              </a:rPr>
              <a:t>+ </a:t>
            </a:r>
            <a:r>
              <a:rPr sz="2400" spc="-5" dirty="0">
                <a:latin typeface="Arial"/>
                <a:cs typeface="Arial"/>
              </a:rPr>
              <a:t>(5</a:t>
            </a:r>
            <a:r>
              <a:rPr sz="2400" spc="130" dirty="0">
                <a:latin typeface="Arial"/>
                <a:cs typeface="Arial"/>
              </a:rPr>
              <a:t> </a:t>
            </a:r>
            <a:r>
              <a:rPr sz="2400" dirty="0">
                <a:latin typeface="Arial"/>
                <a:cs typeface="Arial"/>
              </a:rPr>
              <a:t>× </a:t>
            </a:r>
            <a:r>
              <a:rPr sz="2400" spc="-5" dirty="0">
                <a:latin typeface="Arial"/>
                <a:cs typeface="Arial"/>
              </a:rPr>
              <a:t>8)	</a:t>
            </a:r>
            <a:r>
              <a:rPr sz="2400" dirty="0">
                <a:latin typeface="Arial"/>
                <a:cs typeface="Arial"/>
              </a:rPr>
              <a:t>OR</a:t>
            </a:r>
            <a:endParaRPr sz="2400">
              <a:latin typeface="Arial"/>
              <a:cs typeface="Arial"/>
            </a:endParaRPr>
          </a:p>
          <a:p>
            <a:pPr marL="584200">
              <a:lnSpc>
                <a:spcPct val="100000"/>
              </a:lnSpc>
              <a:tabLst>
                <a:tab pos="1186180" algn="l"/>
              </a:tabLst>
            </a:pPr>
            <a:r>
              <a:rPr sz="2400" dirty="0">
                <a:latin typeface="Cambria Math"/>
                <a:cs typeface="Cambria Math"/>
              </a:rPr>
              <a:t>⇒	</a:t>
            </a:r>
            <a:r>
              <a:rPr sz="2400" spc="-5" dirty="0">
                <a:latin typeface="Arial"/>
                <a:cs typeface="Arial"/>
              </a:rPr>
              <a:t>5 </a:t>
            </a:r>
            <a:r>
              <a:rPr sz="2400" dirty="0">
                <a:latin typeface="Arial"/>
                <a:cs typeface="Arial"/>
              </a:rPr>
              <a:t>× </a:t>
            </a:r>
            <a:r>
              <a:rPr sz="2400" spc="-5" dirty="0">
                <a:latin typeface="Arial"/>
                <a:cs typeface="Arial"/>
              </a:rPr>
              <a:t>14 </a:t>
            </a:r>
            <a:r>
              <a:rPr sz="2400" dirty="0">
                <a:latin typeface="Arial"/>
                <a:cs typeface="Arial"/>
              </a:rPr>
              <a:t>=</a:t>
            </a:r>
            <a:r>
              <a:rPr sz="2400" spc="-25" dirty="0">
                <a:latin typeface="Arial"/>
                <a:cs typeface="Arial"/>
              </a:rPr>
              <a:t> </a:t>
            </a:r>
            <a:r>
              <a:rPr sz="2400" spc="-5" dirty="0">
                <a:latin typeface="Arial"/>
                <a:cs typeface="Arial"/>
              </a:rPr>
              <a:t>70</a:t>
            </a:r>
            <a:endParaRPr sz="2400">
              <a:latin typeface="Arial"/>
              <a:cs typeface="Arial"/>
            </a:endParaRPr>
          </a:p>
          <a:p>
            <a:pPr marL="518159">
              <a:lnSpc>
                <a:spcPct val="100000"/>
              </a:lnSpc>
            </a:pPr>
            <a:r>
              <a:rPr sz="2400" dirty="0">
                <a:latin typeface="Cambria Math"/>
                <a:cs typeface="Cambria Math"/>
              </a:rPr>
              <a:t>⇒ </a:t>
            </a:r>
            <a:r>
              <a:rPr sz="2400" dirty="0">
                <a:latin typeface="Arial"/>
                <a:cs typeface="Arial"/>
              </a:rPr>
              <a:t>30 + 40 =</a:t>
            </a:r>
            <a:r>
              <a:rPr sz="2400" spc="90" dirty="0">
                <a:latin typeface="Arial"/>
                <a:cs typeface="Arial"/>
              </a:rPr>
              <a:t> </a:t>
            </a:r>
            <a:r>
              <a:rPr sz="2400" dirty="0">
                <a:latin typeface="Arial"/>
                <a:cs typeface="Arial"/>
              </a:rPr>
              <a:t>70</a:t>
            </a:r>
            <a:endParaRPr sz="2400">
              <a:latin typeface="Arial"/>
              <a:cs typeface="Arial"/>
            </a:endParaRPr>
          </a:p>
          <a:p>
            <a:pPr marL="584200" marR="309880" indent="-571500">
              <a:lnSpc>
                <a:spcPct val="100000"/>
              </a:lnSpc>
              <a:tabLst>
                <a:tab pos="583565" algn="l"/>
              </a:tabLst>
            </a:pPr>
            <a:r>
              <a:rPr sz="2400" spc="-5" dirty="0">
                <a:solidFill>
                  <a:srgbClr val="04607A"/>
                </a:solidFill>
                <a:latin typeface="Arial"/>
                <a:cs typeface="Arial"/>
              </a:rPr>
              <a:t>B.	</a:t>
            </a:r>
            <a:r>
              <a:rPr sz="2400" spc="-5" dirty="0">
                <a:solidFill>
                  <a:srgbClr val="FF0000"/>
                </a:solidFill>
                <a:latin typeface="Arial"/>
                <a:cs typeface="Arial"/>
              </a:rPr>
              <a:t>DISTRIBUTIVE </a:t>
            </a:r>
            <a:r>
              <a:rPr sz="2400" spc="-10" dirty="0">
                <a:solidFill>
                  <a:srgbClr val="FF0000"/>
                </a:solidFill>
                <a:latin typeface="Arial"/>
                <a:cs typeface="Arial"/>
              </a:rPr>
              <a:t>PROPERTY </a:t>
            </a:r>
            <a:r>
              <a:rPr sz="2400" dirty="0">
                <a:solidFill>
                  <a:srgbClr val="FF0000"/>
                </a:solidFill>
                <a:latin typeface="Arial"/>
                <a:cs typeface="Arial"/>
              </a:rPr>
              <a:t>OF </a:t>
            </a:r>
            <a:r>
              <a:rPr sz="2400" spc="-30" dirty="0">
                <a:solidFill>
                  <a:srgbClr val="FF0000"/>
                </a:solidFill>
                <a:latin typeface="Arial"/>
                <a:cs typeface="Arial"/>
              </a:rPr>
              <a:t>MULTIPLICATION </a:t>
            </a:r>
            <a:r>
              <a:rPr sz="2400" spc="-5" dirty="0">
                <a:solidFill>
                  <a:srgbClr val="FF0000"/>
                </a:solidFill>
                <a:latin typeface="Arial"/>
                <a:cs typeface="Arial"/>
              </a:rPr>
              <a:t>OVER  ADDITION</a:t>
            </a:r>
            <a:endParaRPr sz="2400">
              <a:latin typeface="Arial"/>
              <a:cs typeface="Arial"/>
            </a:endParaRPr>
          </a:p>
          <a:p>
            <a:pPr marL="1191895">
              <a:lnSpc>
                <a:spcPct val="100000"/>
              </a:lnSpc>
            </a:pPr>
            <a:r>
              <a:rPr sz="2400" spc="-5" dirty="0">
                <a:latin typeface="Arial"/>
                <a:cs typeface="Arial"/>
              </a:rPr>
              <a:t>8 </a:t>
            </a:r>
            <a:r>
              <a:rPr sz="2400" dirty="0">
                <a:latin typeface="Arial"/>
                <a:cs typeface="Arial"/>
              </a:rPr>
              <a:t>× </a:t>
            </a:r>
            <a:r>
              <a:rPr sz="2400" spc="-5" dirty="0">
                <a:latin typeface="Arial"/>
                <a:cs typeface="Arial"/>
              </a:rPr>
              <a:t>(7 </a:t>
            </a:r>
            <a:r>
              <a:rPr sz="2400" dirty="0">
                <a:latin typeface="Arial"/>
                <a:cs typeface="Arial"/>
              </a:rPr>
              <a:t>–</a:t>
            </a:r>
            <a:r>
              <a:rPr sz="2400" spc="-30" dirty="0">
                <a:latin typeface="Arial"/>
                <a:cs typeface="Arial"/>
              </a:rPr>
              <a:t> </a:t>
            </a:r>
            <a:r>
              <a:rPr sz="2400" spc="-5" dirty="0">
                <a:latin typeface="Arial"/>
                <a:cs typeface="Arial"/>
              </a:rPr>
              <a:t>2)</a:t>
            </a:r>
            <a:endParaRPr sz="2400">
              <a:latin typeface="Arial"/>
              <a:cs typeface="Arial"/>
            </a:endParaRPr>
          </a:p>
          <a:p>
            <a:pPr marL="584200">
              <a:lnSpc>
                <a:spcPct val="100000"/>
              </a:lnSpc>
            </a:pPr>
            <a:r>
              <a:rPr sz="2400" dirty="0">
                <a:latin typeface="Arial"/>
                <a:cs typeface="Arial"/>
              </a:rPr>
              <a:t>8 × (7 –</a:t>
            </a:r>
            <a:r>
              <a:rPr sz="2400" spc="-20" dirty="0">
                <a:latin typeface="Arial"/>
                <a:cs typeface="Arial"/>
              </a:rPr>
              <a:t> </a:t>
            </a:r>
            <a:r>
              <a:rPr sz="2400" spc="-5" dirty="0">
                <a:latin typeface="Arial"/>
                <a:cs typeface="Arial"/>
              </a:rPr>
              <a:t>2)</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1491996" y="742187"/>
            <a:ext cx="6160135" cy="58419"/>
          </a:xfrm>
          <a:custGeom>
            <a:avLst/>
            <a:gdLst/>
            <a:ahLst/>
            <a:cxnLst/>
            <a:rect l="l" t="t" r="r" b="b"/>
            <a:pathLst>
              <a:path w="6160134" h="58420">
                <a:moveTo>
                  <a:pt x="6160008" y="0"/>
                </a:moveTo>
                <a:lnTo>
                  <a:pt x="0" y="0"/>
                </a:lnTo>
                <a:lnTo>
                  <a:pt x="0" y="57912"/>
                </a:lnTo>
                <a:lnTo>
                  <a:pt x="6160008" y="57912"/>
                </a:lnTo>
                <a:lnTo>
                  <a:pt x="6160008" y="0"/>
                </a:lnTo>
                <a:close/>
              </a:path>
            </a:pathLst>
          </a:custGeom>
          <a:solidFill>
            <a:srgbClr val="C00000"/>
          </a:solidFill>
        </p:spPr>
        <p:txBody>
          <a:bodyPr wrap="square" lIns="0" tIns="0" rIns="0" bIns="0" rtlCol="0"/>
          <a:lstStyle/>
          <a:p>
            <a:endParaRPr/>
          </a:p>
        </p:txBody>
      </p:sp>
      <p:sp>
        <p:nvSpPr>
          <p:cNvPr id="9" name="object 9"/>
          <p:cNvSpPr txBox="1">
            <a:spLocks noGrp="1"/>
          </p:cNvSpPr>
          <p:nvPr>
            <p:ph type="title"/>
          </p:nvPr>
        </p:nvSpPr>
        <p:spPr>
          <a:xfrm>
            <a:off x="1479550" y="26619"/>
            <a:ext cx="6188075" cy="788670"/>
          </a:xfrm>
          <a:prstGeom prst="rect">
            <a:avLst/>
          </a:prstGeom>
        </p:spPr>
        <p:txBody>
          <a:bodyPr vert="horz" wrap="square" lIns="0" tIns="13335" rIns="0" bIns="0" rtlCol="0">
            <a:spAutoFit/>
          </a:bodyPr>
          <a:lstStyle/>
          <a:p>
            <a:pPr marL="12700">
              <a:lnSpc>
                <a:spcPct val="100000"/>
              </a:lnSpc>
              <a:spcBef>
                <a:spcPts val="105"/>
              </a:spcBef>
            </a:pPr>
            <a:r>
              <a:rPr sz="4500" b="1" i="1" dirty="0">
                <a:solidFill>
                  <a:srgbClr val="C00000"/>
                </a:solidFill>
                <a:latin typeface="Times New Roman"/>
                <a:cs typeface="Times New Roman"/>
              </a:rPr>
              <a:t>PRIOR</a:t>
            </a:r>
            <a:r>
              <a:rPr sz="4500" b="1" i="1" spc="60" dirty="0">
                <a:solidFill>
                  <a:srgbClr val="C00000"/>
                </a:solidFill>
                <a:latin typeface="Times New Roman"/>
                <a:cs typeface="Times New Roman"/>
              </a:rPr>
              <a:t> </a:t>
            </a:r>
            <a:r>
              <a:rPr sz="5000" b="1" i="1" dirty="0">
                <a:solidFill>
                  <a:srgbClr val="C00000"/>
                </a:solidFill>
                <a:latin typeface="Calibri"/>
                <a:cs typeface="Calibri"/>
              </a:rPr>
              <a:t>-</a:t>
            </a:r>
            <a:r>
              <a:rPr sz="5000" b="1" i="1" dirty="0">
                <a:solidFill>
                  <a:srgbClr val="C00000"/>
                </a:solidFill>
                <a:latin typeface="Times New Roman"/>
                <a:cs typeface="Times New Roman"/>
              </a:rPr>
              <a:t>KNOWLEDGE</a:t>
            </a:r>
            <a:endParaRPr sz="5000">
              <a:latin typeface="Times New Roman"/>
              <a:cs typeface="Times New Roman"/>
            </a:endParaRPr>
          </a:p>
        </p:txBody>
      </p:sp>
      <p:sp>
        <p:nvSpPr>
          <p:cNvPr id="10" name="object 10"/>
          <p:cNvSpPr txBox="1"/>
          <p:nvPr/>
        </p:nvSpPr>
        <p:spPr>
          <a:xfrm>
            <a:off x="78739" y="926338"/>
            <a:ext cx="8841740" cy="2641600"/>
          </a:xfrm>
          <a:prstGeom prst="rect">
            <a:avLst/>
          </a:prstGeom>
        </p:spPr>
        <p:txBody>
          <a:bodyPr vert="horz" wrap="square" lIns="0" tIns="13335" rIns="0" bIns="0" rtlCol="0">
            <a:spAutoFit/>
          </a:bodyPr>
          <a:lstStyle/>
          <a:p>
            <a:pPr marL="287020" marR="1647825" indent="-274320">
              <a:lnSpc>
                <a:spcPct val="100000"/>
              </a:lnSpc>
              <a:spcBef>
                <a:spcPts val="105"/>
              </a:spcBef>
            </a:pPr>
            <a:r>
              <a:rPr sz="2450" spc="30" dirty="0">
                <a:solidFill>
                  <a:srgbClr val="0AD0D9"/>
                </a:solidFill>
                <a:latin typeface="Wingdings"/>
                <a:cs typeface="Wingdings"/>
              </a:rPr>
              <a:t></a:t>
            </a:r>
            <a:r>
              <a:rPr sz="2600" spc="30" dirty="0">
                <a:latin typeface="Constantia"/>
                <a:cs typeface="Constantia"/>
              </a:rPr>
              <a:t>Brief </a:t>
            </a:r>
            <a:r>
              <a:rPr sz="2600" spc="-20" dirty="0">
                <a:latin typeface="Constantia"/>
                <a:cs typeface="Constantia"/>
              </a:rPr>
              <a:t>knowledge </a:t>
            </a:r>
            <a:r>
              <a:rPr sz="2600" dirty="0">
                <a:latin typeface="Constantia"/>
                <a:cs typeface="Constantia"/>
              </a:rPr>
              <a:t>on </a:t>
            </a:r>
            <a:r>
              <a:rPr sz="2600" spc="-10" dirty="0">
                <a:latin typeface="Constantia"/>
                <a:cs typeface="Constantia"/>
              </a:rPr>
              <a:t>fraction, </a:t>
            </a:r>
            <a:r>
              <a:rPr sz="2600" spc="-5" dirty="0">
                <a:latin typeface="Constantia"/>
                <a:cs typeface="Constantia"/>
              </a:rPr>
              <a:t>i.e </a:t>
            </a:r>
            <a:r>
              <a:rPr sz="2600" spc="-10" dirty="0">
                <a:latin typeface="Constantia"/>
                <a:cs typeface="Constantia"/>
              </a:rPr>
              <a:t>fraction</a:t>
            </a:r>
            <a:r>
              <a:rPr sz="2600" spc="-325" dirty="0">
                <a:latin typeface="Constantia"/>
                <a:cs typeface="Constantia"/>
              </a:rPr>
              <a:t> </a:t>
            </a:r>
            <a:r>
              <a:rPr sz="2600" dirty="0">
                <a:latin typeface="Constantia"/>
                <a:cs typeface="Constantia"/>
              </a:rPr>
              <a:t>addition  </a:t>
            </a:r>
            <a:r>
              <a:rPr sz="2600" spc="-5" dirty="0">
                <a:latin typeface="Constantia"/>
                <a:cs typeface="Constantia"/>
              </a:rPr>
              <a:t>subtraction, multiplication, </a:t>
            </a:r>
            <a:r>
              <a:rPr sz="2600" dirty="0">
                <a:latin typeface="Constantia"/>
                <a:cs typeface="Constantia"/>
              </a:rPr>
              <a:t>and</a:t>
            </a:r>
            <a:r>
              <a:rPr sz="2600" spc="-225" dirty="0">
                <a:latin typeface="Constantia"/>
                <a:cs typeface="Constantia"/>
              </a:rPr>
              <a:t> </a:t>
            </a:r>
            <a:r>
              <a:rPr sz="2600" spc="-5" dirty="0">
                <a:latin typeface="Constantia"/>
                <a:cs typeface="Constantia"/>
              </a:rPr>
              <a:t>division.</a:t>
            </a:r>
            <a:endParaRPr sz="2600">
              <a:latin typeface="Constantia"/>
              <a:cs typeface="Constantia"/>
            </a:endParaRPr>
          </a:p>
          <a:p>
            <a:pPr marL="12700">
              <a:lnSpc>
                <a:spcPct val="100000"/>
              </a:lnSpc>
              <a:spcBef>
                <a:spcPts val="620"/>
              </a:spcBef>
            </a:pPr>
            <a:r>
              <a:rPr sz="2450" spc="40" dirty="0">
                <a:solidFill>
                  <a:srgbClr val="0AD0D9"/>
                </a:solidFill>
                <a:latin typeface="Wingdings"/>
                <a:cs typeface="Wingdings"/>
              </a:rPr>
              <a:t></a:t>
            </a:r>
            <a:r>
              <a:rPr sz="2600" spc="40" dirty="0">
                <a:latin typeface="Constantia"/>
                <a:cs typeface="Constantia"/>
              </a:rPr>
              <a:t>Also</a:t>
            </a:r>
            <a:r>
              <a:rPr sz="2600" spc="-130" dirty="0">
                <a:latin typeface="Constantia"/>
                <a:cs typeface="Constantia"/>
              </a:rPr>
              <a:t> </a:t>
            </a:r>
            <a:r>
              <a:rPr sz="2600" spc="-10" dirty="0">
                <a:latin typeface="Constantia"/>
                <a:cs typeface="Constantia"/>
              </a:rPr>
              <a:t>there</a:t>
            </a:r>
            <a:r>
              <a:rPr sz="2600" spc="-125" dirty="0">
                <a:latin typeface="Constantia"/>
                <a:cs typeface="Constantia"/>
              </a:rPr>
              <a:t> </a:t>
            </a:r>
            <a:r>
              <a:rPr sz="2600" dirty="0">
                <a:latin typeface="Constantia"/>
                <a:cs typeface="Constantia"/>
              </a:rPr>
              <a:t>should</a:t>
            </a:r>
            <a:r>
              <a:rPr sz="2600" spc="-35" dirty="0">
                <a:latin typeface="Constantia"/>
                <a:cs typeface="Constantia"/>
              </a:rPr>
              <a:t> </a:t>
            </a:r>
            <a:r>
              <a:rPr sz="2600" dirty="0">
                <a:latin typeface="Constantia"/>
                <a:cs typeface="Constantia"/>
              </a:rPr>
              <a:t>be</a:t>
            </a:r>
            <a:r>
              <a:rPr sz="2600" spc="-120" dirty="0">
                <a:latin typeface="Constantia"/>
                <a:cs typeface="Constantia"/>
              </a:rPr>
              <a:t> </a:t>
            </a:r>
            <a:r>
              <a:rPr sz="2600" spc="5" dirty="0">
                <a:latin typeface="Constantia"/>
                <a:cs typeface="Constantia"/>
              </a:rPr>
              <a:t>sufficient</a:t>
            </a:r>
            <a:r>
              <a:rPr sz="2600" spc="-95" dirty="0">
                <a:latin typeface="Constantia"/>
                <a:cs typeface="Constantia"/>
              </a:rPr>
              <a:t> </a:t>
            </a:r>
            <a:r>
              <a:rPr sz="2600" spc="-15" dirty="0">
                <a:latin typeface="Constantia"/>
                <a:cs typeface="Constantia"/>
              </a:rPr>
              <a:t>knowledge</a:t>
            </a:r>
            <a:r>
              <a:rPr sz="2600" spc="-160" dirty="0">
                <a:latin typeface="Constantia"/>
                <a:cs typeface="Constantia"/>
              </a:rPr>
              <a:t> </a:t>
            </a:r>
            <a:r>
              <a:rPr sz="2600" dirty="0">
                <a:latin typeface="Constantia"/>
                <a:cs typeface="Constantia"/>
              </a:rPr>
              <a:t>on</a:t>
            </a:r>
            <a:r>
              <a:rPr sz="2600" spc="-45" dirty="0">
                <a:latin typeface="Constantia"/>
                <a:cs typeface="Constantia"/>
              </a:rPr>
              <a:t> </a:t>
            </a:r>
            <a:r>
              <a:rPr sz="2600" spc="-15" dirty="0">
                <a:latin typeface="Constantia"/>
                <a:cs typeface="Constantia"/>
              </a:rPr>
              <a:t>LCM</a:t>
            </a:r>
            <a:r>
              <a:rPr sz="2600" spc="-80" dirty="0">
                <a:latin typeface="Constantia"/>
                <a:cs typeface="Constantia"/>
              </a:rPr>
              <a:t> </a:t>
            </a:r>
            <a:r>
              <a:rPr sz="2600" dirty="0">
                <a:latin typeface="Constantia"/>
                <a:cs typeface="Constantia"/>
              </a:rPr>
              <a:t>and</a:t>
            </a:r>
            <a:r>
              <a:rPr sz="2600" spc="-10" dirty="0">
                <a:latin typeface="Constantia"/>
                <a:cs typeface="Constantia"/>
              </a:rPr>
              <a:t> </a:t>
            </a:r>
            <a:r>
              <a:rPr sz="2600" spc="-50" dirty="0">
                <a:latin typeface="Constantia"/>
                <a:cs typeface="Constantia"/>
              </a:rPr>
              <a:t>HCF.</a:t>
            </a:r>
            <a:endParaRPr sz="2600">
              <a:latin typeface="Constantia"/>
              <a:cs typeface="Constantia"/>
            </a:endParaRPr>
          </a:p>
          <a:p>
            <a:pPr marL="287020" marR="66675" indent="-274320">
              <a:lnSpc>
                <a:spcPct val="100000"/>
              </a:lnSpc>
              <a:spcBef>
                <a:spcPts val="630"/>
              </a:spcBef>
            </a:pPr>
            <a:r>
              <a:rPr sz="2450" spc="40" dirty="0">
                <a:solidFill>
                  <a:srgbClr val="0AD0D9"/>
                </a:solidFill>
                <a:latin typeface="Wingdings"/>
                <a:cs typeface="Wingdings"/>
              </a:rPr>
              <a:t></a:t>
            </a:r>
            <a:r>
              <a:rPr sz="2600" spc="40" dirty="0">
                <a:latin typeface="Constantia"/>
                <a:cs typeface="Constantia"/>
              </a:rPr>
              <a:t>Some</a:t>
            </a:r>
            <a:r>
              <a:rPr sz="2600" spc="-80" dirty="0">
                <a:latin typeface="Constantia"/>
                <a:cs typeface="Constantia"/>
              </a:rPr>
              <a:t> </a:t>
            </a:r>
            <a:r>
              <a:rPr sz="2600" spc="-15" dirty="0">
                <a:latin typeface="Constantia"/>
                <a:cs typeface="Constantia"/>
              </a:rPr>
              <a:t>knowledge</a:t>
            </a:r>
            <a:r>
              <a:rPr sz="2600" spc="-165" dirty="0">
                <a:latin typeface="Constantia"/>
                <a:cs typeface="Constantia"/>
              </a:rPr>
              <a:t> </a:t>
            </a:r>
            <a:r>
              <a:rPr sz="2600" dirty="0">
                <a:latin typeface="Constantia"/>
                <a:cs typeface="Constantia"/>
              </a:rPr>
              <a:t>on</a:t>
            </a:r>
            <a:r>
              <a:rPr sz="2600" spc="-85" dirty="0">
                <a:latin typeface="Constantia"/>
                <a:cs typeface="Constantia"/>
              </a:rPr>
              <a:t> </a:t>
            </a:r>
            <a:r>
              <a:rPr sz="2600" spc="-5" dirty="0">
                <a:latin typeface="Constantia"/>
                <a:cs typeface="Constantia"/>
              </a:rPr>
              <a:t>properties</a:t>
            </a:r>
            <a:r>
              <a:rPr sz="2600" spc="-125" dirty="0">
                <a:latin typeface="Constantia"/>
                <a:cs typeface="Constantia"/>
              </a:rPr>
              <a:t> </a:t>
            </a:r>
            <a:r>
              <a:rPr sz="2600" dirty="0">
                <a:latin typeface="Constantia"/>
                <a:cs typeface="Constantia"/>
              </a:rPr>
              <a:t>of</a:t>
            </a:r>
            <a:r>
              <a:rPr sz="2600" spc="30" dirty="0">
                <a:latin typeface="Constantia"/>
                <a:cs typeface="Constantia"/>
              </a:rPr>
              <a:t> </a:t>
            </a:r>
            <a:r>
              <a:rPr sz="2600" spc="-5" dirty="0">
                <a:latin typeface="Constantia"/>
                <a:cs typeface="Constantia"/>
              </a:rPr>
              <a:t>numbers</a:t>
            </a:r>
            <a:r>
              <a:rPr sz="2600" spc="-80" dirty="0">
                <a:latin typeface="Constantia"/>
                <a:cs typeface="Constantia"/>
              </a:rPr>
              <a:t> </a:t>
            </a:r>
            <a:r>
              <a:rPr sz="2600" spc="-5" dirty="0">
                <a:latin typeface="Constantia"/>
                <a:cs typeface="Constantia"/>
              </a:rPr>
              <a:t>that</a:t>
            </a:r>
            <a:r>
              <a:rPr sz="2600" spc="-165" dirty="0">
                <a:latin typeface="Constantia"/>
                <a:cs typeface="Constantia"/>
              </a:rPr>
              <a:t> </a:t>
            </a:r>
            <a:r>
              <a:rPr sz="2600" spc="-25" dirty="0">
                <a:latin typeface="Constantia"/>
                <a:cs typeface="Constantia"/>
              </a:rPr>
              <a:t>you</a:t>
            </a:r>
            <a:r>
              <a:rPr sz="2600" spc="-40" dirty="0">
                <a:latin typeface="Constantia"/>
                <a:cs typeface="Constantia"/>
              </a:rPr>
              <a:t> </a:t>
            </a:r>
            <a:r>
              <a:rPr sz="2600" dirty="0">
                <a:latin typeface="Constantia"/>
                <a:cs typeface="Constantia"/>
              </a:rPr>
              <a:t>learn</a:t>
            </a:r>
            <a:r>
              <a:rPr sz="2600" spc="-40" dirty="0">
                <a:latin typeface="Constantia"/>
                <a:cs typeface="Constantia"/>
              </a:rPr>
              <a:t> </a:t>
            </a:r>
            <a:r>
              <a:rPr sz="2600" spc="-10" dirty="0">
                <a:latin typeface="Constantia"/>
                <a:cs typeface="Constantia"/>
              </a:rPr>
              <a:t>in  </a:t>
            </a:r>
            <a:r>
              <a:rPr sz="2600" spc="-5" dirty="0">
                <a:latin typeface="Constantia"/>
                <a:cs typeface="Constantia"/>
              </a:rPr>
              <a:t>previous</a:t>
            </a:r>
            <a:r>
              <a:rPr sz="2600" spc="-155" dirty="0">
                <a:latin typeface="Constantia"/>
                <a:cs typeface="Constantia"/>
              </a:rPr>
              <a:t> </a:t>
            </a:r>
            <a:r>
              <a:rPr sz="2600" spc="-10" dirty="0">
                <a:latin typeface="Constantia"/>
                <a:cs typeface="Constantia"/>
              </a:rPr>
              <a:t>classes.</a:t>
            </a:r>
            <a:endParaRPr sz="2600">
              <a:latin typeface="Constantia"/>
              <a:cs typeface="Constantia"/>
            </a:endParaRPr>
          </a:p>
          <a:p>
            <a:pPr marL="12700">
              <a:lnSpc>
                <a:spcPct val="100000"/>
              </a:lnSpc>
              <a:spcBef>
                <a:spcPts val="625"/>
              </a:spcBef>
            </a:pPr>
            <a:r>
              <a:rPr sz="2450" spc="40" dirty="0">
                <a:solidFill>
                  <a:srgbClr val="0AD0D9"/>
                </a:solidFill>
                <a:latin typeface="Wingdings"/>
                <a:cs typeface="Wingdings"/>
              </a:rPr>
              <a:t></a:t>
            </a:r>
            <a:r>
              <a:rPr sz="2600" spc="40" dirty="0">
                <a:latin typeface="Constantia"/>
                <a:cs typeface="Constantia"/>
              </a:rPr>
              <a:t>Also</a:t>
            </a:r>
            <a:r>
              <a:rPr sz="2600" spc="-150" dirty="0">
                <a:latin typeface="Constantia"/>
                <a:cs typeface="Constantia"/>
              </a:rPr>
              <a:t> </a:t>
            </a:r>
            <a:r>
              <a:rPr sz="2600" dirty="0">
                <a:latin typeface="Constantia"/>
                <a:cs typeface="Constantia"/>
              </a:rPr>
              <a:t>some</a:t>
            </a:r>
            <a:r>
              <a:rPr sz="2600" spc="-80" dirty="0">
                <a:latin typeface="Constantia"/>
                <a:cs typeface="Constantia"/>
              </a:rPr>
              <a:t> </a:t>
            </a:r>
            <a:r>
              <a:rPr sz="2600" spc="-15" dirty="0">
                <a:latin typeface="Constantia"/>
                <a:cs typeface="Constantia"/>
              </a:rPr>
              <a:t>knowledge</a:t>
            </a:r>
            <a:r>
              <a:rPr sz="2600" spc="-165" dirty="0">
                <a:latin typeface="Constantia"/>
                <a:cs typeface="Constantia"/>
              </a:rPr>
              <a:t> </a:t>
            </a:r>
            <a:r>
              <a:rPr sz="2600" dirty="0">
                <a:latin typeface="Constantia"/>
                <a:cs typeface="Constantia"/>
              </a:rPr>
              <a:t>on</a:t>
            </a:r>
            <a:r>
              <a:rPr sz="2600" spc="-45" dirty="0">
                <a:latin typeface="Constantia"/>
                <a:cs typeface="Constantia"/>
              </a:rPr>
              <a:t> </a:t>
            </a:r>
            <a:r>
              <a:rPr sz="2600" spc="-5" dirty="0">
                <a:latin typeface="Constantia"/>
                <a:cs typeface="Constantia"/>
              </a:rPr>
              <a:t>number</a:t>
            </a:r>
            <a:r>
              <a:rPr sz="2600" spc="-105" dirty="0">
                <a:latin typeface="Constantia"/>
                <a:cs typeface="Constantia"/>
              </a:rPr>
              <a:t> </a:t>
            </a:r>
            <a:r>
              <a:rPr sz="2600" spc="-5" dirty="0">
                <a:latin typeface="Constantia"/>
                <a:cs typeface="Constantia"/>
              </a:rPr>
              <a:t>lines</a:t>
            </a:r>
            <a:endParaRPr sz="2600">
              <a:latin typeface="Constantia"/>
              <a:cs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868170" y="0"/>
            <a:ext cx="5408930" cy="711835"/>
          </a:xfrm>
          <a:prstGeom prst="rect">
            <a:avLst/>
          </a:prstGeom>
        </p:spPr>
        <p:txBody>
          <a:bodyPr vert="horz" wrap="square" lIns="0" tIns="12700" rIns="0" bIns="0" rtlCol="0">
            <a:spAutoFit/>
          </a:bodyPr>
          <a:lstStyle/>
          <a:p>
            <a:pPr marL="12700">
              <a:lnSpc>
                <a:spcPct val="100000"/>
              </a:lnSpc>
              <a:spcBef>
                <a:spcPts val="100"/>
              </a:spcBef>
            </a:pPr>
            <a:r>
              <a:rPr sz="4500" b="1" i="1" dirty="0">
                <a:solidFill>
                  <a:srgbClr val="6F2F9F"/>
                </a:solidFill>
                <a:latin typeface="Times New Roman"/>
                <a:cs typeface="Times New Roman"/>
              </a:rPr>
              <a:t>ADDITIVE</a:t>
            </a:r>
            <a:r>
              <a:rPr sz="4500" b="1" i="1" spc="-100" dirty="0">
                <a:solidFill>
                  <a:srgbClr val="6F2F9F"/>
                </a:solidFill>
                <a:latin typeface="Times New Roman"/>
                <a:cs typeface="Times New Roman"/>
              </a:rPr>
              <a:t> </a:t>
            </a:r>
            <a:r>
              <a:rPr sz="4500" b="1" i="1" dirty="0">
                <a:solidFill>
                  <a:srgbClr val="6F2F9F"/>
                </a:solidFill>
                <a:latin typeface="Times New Roman"/>
                <a:cs typeface="Times New Roman"/>
              </a:rPr>
              <a:t>INVERSE</a:t>
            </a:r>
            <a:endParaRPr sz="4500">
              <a:latin typeface="Times New Roman"/>
              <a:cs typeface="Times New Roman"/>
            </a:endParaRPr>
          </a:p>
        </p:txBody>
      </p:sp>
      <p:sp>
        <p:nvSpPr>
          <p:cNvPr id="9" name="object 9"/>
          <p:cNvSpPr/>
          <p:nvPr/>
        </p:nvSpPr>
        <p:spPr>
          <a:xfrm>
            <a:off x="1880616" y="614172"/>
            <a:ext cx="5382895" cy="55244"/>
          </a:xfrm>
          <a:custGeom>
            <a:avLst/>
            <a:gdLst/>
            <a:ahLst/>
            <a:cxnLst/>
            <a:rect l="l" t="t" r="r" b="b"/>
            <a:pathLst>
              <a:path w="5382895" h="55245">
                <a:moveTo>
                  <a:pt x="5382767" y="0"/>
                </a:moveTo>
                <a:lnTo>
                  <a:pt x="0" y="0"/>
                </a:lnTo>
                <a:lnTo>
                  <a:pt x="0" y="54863"/>
                </a:lnTo>
                <a:lnTo>
                  <a:pt x="5382767" y="54863"/>
                </a:lnTo>
                <a:lnTo>
                  <a:pt x="5382767" y="0"/>
                </a:lnTo>
                <a:close/>
              </a:path>
            </a:pathLst>
          </a:custGeom>
          <a:solidFill>
            <a:srgbClr val="6F2F9F"/>
          </a:solidFill>
        </p:spPr>
        <p:txBody>
          <a:bodyPr wrap="square" lIns="0" tIns="0" rIns="0" bIns="0" rtlCol="0"/>
          <a:lstStyle/>
          <a:p>
            <a:endParaRPr/>
          </a:p>
        </p:txBody>
      </p:sp>
      <p:sp>
        <p:nvSpPr>
          <p:cNvPr id="10" name="object 10"/>
          <p:cNvSpPr txBox="1"/>
          <p:nvPr/>
        </p:nvSpPr>
        <p:spPr>
          <a:xfrm>
            <a:off x="78739" y="862330"/>
            <a:ext cx="8948420" cy="3275965"/>
          </a:xfrm>
          <a:prstGeom prst="rect">
            <a:avLst/>
          </a:prstGeom>
        </p:spPr>
        <p:txBody>
          <a:bodyPr vert="horz" wrap="square" lIns="0" tIns="13335" rIns="0" bIns="0" rtlCol="0">
            <a:spAutoFit/>
          </a:bodyPr>
          <a:lstStyle/>
          <a:p>
            <a:pPr marL="287020" marR="29845" indent="-274320">
              <a:lnSpc>
                <a:spcPct val="100000"/>
              </a:lnSpc>
              <a:spcBef>
                <a:spcPts val="105"/>
              </a:spcBef>
            </a:pPr>
            <a:r>
              <a:rPr sz="2600" dirty="0">
                <a:latin typeface="Arial"/>
                <a:cs typeface="Arial"/>
              </a:rPr>
              <a:t>In mathematics, the </a:t>
            </a:r>
            <a:r>
              <a:rPr sz="2600" b="1" dirty="0">
                <a:latin typeface="Arial"/>
                <a:cs typeface="Arial"/>
              </a:rPr>
              <a:t>additive inverse </a:t>
            </a:r>
            <a:r>
              <a:rPr sz="2600" dirty="0">
                <a:latin typeface="Arial"/>
                <a:cs typeface="Arial"/>
              </a:rPr>
              <a:t>of a number a is the  number that, when added to a, yields </a:t>
            </a:r>
            <a:r>
              <a:rPr sz="2600" b="1" i="1" dirty="0">
                <a:latin typeface="Arial"/>
                <a:cs typeface="Arial"/>
              </a:rPr>
              <a:t>zero</a:t>
            </a:r>
            <a:r>
              <a:rPr sz="2600" dirty="0">
                <a:latin typeface="Arial"/>
                <a:cs typeface="Arial"/>
              </a:rPr>
              <a:t>. This number is  also known as the opposite (number), sign change, and  </a:t>
            </a:r>
            <a:r>
              <a:rPr sz="2600" i="1" u="heavy" dirty="0">
                <a:uFill>
                  <a:solidFill>
                    <a:srgbClr val="000000"/>
                  </a:solidFill>
                </a:uFill>
                <a:latin typeface="Arial"/>
                <a:cs typeface="Arial"/>
              </a:rPr>
              <a:t>negation</a:t>
            </a:r>
            <a:r>
              <a:rPr sz="2600" dirty="0">
                <a:latin typeface="Arial"/>
                <a:cs typeface="Arial"/>
              </a:rPr>
              <a:t>. For a </a:t>
            </a:r>
            <a:r>
              <a:rPr sz="2600" spc="-5" dirty="0">
                <a:latin typeface="Arial"/>
                <a:cs typeface="Arial"/>
              </a:rPr>
              <a:t>real </a:t>
            </a:r>
            <a:r>
              <a:rPr sz="2600" spc="-20" dirty="0">
                <a:latin typeface="Arial"/>
                <a:cs typeface="Arial"/>
              </a:rPr>
              <a:t>number, </a:t>
            </a:r>
            <a:r>
              <a:rPr sz="2600" dirty="0">
                <a:latin typeface="Arial"/>
                <a:cs typeface="Arial"/>
              </a:rPr>
              <a:t>it reverses its sign: the  opposite to a positive number is negative, and the opposite  to a negative number is</a:t>
            </a:r>
            <a:r>
              <a:rPr sz="2600" spc="-35" dirty="0">
                <a:latin typeface="Arial"/>
                <a:cs typeface="Arial"/>
              </a:rPr>
              <a:t> </a:t>
            </a:r>
            <a:r>
              <a:rPr sz="2600" dirty="0">
                <a:latin typeface="Arial"/>
                <a:cs typeface="Arial"/>
              </a:rPr>
              <a:t>positive.</a:t>
            </a:r>
            <a:endParaRPr sz="2600">
              <a:latin typeface="Arial"/>
              <a:cs typeface="Arial"/>
            </a:endParaRPr>
          </a:p>
          <a:p>
            <a:pPr marL="12700">
              <a:lnSpc>
                <a:spcPct val="100000"/>
              </a:lnSpc>
              <a:spcBef>
                <a:spcPts val="625"/>
              </a:spcBef>
              <a:tabLst>
                <a:tab pos="7860030" algn="l"/>
              </a:tabLst>
            </a:pPr>
            <a:r>
              <a:rPr sz="2600" dirty="0">
                <a:latin typeface="Arial"/>
                <a:cs typeface="Arial"/>
              </a:rPr>
              <a:t>For example- Additive inverse of 7 is</a:t>
            </a:r>
            <a:r>
              <a:rPr sz="2600" spc="-135" dirty="0">
                <a:latin typeface="Arial"/>
                <a:cs typeface="Arial"/>
              </a:rPr>
              <a:t> </a:t>
            </a:r>
            <a:r>
              <a:rPr sz="2600" dirty="0">
                <a:latin typeface="Arial"/>
                <a:cs typeface="Arial"/>
              </a:rPr>
              <a:t>(-7)</a:t>
            </a:r>
            <a:r>
              <a:rPr sz="2600" spc="10" dirty="0">
                <a:latin typeface="Arial"/>
                <a:cs typeface="Arial"/>
              </a:rPr>
              <a:t> </a:t>
            </a:r>
            <a:r>
              <a:rPr sz="2600" dirty="0">
                <a:latin typeface="Arial"/>
                <a:cs typeface="Arial"/>
              </a:rPr>
              <a:t>as	7 +</a:t>
            </a:r>
            <a:r>
              <a:rPr sz="2600" spc="-90" dirty="0">
                <a:latin typeface="Arial"/>
                <a:cs typeface="Arial"/>
              </a:rPr>
              <a:t> </a:t>
            </a:r>
            <a:r>
              <a:rPr sz="2600" dirty="0">
                <a:latin typeface="Arial"/>
                <a:cs typeface="Arial"/>
              </a:rPr>
              <a:t>(-7)</a:t>
            </a:r>
            <a:endParaRPr sz="2600">
              <a:latin typeface="Arial"/>
              <a:cs typeface="Arial"/>
            </a:endParaRPr>
          </a:p>
          <a:p>
            <a:pPr marL="287020">
              <a:lnSpc>
                <a:spcPct val="100000"/>
              </a:lnSpc>
            </a:pPr>
            <a:r>
              <a:rPr sz="2600" dirty="0">
                <a:latin typeface="Arial"/>
                <a:cs typeface="Arial"/>
              </a:rPr>
              <a:t>=</a:t>
            </a:r>
            <a:r>
              <a:rPr sz="2600" spc="-20" dirty="0">
                <a:latin typeface="Arial"/>
                <a:cs typeface="Arial"/>
              </a:rPr>
              <a:t> </a:t>
            </a:r>
            <a:r>
              <a:rPr sz="2600" dirty="0">
                <a:latin typeface="Arial"/>
                <a:cs typeface="Arial"/>
              </a:rPr>
              <a:t>0</a:t>
            </a:r>
            <a:endParaRPr sz="2600">
              <a:latin typeface="Arial"/>
              <a:cs typeface="Arial"/>
            </a:endParaRPr>
          </a:p>
        </p:txBody>
      </p:sp>
      <p:sp>
        <p:nvSpPr>
          <p:cNvPr id="11" name="object 11"/>
          <p:cNvSpPr txBox="1"/>
          <p:nvPr/>
        </p:nvSpPr>
        <p:spPr>
          <a:xfrm>
            <a:off x="1756917" y="4713808"/>
            <a:ext cx="5629910" cy="711835"/>
          </a:xfrm>
          <a:prstGeom prst="rect">
            <a:avLst/>
          </a:prstGeom>
        </p:spPr>
        <p:txBody>
          <a:bodyPr vert="horz" wrap="square" lIns="0" tIns="12700" rIns="0" bIns="0" rtlCol="0">
            <a:spAutoFit/>
          </a:bodyPr>
          <a:lstStyle/>
          <a:p>
            <a:pPr marL="12700">
              <a:lnSpc>
                <a:spcPct val="100000"/>
              </a:lnSpc>
              <a:spcBef>
                <a:spcPts val="100"/>
              </a:spcBef>
            </a:pPr>
            <a:r>
              <a:rPr sz="4500" b="1" i="1" dirty="0">
                <a:solidFill>
                  <a:srgbClr val="6F2F9F"/>
                </a:solidFill>
                <a:latin typeface="Times New Roman"/>
                <a:cs typeface="Times New Roman"/>
              </a:rPr>
              <a:t>ADDITIVE</a:t>
            </a:r>
            <a:r>
              <a:rPr sz="4500" b="1" i="1" spc="-100" dirty="0">
                <a:solidFill>
                  <a:srgbClr val="6F2F9F"/>
                </a:solidFill>
                <a:latin typeface="Times New Roman"/>
                <a:cs typeface="Times New Roman"/>
              </a:rPr>
              <a:t> </a:t>
            </a:r>
            <a:r>
              <a:rPr sz="4500" b="1" i="1" dirty="0">
                <a:solidFill>
                  <a:srgbClr val="6F2F9F"/>
                </a:solidFill>
                <a:latin typeface="Times New Roman"/>
                <a:cs typeface="Times New Roman"/>
              </a:rPr>
              <a:t>IDENTITY</a:t>
            </a:r>
            <a:endParaRPr sz="4500">
              <a:latin typeface="Times New Roman"/>
              <a:cs typeface="Times New Roman"/>
            </a:endParaRPr>
          </a:p>
        </p:txBody>
      </p:sp>
      <p:sp>
        <p:nvSpPr>
          <p:cNvPr id="12" name="object 12"/>
          <p:cNvSpPr/>
          <p:nvPr/>
        </p:nvSpPr>
        <p:spPr>
          <a:xfrm>
            <a:off x="1769364" y="5359908"/>
            <a:ext cx="5603875" cy="55244"/>
          </a:xfrm>
          <a:custGeom>
            <a:avLst/>
            <a:gdLst/>
            <a:ahLst/>
            <a:cxnLst/>
            <a:rect l="l" t="t" r="r" b="b"/>
            <a:pathLst>
              <a:path w="5603875" h="55245">
                <a:moveTo>
                  <a:pt x="5603747" y="0"/>
                </a:moveTo>
                <a:lnTo>
                  <a:pt x="0" y="0"/>
                </a:lnTo>
                <a:lnTo>
                  <a:pt x="0" y="54863"/>
                </a:lnTo>
                <a:lnTo>
                  <a:pt x="5603747" y="54863"/>
                </a:lnTo>
                <a:lnTo>
                  <a:pt x="5603747" y="0"/>
                </a:lnTo>
                <a:close/>
              </a:path>
            </a:pathLst>
          </a:custGeom>
          <a:solidFill>
            <a:srgbClr val="6F2F9F"/>
          </a:solidFill>
        </p:spPr>
        <p:txBody>
          <a:bodyPr wrap="square" lIns="0" tIns="0" rIns="0" bIns="0" rtlCol="0"/>
          <a:lstStyle/>
          <a:p>
            <a:endParaRPr/>
          </a:p>
        </p:txBody>
      </p:sp>
      <p:sp>
        <p:nvSpPr>
          <p:cNvPr id="13" name="object 13"/>
          <p:cNvSpPr txBox="1"/>
          <p:nvPr/>
        </p:nvSpPr>
        <p:spPr>
          <a:xfrm>
            <a:off x="78739" y="5490159"/>
            <a:ext cx="8976995" cy="1214755"/>
          </a:xfrm>
          <a:prstGeom prst="rect">
            <a:avLst/>
          </a:prstGeom>
        </p:spPr>
        <p:txBody>
          <a:bodyPr vert="horz" wrap="square" lIns="0" tIns="12700" rIns="0" bIns="0" rtlCol="0">
            <a:spAutoFit/>
          </a:bodyPr>
          <a:lstStyle/>
          <a:p>
            <a:pPr marL="287020" marR="5080" indent="-274320">
              <a:lnSpc>
                <a:spcPct val="100000"/>
              </a:lnSpc>
              <a:spcBef>
                <a:spcPts val="100"/>
              </a:spcBef>
            </a:pPr>
            <a:r>
              <a:rPr sz="2600" dirty="0">
                <a:latin typeface="Arial"/>
                <a:cs typeface="Arial"/>
              </a:rPr>
              <a:t>In mathematics , the additive identity of a number is a  number that should added to the number so that we get the  number itself. When we add </a:t>
            </a:r>
            <a:r>
              <a:rPr sz="2600" i="1" u="heavy" dirty="0">
                <a:uFill>
                  <a:solidFill>
                    <a:srgbClr val="000000"/>
                  </a:solidFill>
                </a:uFill>
                <a:latin typeface="Arial"/>
                <a:cs typeface="Arial"/>
              </a:rPr>
              <a:t>zero</a:t>
            </a:r>
            <a:r>
              <a:rPr sz="2600" i="1" dirty="0">
                <a:latin typeface="Arial"/>
                <a:cs typeface="Arial"/>
              </a:rPr>
              <a:t> </a:t>
            </a:r>
            <a:r>
              <a:rPr sz="2600" dirty="0">
                <a:latin typeface="Arial"/>
                <a:cs typeface="Arial"/>
              </a:rPr>
              <a:t>to any number we get</a:t>
            </a:r>
            <a:r>
              <a:rPr sz="2600" spc="-30" dirty="0">
                <a:latin typeface="Arial"/>
                <a:cs typeface="Arial"/>
              </a:rPr>
              <a:t> </a:t>
            </a:r>
            <a:r>
              <a:rPr sz="2600" dirty="0">
                <a:latin typeface="Arial"/>
                <a:cs typeface="Arial"/>
              </a:rPr>
              <a:t>the</a:t>
            </a:r>
            <a:endParaRPr sz="2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840739" y="43383"/>
            <a:ext cx="7468234" cy="711835"/>
          </a:xfrm>
          <a:prstGeom prst="rect">
            <a:avLst/>
          </a:prstGeom>
        </p:spPr>
        <p:txBody>
          <a:bodyPr vert="horz" wrap="square" lIns="0" tIns="12700" rIns="0" bIns="0" rtlCol="0">
            <a:spAutoFit/>
          </a:bodyPr>
          <a:lstStyle/>
          <a:p>
            <a:pPr marL="12700">
              <a:lnSpc>
                <a:spcPct val="100000"/>
              </a:lnSpc>
              <a:spcBef>
                <a:spcPts val="100"/>
              </a:spcBef>
            </a:pPr>
            <a:r>
              <a:rPr sz="4500" b="1" i="1" spc="-25" dirty="0">
                <a:solidFill>
                  <a:srgbClr val="6F2F9F"/>
                </a:solidFill>
                <a:latin typeface="Times New Roman"/>
                <a:cs typeface="Times New Roman"/>
              </a:rPr>
              <a:t>MULTIPLICATIVE</a:t>
            </a:r>
            <a:r>
              <a:rPr sz="4500" b="1" i="1" spc="-50" dirty="0">
                <a:solidFill>
                  <a:srgbClr val="6F2F9F"/>
                </a:solidFill>
                <a:latin typeface="Times New Roman"/>
                <a:cs typeface="Times New Roman"/>
              </a:rPr>
              <a:t> </a:t>
            </a:r>
            <a:r>
              <a:rPr sz="4500" b="1" i="1" dirty="0">
                <a:solidFill>
                  <a:srgbClr val="6F2F9F"/>
                </a:solidFill>
                <a:latin typeface="Times New Roman"/>
                <a:cs typeface="Times New Roman"/>
              </a:rPr>
              <a:t>INVERSE</a:t>
            </a:r>
            <a:endParaRPr sz="4500">
              <a:latin typeface="Times New Roman"/>
              <a:cs typeface="Times New Roman"/>
            </a:endParaRPr>
          </a:p>
        </p:txBody>
      </p:sp>
      <p:sp>
        <p:nvSpPr>
          <p:cNvPr id="9" name="object 9"/>
          <p:cNvSpPr/>
          <p:nvPr/>
        </p:nvSpPr>
        <p:spPr>
          <a:xfrm>
            <a:off x="853439" y="690372"/>
            <a:ext cx="7437120" cy="55244"/>
          </a:xfrm>
          <a:custGeom>
            <a:avLst/>
            <a:gdLst/>
            <a:ahLst/>
            <a:cxnLst/>
            <a:rect l="l" t="t" r="r" b="b"/>
            <a:pathLst>
              <a:path w="7437120" h="55245">
                <a:moveTo>
                  <a:pt x="7437119" y="0"/>
                </a:moveTo>
                <a:lnTo>
                  <a:pt x="0" y="0"/>
                </a:lnTo>
                <a:lnTo>
                  <a:pt x="0" y="54863"/>
                </a:lnTo>
                <a:lnTo>
                  <a:pt x="7437119" y="54863"/>
                </a:lnTo>
                <a:lnTo>
                  <a:pt x="7437119" y="0"/>
                </a:lnTo>
                <a:close/>
              </a:path>
            </a:pathLst>
          </a:custGeom>
          <a:solidFill>
            <a:srgbClr val="6F2F9F"/>
          </a:solidFill>
        </p:spPr>
        <p:txBody>
          <a:bodyPr wrap="square" lIns="0" tIns="0" rIns="0" bIns="0" rtlCol="0"/>
          <a:lstStyle/>
          <a:p>
            <a:endParaRPr/>
          </a:p>
        </p:txBody>
      </p:sp>
      <p:sp>
        <p:nvSpPr>
          <p:cNvPr id="10" name="object 10"/>
          <p:cNvSpPr/>
          <p:nvPr/>
        </p:nvSpPr>
        <p:spPr>
          <a:xfrm>
            <a:off x="742187" y="4567428"/>
            <a:ext cx="7658100" cy="55244"/>
          </a:xfrm>
          <a:custGeom>
            <a:avLst/>
            <a:gdLst/>
            <a:ahLst/>
            <a:cxnLst/>
            <a:rect l="l" t="t" r="r" b="b"/>
            <a:pathLst>
              <a:path w="7658100" h="55245">
                <a:moveTo>
                  <a:pt x="7658100" y="0"/>
                </a:moveTo>
                <a:lnTo>
                  <a:pt x="0" y="0"/>
                </a:lnTo>
                <a:lnTo>
                  <a:pt x="0" y="54864"/>
                </a:lnTo>
                <a:lnTo>
                  <a:pt x="7658100" y="54864"/>
                </a:lnTo>
                <a:lnTo>
                  <a:pt x="7658100" y="0"/>
                </a:lnTo>
                <a:close/>
              </a:path>
            </a:pathLst>
          </a:custGeom>
          <a:solidFill>
            <a:srgbClr val="6F2F9F"/>
          </a:solidFill>
        </p:spPr>
        <p:txBody>
          <a:bodyPr wrap="square" lIns="0" tIns="0" rIns="0" bIns="0" rtlCol="0"/>
          <a:lstStyle/>
          <a:p>
            <a:endParaRPr/>
          </a:p>
        </p:txBody>
      </p:sp>
      <p:sp>
        <p:nvSpPr>
          <p:cNvPr id="11" name="object 11"/>
          <p:cNvSpPr txBox="1"/>
          <p:nvPr/>
        </p:nvSpPr>
        <p:spPr>
          <a:xfrm>
            <a:off x="78739" y="853186"/>
            <a:ext cx="8933815" cy="5931535"/>
          </a:xfrm>
          <a:prstGeom prst="rect">
            <a:avLst/>
          </a:prstGeom>
        </p:spPr>
        <p:txBody>
          <a:bodyPr vert="horz" wrap="square" lIns="0" tIns="10160" rIns="0" bIns="0" rtlCol="0">
            <a:spAutoFit/>
          </a:bodyPr>
          <a:lstStyle/>
          <a:p>
            <a:pPr marL="287020" marR="5080" indent="-192405">
              <a:lnSpc>
                <a:spcPct val="100800"/>
              </a:lnSpc>
              <a:spcBef>
                <a:spcPts val="80"/>
              </a:spcBef>
            </a:pPr>
            <a:r>
              <a:rPr sz="2600" dirty="0">
                <a:latin typeface="Arial"/>
                <a:cs typeface="Arial"/>
              </a:rPr>
              <a:t>In mathematics, the </a:t>
            </a:r>
            <a:r>
              <a:rPr sz="2600" b="1" dirty="0">
                <a:latin typeface="Arial"/>
                <a:cs typeface="Arial"/>
              </a:rPr>
              <a:t>multiplicative inverse </a:t>
            </a:r>
            <a:r>
              <a:rPr sz="2600" dirty="0">
                <a:latin typeface="Arial"/>
                <a:cs typeface="Arial"/>
              </a:rPr>
              <a:t>of a number a is  the number that, when multiplied to the </a:t>
            </a:r>
            <a:r>
              <a:rPr sz="2600" spc="-20" dirty="0">
                <a:latin typeface="Arial"/>
                <a:cs typeface="Arial"/>
              </a:rPr>
              <a:t>number, </a:t>
            </a:r>
            <a:r>
              <a:rPr sz="2600" dirty="0">
                <a:latin typeface="Arial"/>
                <a:cs typeface="Arial"/>
              </a:rPr>
              <a:t>yields  </a:t>
            </a:r>
            <a:r>
              <a:rPr sz="2600" b="1" i="1" dirty="0">
                <a:latin typeface="Arial"/>
                <a:cs typeface="Arial"/>
              </a:rPr>
              <a:t>one. </a:t>
            </a:r>
            <a:r>
              <a:rPr sz="2600" dirty="0">
                <a:latin typeface="Arial"/>
                <a:cs typeface="Arial"/>
              </a:rPr>
              <a:t>This number is also known as the </a:t>
            </a:r>
            <a:r>
              <a:rPr sz="2600" i="1" u="heavy" dirty="0">
                <a:uFill>
                  <a:solidFill>
                    <a:srgbClr val="000000"/>
                  </a:solidFill>
                </a:uFill>
                <a:latin typeface="Arial"/>
                <a:cs typeface="Arial"/>
              </a:rPr>
              <a:t>reciprocal</a:t>
            </a:r>
            <a:r>
              <a:rPr sz="2600" i="1" spc="-80" dirty="0">
                <a:latin typeface="Arial"/>
                <a:cs typeface="Arial"/>
              </a:rPr>
              <a:t> </a:t>
            </a:r>
            <a:r>
              <a:rPr sz="2600" dirty="0">
                <a:latin typeface="Arial"/>
                <a:cs typeface="Arial"/>
              </a:rPr>
              <a:t>(number)  as when we multiply a number with </a:t>
            </a:r>
            <a:r>
              <a:rPr sz="2600" spc="-5" dirty="0">
                <a:latin typeface="Arial"/>
                <a:cs typeface="Arial"/>
              </a:rPr>
              <a:t>its </a:t>
            </a:r>
            <a:r>
              <a:rPr sz="2600" dirty="0">
                <a:latin typeface="Arial"/>
                <a:cs typeface="Arial"/>
              </a:rPr>
              <a:t>reciprocal we get</a:t>
            </a:r>
            <a:r>
              <a:rPr sz="2600" spc="-60" dirty="0">
                <a:latin typeface="Arial"/>
                <a:cs typeface="Arial"/>
              </a:rPr>
              <a:t> </a:t>
            </a:r>
            <a:r>
              <a:rPr sz="2600" dirty="0">
                <a:latin typeface="Arial"/>
                <a:cs typeface="Arial"/>
              </a:rPr>
              <a:t>1.</a:t>
            </a:r>
            <a:endParaRPr sz="2600">
              <a:latin typeface="Arial"/>
              <a:cs typeface="Arial"/>
            </a:endParaRPr>
          </a:p>
          <a:p>
            <a:pPr marL="287020" marR="1950720" indent="-274320">
              <a:lnSpc>
                <a:spcPct val="100000"/>
              </a:lnSpc>
              <a:spcBef>
                <a:spcPts val="620"/>
              </a:spcBef>
              <a:tabLst>
                <a:tab pos="1308100" algn="l"/>
                <a:tab pos="6624955" algn="l"/>
              </a:tabLst>
            </a:pPr>
            <a:r>
              <a:rPr sz="2600" dirty="0">
                <a:latin typeface="Arial"/>
                <a:cs typeface="Arial"/>
              </a:rPr>
              <a:t>F</a:t>
            </a:r>
            <a:r>
              <a:rPr sz="2600" spc="5" dirty="0">
                <a:latin typeface="Arial"/>
                <a:cs typeface="Arial"/>
              </a:rPr>
              <a:t>o</a:t>
            </a:r>
            <a:r>
              <a:rPr sz="2600" dirty="0">
                <a:latin typeface="Arial"/>
                <a:cs typeface="Arial"/>
              </a:rPr>
              <a:t>r</a:t>
            </a:r>
            <a:r>
              <a:rPr sz="2600" spc="-20" dirty="0">
                <a:latin typeface="Arial"/>
                <a:cs typeface="Arial"/>
              </a:rPr>
              <a:t> </a:t>
            </a:r>
            <a:r>
              <a:rPr sz="2600" dirty="0">
                <a:latin typeface="Arial"/>
                <a:cs typeface="Arial"/>
              </a:rPr>
              <a:t>e</a:t>
            </a:r>
            <a:r>
              <a:rPr sz="2600" spc="5" dirty="0">
                <a:latin typeface="Arial"/>
                <a:cs typeface="Arial"/>
              </a:rPr>
              <a:t>x</a:t>
            </a:r>
            <a:r>
              <a:rPr sz="2600" dirty="0">
                <a:latin typeface="Arial"/>
                <a:cs typeface="Arial"/>
              </a:rPr>
              <a:t>am</a:t>
            </a:r>
            <a:r>
              <a:rPr sz="2600" spc="5" dirty="0">
                <a:latin typeface="Arial"/>
                <a:cs typeface="Arial"/>
              </a:rPr>
              <a:t>p</a:t>
            </a:r>
            <a:r>
              <a:rPr sz="2600" dirty="0">
                <a:latin typeface="Arial"/>
                <a:cs typeface="Arial"/>
              </a:rPr>
              <a:t>l</a:t>
            </a:r>
            <a:r>
              <a:rPr sz="2600" spc="10" dirty="0">
                <a:latin typeface="Arial"/>
                <a:cs typeface="Arial"/>
              </a:rPr>
              <a:t>e</a:t>
            </a:r>
            <a:r>
              <a:rPr sz="2600" dirty="0">
                <a:latin typeface="Arial"/>
                <a:cs typeface="Arial"/>
              </a:rPr>
              <a:t>-</a:t>
            </a:r>
            <a:r>
              <a:rPr sz="2600" spc="-20" dirty="0">
                <a:latin typeface="Arial"/>
                <a:cs typeface="Arial"/>
              </a:rPr>
              <a:t> </a:t>
            </a:r>
            <a:r>
              <a:rPr sz="2600" dirty="0">
                <a:latin typeface="Arial"/>
                <a:cs typeface="Arial"/>
              </a:rPr>
              <a:t>Multiplic</a:t>
            </a:r>
            <a:r>
              <a:rPr sz="2600" spc="5" dirty="0">
                <a:latin typeface="Arial"/>
                <a:cs typeface="Arial"/>
              </a:rPr>
              <a:t>a</a:t>
            </a:r>
            <a:r>
              <a:rPr sz="2600" dirty="0">
                <a:latin typeface="Arial"/>
                <a:cs typeface="Arial"/>
              </a:rPr>
              <a:t>tive</a:t>
            </a:r>
            <a:r>
              <a:rPr sz="2600" spc="-25" dirty="0">
                <a:latin typeface="Arial"/>
                <a:cs typeface="Arial"/>
              </a:rPr>
              <a:t> </a:t>
            </a:r>
            <a:r>
              <a:rPr sz="2600" dirty="0">
                <a:latin typeface="Arial"/>
                <a:cs typeface="Arial"/>
              </a:rPr>
              <a:t>in</a:t>
            </a:r>
            <a:r>
              <a:rPr sz="2600" spc="5" dirty="0">
                <a:latin typeface="Arial"/>
                <a:cs typeface="Arial"/>
              </a:rPr>
              <a:t>v</a:t>
            </a:r>
            <a:r>
              <a:rPr sz="2600" dirty="0">
                <a:latin typeface="Arial"/>
                <a:cs typeface="Arial"/>
              </a:rPr>
              <a:t>erse</a:t>
            </a:r>
            <a:r>
              <a:rPr sz="2600" spc="-20" dirty="0">
                <a:latin typeface="Arial"/>
                <a:cs typeface="Arial"/>
              </a:rPr>
              <a:t> </a:t>
            </a:r>
            <a:r>
              <a:rPr sz="2600" dirty="0">
                <a:latin typeface="Arial"/>
                <a:cs typeface="Arial"/>
              </a:rPr>
              <a:t>of</a:t>
            </a:r>
            <a:r>
              <a:rPr sz="2600" spc="5" dirty="0">
                <a:latin typeface="Arial"/>
                <a:cs typeface="Arial"/>
              </a:rPr>
              <a:t> </a:t>
            </a:r>
            <a:r>
              <a:rPr sz="2600" dirty="0">
                <a:latin typeface="Arial"/>
                <a:cs typeface="Arial"/>
              </a:rPr>
              <a:t>7 is	</a:t>
            </a:r>
            <a:r>
              <a:rPr sz="2600" spc="5" dirty="0">
                <a:latin typeface="Arial"/>
                <a:cs typeface="Arial"/>
              </a:rPr>
              <a:t>a</a:t>
            </a:r>
            <a:r>
              <a:rPr sz="2600" dirty="0">
                <a:latin typeface="Arial"/>
                <a:cs typeface="Arial"/>
              </a:rPr>
              <a:t>s  7 ×	=</a:t>
            </a:r>
            <a:r>
              <a:rPr sz="2600" spc="-20" dirty="0">
                <a:latin typeface="Arial"/>
                <a:cs typeface="Arial"/>
              </a:rPr>
              <a:t> </a:t>
            </a:r>
            <a:r>
              <a:rPr sz="2600" dirty="0">
                <a:latin typeface="Arial"/>
                <a:cs typeface="Arial"/>
              </a:rPr>
              <a:t>1</a:t>
            </a:r>
            <a:endParaRPr sz="2600">
              <a:latin typeface="Arial"/>
              <a:cs typeface="Arial"/>
            </a:endParaRPr>
          </a:p>
          <a:p>
            <a:pPr>
              <a:lnSpc>
                <a:spcPct val="100000"/>
              </a:lnSpc>
              <a:spcBef>
                <a:spcPts val="25"/>
              </a:spcBef>
            </a:pPr>
            <a:endParaRPr sz="4100">
              <a:latin typeface="Arial"/>
              <a:cs typeface="Arial"/>
            </a:endParaRPr>
          </a:p>
          <a:p>
            <a:pPr marL="662940">
              <a:lnSpc>
                <a:spcPct val="100000"/>
              </a:lnSpc>
            </a:pPr>
            <a:r>
              <a:rPr sz="4500" b="1" i="1" spc="-25" dirty="0">
                <a:solidFill>
                  <a:srgbClr val="6F2F9F"/>
                </a:solidFill>
                <a:latin typeface="Times New Roman"/>
                <a:cs typeface="Times New Roman"/>
              </a:rPr>
              <a:t>MULTIPLICATIVE</a:t>
            </a:r>
            <a:r>
              <a:rPr sz="4500" b="1" i="1" spc="-10" dirty="0">
                <a:solidFill>
                  <a:srgbClr val="6F2F9F"/>
                </a:solidFill>
                <a:latin typeface="Times New Roman"/>
                <a:cs typeface="Times New Roman"/>
              </a:rPr>
              <a:t> </a:t>
            </a:r>
            <a:r>
              <a:rPr sz="4500" b="1" i="1" dirty="0">
                <a:solidFill>
                  <a:srgbClr val="6F2F9F"/>
                </a:solidFill>
                <a:latin typeface="Times New Roman"/>
                <a:cs typeface="Times New Roman"/>
              </a:rPr>
              <a:t>IDENTITY</a:t>
            </a:r>
            <a:endParaRPr sz="4500">
              <a:latin typeface="Times New Roman"/>
              <a:cs typeface="Times New Roman"/>
            </a:endParaRPr>
          </a:p>
          <a:p>
            <a:pPr marL="287020" marR="91440" indent="-274320">
              <a:lnSpc>
                <a:spcPct val="100000"/>
              </a:lnSpc>
              <a:spcBef>
                <a:spcPts val="710"/>
              </a:spcBef>
              <a:tabLst>
                <a:tab pos="4072890" algn="l"/>
                <a:tab pos="7491730" algn="l"/>
              </a:tabLst>
            </a:pPr>
            <a:r>
              <a:rPr sz="2600" dirty="0">
                <a:latin typeface="Arial"/>
                <a:cs typeface="Arial"/>
              </a:rPr>
              <a:t>In mathematics, the </a:t>
            </a:r>
            <a:r>
              <a:rPr sz="2600" b="1" dirty="0">
                <a:latin typeface="Arial"/>
                <a:cs typeface="Arial"/>
              </a:rPr>
              <a:t>multiplicative identity </a:t>
            </a:r>
            <a:r>
              <a:rPr sz="2600" dirty="0">
                <a:latin typeface="Arial"/>
                <a:cs typeface="Arial"/>
              </a:rPr>
              <a:t>of a number a is  the number that, when multiplied to the </a:t>
            </a:r>
            <a:r>
              <a:rPr sz="2600" spc="-20" dirty="0">
                <a:latin typeface="Arial"/>
                <a:cs typeface="Arial"/>
              </a:rPr>
              <a:t>number, </a:t>
            </a:r>
            <a:r>
              <a:rPr sz="2600" dirty="0">
                <a:latin typeface="Arial"/>
                <a:cs typeface="Arial"/>
              </a:rPr>
              <a:t>gives the  number itself as</a:t>
            </a:r>
            <a:r>
              <a:rPr sz="2600" spc="10" dirty="0">
                <a:latin typeface="Arial"/>
                <a:cs typeface="Arial"/>
              </a:rPr>
              <a:t> </a:t>
            </a:r>
            <a:r>
              <a:rPr sz="2600" dirty="0">
                <a:latin typeface="Arial"/>
                <a:cs typeface="Arial"/>
              </a:rPr>
              <a:t>a</a:t>
            </a:r>
            <a:r>
              <a:rPr sz="2600" spc="10" dirty="0">
                <a:latin typeface="Arial"/>
                <a:cs typeface="Arial"/>
              </a:rPr>
              <a:t> </a:t>
            </a:r>
            <a:r>
              <a:rPr sz="2600" dirty="0">
                <a:latin typeface="Arial"/>
                <a:cs typeface="Arial"/>
              </a:rPr>
              <a:t>result</a:t>
            </a:r>
            <a:r>
              <a:rPr sz="2600" b="1" i="1" dirty="0">
                <a:latin typeface="Arial"/>
                <a:cs typeface="Arial"/>
              </a:rPr>
              <a:t>.	</a:t>
            </a:r>
            <a:r>
              <a:rPr sz="2600" dirty="0">
                <a:latin typeface="Arial"/>
                <a:cs typeface="Arial"/>
              </a:rPr>
              <a:t>When we</a:t>
            </a:r>
            <a:r>
              <a:rPr sz="2600" spc="5" dirty="0">
                <a:latin typeface="Arial"/>
                <a:cs typeface="Arial"/>
              </a:rPr>
              <a:t> </a:t>
            </a:r>
            <a:r>
              <a:rPr sz="2600" dirty="0">
                <a:latin typeface="Arial"/>
                <a:cs typeface="Arial"/>
              </a:rPr>
              <a:t>multiply </a:t>
            </a:r>
            <a:r>
              <a:rPr sz="2600" i="1" u="heavy" dirty="0">
                <a:uFill>
                  <a:solidFill>
                    <a:srgbClr val="000000"/>
                  </a:solidFill>
                </a:uFill>
                <a:latin typeface="Arial"/>
                <a:cs typeface="Arial"/>
              </a:rPr>
              <a:t>one</a:t>
            </a:r>
            <a:r>
              <a:rPr sz="2600" i="1" dirty="0">
                <a:latin typeface="Arial"/>
                <a:cs typeface="Arial"/>
              </a:rPr>
              <a:t>	</a:t>
            </a:r>
            <a:r>
              <a:rPr sz="2600" dirty="0">
                <a:latin typeface="Arial"/>
                <a:cs typeface="Arial"/>
              </a:rPr>
              <a:t>to a  number we get the number</a:t>
            </a:r>
            <a:r>
              <a:rPr sz="2600" spc="-45" dirty="0">
                <a:latin typeface="Arial"/>
                <a:cs typeface="Arial"/>
              </a:rPr>
              <a:t> </a:t>
            </a:r>
            <a:r>
              <a:rPr sz="2600" dirty="0">
                <a:latin typeface="Arial"/>
                <a:cs typeface="Arial"/>
              </a:rPr>
              <a:t>itself.</a:t>
            </a:r>
            <a:endParaRPr sz="2600">
              <a:latin typeface="Arial"/>
              <a:cs typeface="Arial"/>
            </a:endParaRPr>
          </a:p>
          <a:p>
            <a:pPr marL="12700">
              <a:lnSpc>
                <a:spcPct val="100000"/>
              </a:lnSpc>
              <a:spcBef>
                <a:spcPts val="630"/>
              </a:spcBef>
            </a:pPr>
            <a:r>
              <a:rPr sz="2600" dirty="0">
                <a:latin typeface="Arial"/>
                <a:cs typeface="Arial"/>
              </a:rPr>
              <a:t>For example – Multiplicative identity of 7 is 1</a:t>
            </a:r>
            <a:r>
              <a:rPr sz="2600" spc="-55" dirty="0">
                <a:latin typeface="Arial"/>
                <a:cs typeface="Arial"/>
              </a:rPr>
              <a:t> </a:t>
            </a:r>
            <a:r>
              <a:rPr sz="2600" dirty="0">
                <a:latin typeface="Arial"/>
                <a:cs typeface="Arial"/>
              </a:rPr>
              <a:t>as</a:t>
            </a:r>
            <a:endParaRPr sz="2600">
              <a:latin typeface="Arial"/>
              <a:cs typeface="Arial"/>
            </a:endParaRPr>
          </a:p>
        </p:txBody>
      </p:sp>
      <p:sp>
        <p:nvSpPr>
          <p:cNvPr id="12" name="object 12"/>
          <p:cNvSpPr/>
          <p:nvPr/>
        </p:nvSpPr>
        <p:spPr>
          <a:xfrm>
            <a:off x="4648200" y="2057400"/>
            <a:ext cx="152400" cy="67056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477000" y="2057400"/>
            <a:ext cx="152400" cy="67056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83921" y="0"/>
            <a:ext cx="8976360" cy="605790"/>
          </a:xfrm>
          <a:prstGeom prst="rect">
            <a:avLst/>
          </a:prstGeom>
        </p:spPr>
        <p:txBody>
          <a:bodyPr vert="horz" wrap="square" lIns="0" tIns="13335" rIns="0" bIns="0" rtlCol="0">
            <a:spAutoFit/>
          </a:bodyPr>
          <a:lstStyle/>
          <a:p>
            <a:pPr marL="12700">
              <a:lnSpc>
                <a:spcPct val="100000"/>
              </a:lnSpc>
              <a:spcBef>
                <a:spcPts val="105"/>
              </a:spcBef>
            </a:pPr>
            <a:r>
              <a:rPr sz="3800" b="1" i="1" u="heavy" dirty="0">
                <a:solidFill>
                  <a:srgbClr val="C00000"/>
                </a:solidFill>
                <a:uFill>
                  <a:solidFill>
                    <a:srgbClr val="C00000"/>
                  </a:solidFill>
                </a:uFill>
                <a:latin typeface="Times New Roman"/>
                <a:cs typeface="Times New Roman"/>
              </a:rPr>
              <a:t>PROPERITIES OF </a:t>
            </a:r>
            <a:r>
              <a:rPr sz="3800" b="1" i="1" u="heavy" spc="-25" dirty="0">
                <a:solidFill>
                  <a:srgbClr val="C00000"/>
                </a:solidFill>
                <a:uFill>
                  <a:solidFill>
                    <a:srgbClr val="C00000"/>
                  </a:solidFill>
                </a:uFill>
                <a:latin typeface="Times New Roman"/>
                <a:cs typeface="Times New Roman"/>
              </a:rPr>
              <a:t>RATIONAL</a:t>
            </a:r>
            <a:r>
              <a:rPr sz="3800" b="1" i="1" u="heavy" spc="-285" dirty="0">
                <a:solidFill>
                  <a:srgbClr val="C00000"/>
                </a:solidFill>
                <a:uFill>
                  <a:solidFill>
                    <a:srgbClr val="C00000"/>
                  </a:solidFill>
                </a:uFill>
                <a:latin typeface="Times New Roman"/>
                <a:cs typeface="Times New Roman"/>
              </a:rPr>
              <a:t> </a:t>
            </a:r>
            <a:r>
              <a:rPr sz="3800" b="1" i="1" u="heavy" dirty="0">
                <a:solidFill>
                  <a:srgbClr val="C00000"/>
                </a:solidFill>
                <a:uFill>
                  <a:solidFill>
                    <a:srgbClr val="C00000"/>
                  </a:solidFill>
                </a:uFill>
                <a:latin typeface="Times New Roman"/>
                <a:cs typeface="Times New Roman"/>
              </a:rPr>
              <a:t>NUMBERS</a:t>
            </a:r>
            <a:endParaRPr sz="3800">
              <a:latin typeface="Times New Roman"/>
              <a:cs typeface="Times New Roman"/>
            </a:endParaRPr>
          </a:p>
        </p:txBody>
      </p:sp>
      <p:sp>
        <p:nvSpPr>
          <p:cNvPr id="9" name="object 9"/>
          <p:cNvSpPr txBox="1"/>
          <p:nvPr/>
        </p:nvSpPr>
        <p:spPr>
          <a:xfrm>
            <a:off x="78739" y="709930"/>
            <a:ext cx="8462010" cy="5574665"/>
          </a:xfrm>
          <a:prstGeom prst="rect">
            <a:avLst/>
          </a:prstGeom>
        </p:spPr>
        <p:txBody>
          <a:bodyPr vert="horz" wrap="square" lIns="0" tIns="13335" rIns="0" bIns="0" rtlCol="0">
            <a:spAutoFit/>
          </a:bodyPr>
          <a:lstStyle/>
          <a:p>
            <a:pPr marL="287020" marR="5080" indent="-274320">
              <a:lnSpc>
                <a:spcPct val="100000"/>
              </a:lnSpc>
              <a:spcBef>
                <a:spcPts val="105"/>
              </a:spcBef>
            </a:pPr>
            <a:r>
              <a:rPr sz="2600" dirty="0">
                <a:latin typeface="Arial"/>
                <a:cs typeface="Arial"/>
              </a:rPr>
              <a:t>Under the properties of numbers, we studies the</a:t>
            </a:r>
            <a:r>
              <a:rPr sz="2600" spc="-35" dirty="0">
                <a:latin typeface="Arial"/>
                <a:cs typeface="Arial"/>
              </a:rPr>
              <a:t> </a:t>
            </a:r>
            <a:r>
              <a:rPr sz="2600" dirty="0">
                <a:latin typeface="Arial"/>
                <a:cs typeface="Arial"/>
              </a:rPr>
              <a:t>following  properties of number</a:t>
            </a:r>
            <a:r>
              <a:rPr sz="2600" spc="-30" dirty="0">
                <a:latin typeface="Arial"/>
                <a:cs typeface="Arial"/>
              </a:rPr>
              <a:t> </a:t>
            </a:r>
            <a:r>
              <a:rPr sz="2600" spc="5" dirty="0">
                <a:latin typeface="Arial"/>
                <a:cs typeface="Arial"/>
              </a:rPr>
              <a:t>system-</a:t>
            </a:r>
            <a:endParaRPr sz="2600">
              <a:latin typeface="Arial"/>
              <a:cs typeface="Arial"/>
            </a:endParaRPr>
          </a:p>
          <a:p>
            <a:pPr marL="12700">
              <a:lnSpc>
                <a:spcPct val="100000"/>
              </a:lnSpc>
              <a:spcBef>
                <a:spcPts val="620"/>
              </a:spcBef>
              <a:tabLst>
                <a:tab pos="583565" algn="l"/>
              </a:tabLst>
            </a:pPr>
            <a:r>
              <a:rPr sz="2450" spc="5" dirty="0">
                <a:solidFill>
                  <a:srgbClr val="0AD0D9"/>
                </a:solidFill>
                <a:latin typeface="Arial"/>
                <a:cs typeface="Arial"/>
              </a:rPr>
              <a:t>i.	</a:t>
            </a:r>
            <a:r>
              <a:rPr sz="2600" dirty="0">
                <a:latin typeface="Arial"/>
                <a:cs typeface="Arial"/>
              </a:rPr>
              <a:t>CLOSRE</a:t>
            </a:r>
            <a:r>
              <a:rPr sz="2600" spc="-30"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3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5" dirty="0">
                <a:latin typeface="Arial"/>
                <a:cs typeface="Arial"/>
              </a:rPr>
              <a:t> </a:t>
            </a:r>
            <a:r>
              <a:rPr sz="2600" dirty="0">
                <a:latin typeface="Arial"/>
                <a:cs typeface="Arial"/>
              </a:rPr>
              <a:t>division</a:t>
            </a:r>
            <a:endParaRPr sz="2600">
              <a:latin typeface="Arial"/>
              <a:cs typeface="Arial"/>
            </a:endParaRPr>
          </a:p>
          <a:p>
            <a:pPr marL="12700">
              <a:lnSpc>
                <a:spcPct val="100000"/>
              </a:lnSpc>
              <a:spcBef>
                <a:spcPts val="625"/>
              </a:spcBef>
              <a:tabLst>
                <a:tab pos="583565" algn="l"/>
              </a:tabLst>
            </a:pPr>
            <a:r>
              <a:rPr sz="2450" spc="5" dirty="0">
                <a:solidFill>
                  <a:srgbClr val="0AD0D9"/>
                </a:solidFill>
                <a:latin typeface="Arial"/>
                <a:cs typeface="Arial"/>
              </a:rPr>
              <a:t>ii.	</a:t>
            </a:r>
            <a:r>
              <a:rPr sz="2600" spc="-35" dirty="0">
                <a:latin typeface="Arial"/>
                <a:cs typeface="Arial"/>
              </a:rPr>
              <a:t>COMMUTATIVE</a:t>
            </a:r>
            <a:r>
              <a:rPr sz="2600" spc="-40"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under</a:t>
            </a:r>
            <a:r>
              <a:rPr sz="2600" spc="-5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under</a:t>
            </a:r>
            <a:r>
              <a:rPr sz="2600" spc="-45"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under</a:t>
            </a:r>
            <a:r>
              <a:rPr sz="2600" spc="-5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under</a:t>
            </a:r>
            <a:r>
              <a:rPr sz="2600" spc="-50" dirty="0">
                <a:latin typeface="Arial"/>
                <a:cs typeface="Arial"/>
              </a:rPr>
              <a:t> </a:t>
            </a:r>
            <a:r>
              <a:rPr sz="2600" dirty="0">
                <a:latin typeface="Arial"/>
                <a:cs typeface="Arial"/>
              </a:rPr>
              <a:t>division</a:t>
            </a:r>
            <a:endParaRPr sz="2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8103870" cy="5177790"/>
          </a:xfrm>
          <a:prstGeom prst="rect">
            <a:avLst/>
          </a:prstGeom>
        </p:spPr>
        <p:txBody>
          <a:bodyPr vert="horz" wrap="square" lIns="0" tIns="92075" rIns="0" bIns="0" rtlCol="0">
            <a:spAutoFit/>
          </a:bodyPr>
          <a:lstStyle/>
          <a:p>
            <a:pPr marL="12700">
              <a:lnSpc>
                <a:spcPct val="100000"/>
              </a:lnSpc>
              <a:spcBef>
                <a:spcPts val="725"/>
              </a:spcBef>
              <a:tabLst>
                <a:tab pos="583565" algn="l"/>
              </a:tabLst>
            </a:pPr>
            <a:r>
              <a:rPr sz="2450" spc="5" dirty="0">
                <a:solidFill>
                  <a:srgbClr val="04607A"/>
                </a:solidFill>
                <a:latin typeface="Arial"/>
                <a:cs typeface="Arial"/>
              </a:rPr>
              <a:t>iii.	</a:t>
            </a:r>
            <a:r>
              <a:rPr sz="2600" spc="-15" dirty="0">
                <a:latin typeface="Arial"/>
                <a:cs typeface="Arial"/>
              </a:rPr>
              <a:t>ASSOCIATIVE</a:t>
            </a:r>
            <a:r>
              <a:rPr sz="2600" spc="-25"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under</a:t>
            </a:r>
            <a:r>
              <a:rPr sz="2600" spc="-4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under</a:t>
            </a:r>
            <a:r>
              <a:rPr sz="2600" spc="-40"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under</a:t>
            </a:r>
            <a:r>
              <a:rPr sz="2600" spc="-4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under</a:t>
            </a:r>
            <a:r>
              <a:rPr sz="2600" spc="-45" dirty="0">
                <a:latin typeface="Arial"/>
                <a:cs typeface="Arial"/>
              </a:rPr>
              <a:t> </a:t>
            </a:r>
            <a:r>
              <a:rPr sz="2600" dirty="0">
                <a:latin typeface="Arial"/>
                <a:cs typeface="Arial"/>
              </a:rPr>
              <a:t>division</a:t>
            </a:r>
            <a:endParaRPr sz="2600">
              <a:latin typeface="Arial"/>
              <a:cs typeface="Arial"/>
            </a:endParaRPr>
          </a:p>
          <a:p>
            <a:pPr marL="584200" marR="5080" indent="-571500">
              <a:lnSpc>
                <a:spcPct val="100000"/>
              </a:lnSpc>
              <a:spcBef>
                <a:spcPts val="630"/>
              </a:spcBef>
              <a:tabLst>
                <a:tab pos="583565" algn="l"/>
              </a:tabLst>
            </a:pPr>
            <a:r>
              <a:rPr sz="2450" spc="5" dirty="0">
                <a:solidFill>
                  <a:srgbClr val="04607A"/>
                </a:solidFill>
                <a:latin typeface="Arial"/>
                <a:cs typeface="Arial"/>
              </a:rPr>
              <a:t>iv.	</a:t>
            </a:r>
            <a:r>
              <a:rPr sz="2600" dirty="0">
                <a:latin typeface="Arial"/>
                <a:cs typeface="Arial"/>
              </a:rPr>
              <a:t>DISTRIBUTIVE </a:t>
            </a:r>
            <a:r>
              <a:rPr sz="2600" spc="-5" dirty="0">
                <a:latin typeface="Arial"/>
                <a:cs typeface="Arial"/>
              </a:rPr>
              <a:t>PROPERTY </a:t>
            </a:r>
            <a:r>
              <a:rPr sz="2600" dirty="0">
                <a:latin typeface="Arial"/>
                <a:cs typeface="Arial"/>
              </a:rPr>
              <a:t>OF</a:t>
            </a:r>
            <a:r>
              <a:rPr sz="2600" spc="-70" dirty="0">
                <a:latin typeface="Arial"/>
                <a:cs typeface="Arial"/>
              </a:rPr>
              <a:t> </a:t>
            </a:r>
            <a:r>
              <a:rPr sz="2600" spc="-30" dirty="0">
                <a:latin typeface="Arial"/>
                <a:cs typeface="Arial"/>
              </a:rPr>
              <a:t>MULTIPLICATION  </a:t>
            </a:r>
            <a:r>
              <a:rPr sz="2600" dirty="0">
                <a:latin typeface="Arial"/>
                <a:cs typeface="Arial"/>
              </a:rPr>
              <a:t>OVER</a:t>
            </a:r>
            <a:r>
              <a:rPr sz="2600" spc="-160" dirty="0">
                <a:latin typeface="Arial"/>
                <a:cs typeface="Arial"/>
              </a:rPr>
              <a:t> </a:t>
            </a:r>
            <a:r>
              <a:rPr sz="2600" dirty="0">
                <a:latin typeface="Arial"/>
                <a:cs typeface="Arial"/>
              </a:rPr>
              <a:t>ADDITION</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	</a:t>
            </a:r>
            <a:r>
              <a:rPr sz="2600" dirty="0">
                <a:latin typeface="Arial"/>
                <a:cs typeface="Arial"/>
              </a:rPr>
              <a:t>ADDITIVE</a:t>
            </a:r>
            <a:r>
              <a:rPr sz="2600" spc="-30" dirty="0">
                <a:latin typeface="Arial"/>
                <a:cs typeface="Arial"/>
              </a:rPr>
              <a:t> </a:t>
            </a:r>
            <a:r>
              <a:rPr sz="2600" dirty="0">
                <a:latin typeface="Arial"/>
                <a:cs typeface="Arial"/>
              </a:rPr>
              <a:t>INVERSE</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vi.	</a:t>
            </a:r>
            <a:r>
              <a:rPr sz="2600" dirty="0">
                <a:latin typeface="Arial"/>
                <a:cs typeface="Arial"/>
              </a:rPr>
              <a:t>ADDITIVE</a:t>
            </a:r>
            <a:r>
              <a:rPr sz="2600" spc="-30" dirty="0">
                <a:latin typeface="Arial"/>
                <a:cs typeface="Arial"/>
              </a:rPr>
              <a:t> </a:t>
            </a:r>
            <a:r>
              <a:rPr sz="2600" dirty="0">
                <a:latin typeface="Arial"/>
                <a:cs typeface="Arial"/>
              </a:rPr>
              <a:t>IDENTITY</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vii.	</a:t>
            </a:r>
            <a:r>
              <a:rPr sz="2600" spc="-30" dirty="0">
                <a:latin typeface="Arial"/>
                <a:cs typeface="Arial"/>
              </a:rPr>
              <a:t>MULTIPLICATIVE</a:t>
            </a:r>
            <a:r>
              <a:rPr sz="2600" spc="-25" dirty="0">
                <a:latin typeface="Arial"/>
                <a:cs typeface="Arial"/>
              </a:rPr>
              <a:t> </a:t>
            </a:r>
            <a:r>
              <a:rPr sz="2600" dirty="0">
                <a:latin typeface="Arial"/>
                <a:cs typeface="Arial"/>
              </a:rPr>
              <a:t>INVERSE</a:t>
            </a:r>
            <a:endParaRPr sz="2600">
              <a:latin typeface="Arial"/>
              <a:cs typeface="Arial"/>
            </a:endParaRPr>
          </a:p>
          <a:p>
            <a:pPr marL="12700">
              <a:lnSpc>
                <a:spcPct val="100000"/>
              </a:lnSpc>
              <a:spcBef>
                <a:spcPts val="620"/>
              </a:spcBef>
            </a:pPr>
            <a:r>
              <a:rPr sz="2450" spc="5" dirty="0">
                <a:solidFill>
                  <a:srgbClr val="04607A"/>
                </a:solidFill>
                <a:latin typeface="Arial"/>
                <a:cs typeface="Arial"/>
              </a:rPr>
              <a:t>viii. </a:t>
            </a:r>
            <a:r>
              <a:rPr sz="2600" spc="-30" dirty="0">
                <a:latin typeface="Arial"/>
                <a:cs typeface="Arial"/>
              </a:rPr>
              <a:t>MULTIPLICATIVE</a:t>
            </a:r>
            <a:r>
              <a:rPr sz="2600" spc="215" dirty="0">
                <a:latin typeface="Arial"/>
                <a:cs typeface="Arial"/>
              </a:rPr>
              <a:t> </a:t>
            </a:r>
            <a:r>
              <a:rPr sz="2600" dirty="0">
                <a:latin typeface="Arial"/>
                <a:cs typeface="Arial"/>
              </a:rPr>
              <a:t>IDENTITY</a:t>
            </a:r>
            <a:endParaRPr sz="26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99363" y="14427"/>
            <a:ext cx="8143875" cy="666115"/>
          </a:xfrm>
          <a:prstGeom prst="rect">
            <a:avLst/>
          </a:prstGeom>
        </p:spPr>
        <p:txBody>
          <a:bodyPr vert="horz" wrap="square" lIns="0" tIns="12700" rIns="0" bIns="0" rtlCol="0">
            <a:spAutoFit/>
          </a:bodyPr>
          <a:lstStyle/>
          <a:p>
            <a:pPr marL="12700">
              <a:lnSpc>
                <a:spcPct val="100000"/>
              </a:lnSpc>
              <a:spcBef>
                <a:spcPts val="100"/>
              </a:spcBef>
            </a:pPr>
            <a:r>
              <a:rPr sz="4200" b="1" i="1" u="heavy" spc="-5" dirty="0">
                <a:solidFill>
                  <a:srgbClr val="6F2F9F"/>
                </a:solidFill>
                <a:uFill>
                  <a:solidFill>
                    <a:srgbClr val="6F2F9F"/>
                  </a:solidFill>
                </a:uFill>
                <a:latin typeface="Times New Roman"/>
                <a:cs typeface="Times New Roman"/>
              </a:rPr>
              <a:t>Closer </a:t>
            </a:r>
            <a:r>
              <a:rPr sz="4200" b="1" i="1" u="heavy" dirty="0">
                <a:solidFill>
                  <a:srgbClr val="6F2F9F"/>
                </a:solidFill>
                <a:uFill>
                  <a:solidFill>
                    <a:srgbClr val="6F2F9F"/>
                  </a:solidFill>
                </a:uFill>
                <a:latin typeface="Times New Roman"/>
                <a:cs typeface="Times New Roman"/>
              </a:rPr>
              <a:t>Property Of </a:t>
            </a:r>
            <a:r>
              <a:rPr sz="4200" b="1" i="1" u="heavy" spc="-5" dirty="0">
                <a:solidFill>
                  <a:srgbClr val="6F2F9F"/>
                </a:solidFill>
                <a:uFill>
                  <a:solidFill>
                    <a:srgbClr val="6F2F9F"/>
                  </a:solidFill>
                </a:uFill>
                <a:latin typeface="Times New Roman"/>
                <a:cs typeface="Times New Roman"/>
              </a:rPr>
              <a:t>Rational</a:t>
            </a:r>
            <a:r>
              <a:rPr sz="4200" b="1" i="1" u="heavy" spc="-55" dirty="0">
                <a:solidFill>
                  <a:srgbClr val="6F2F9F"/>
                </a:solidFill>
                <a:uFill>
                  <a:solidFill>
                    <a:srgbClr val="6F2F9F"/>
                  </a:solidFill>
                </a:uFill>
                <a:latin typeface="Times New Roman"/>
                <a:cs typeface="Times New Roman"/>
              </a:rPr>
              <a:t> </a:t>
            </a:r>
            <a:r>
              <a:rPr sz="4200" b="1" i="1" u="heavy" dirty="0">
                <a:solidFill>
                  <a:srgbClr val="6F2F9F"/>
                </a:solidFill>
                <a:uFill>
                  <a:solidFill>
                    <a:srgbClr val="6F2F9F"/>
                  </a:solidFill>
                </a:uFill>
                <a:latin typeface="Times New Roman"/>
                <a:cs typeface="Times New Roman"/>
              </a:rPr>
              <a:t>Number</a:t>
            </a:r>
            <a:endParaRPr sz="4200">
              <a:latin typeface="Times New Roman"/>
              <a:cs typeface="Times New Roman"/>
            </a:endParaRPr>
          </a:p>
        </p:txBody>
      </p:sp>
      <p:sp>
        <p:nvSpPr>
          <p:cNvPr id="9" name="object 9"/>
          <p:cNvSpPr txBox="1"/>
          <p:nvPr/>
        </p:nvSpPr>
        <p:spPr>
          <a:xfrm>
            <a:off x="78739" y="872388"/>
            <a:ext cx="8728075" cy="6095365"/>
          </a:xfrm>
          <a:prstGeom prst="rect">
            <a:avLst/>
          </a:prstGeom>
        </p:spPr>
        <p:txBody>
          <a:bodyPr vert="horz" wrap="square" lIns="0" tIns="46355" rIns="0" bIns="0" rtlCol="0">
            <a:spAutoFit/>
          </a:bodyPr>
          <a:lstStyle/>
          <a:p>
            <a:pPr marL="12700">
              <a:lnSpc>
                <a:spcPct val="100000"/>
              </a:lnSpc>
              <a:spcBef>
                <a:spcPts val="365"/>
              </a:spcBef>
              <a:tabLst>
                <a:tab pos="583565" algn="l"/>
              </a:tabLst>
            </a:pPr>
            <a:r>
              <a:rPr sz="2050" b="1" i="1" spc="5" dirty="0">
                <a:solidFill>
                  <a:srgbClr val="FF0000"/>
                </a:solidFill>
                <a:latin typeface="Arial"/>
                <a:cs typeface="Arial"/>
              </a:rPr>
              <a:t>I.	</a:t>
            </a:r>
            <a:r>
              <a:rPr sz="2200" b="1" i="1" u="heavy" spc="-5" dirty="0">
                <a:solidFill>
                  <a:srgbClr val="FF0000"/>
                </a:solidFill>
                <a:uFill>
                  <a:solidFill>
                    <a:srgbClr val="FF0000"/>
                  </a:solidFill>
                </a:uFill>
                <a:latin typeface="Arial"/>
                <a:cs typeface="Arial"/>
              </a:rPr>
              <a:t>CLOSER UNDER</a:t>
            </a:r>
            <a:r>
              <a:rPr sz="2200" b="1" i="1" u="heavy" spc="-65"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ADDITION-</a:t>
            </a:r>
            <a:endParaRPr sz="2200">
              <a:latin typeface="Arial"/>
              <a:cs typeface="Arial"/>
            </a:endParaRPr>
          </a:p>
          <a:p>
            <a:pPr marL="12700" marR="1080135">
              <a:lnSpc>
                <a:spcPct val="110000"/>
              </a:lnSpc>
              <a:tabLst>
                <a:tab pos="741680" algn="l"/>
                <a:tab pos="1130300" algn="l"/>
                <a:tab pos="1971039" algn="l"/>
                <a:tab pos="3068320" algn="l"/>
                <a:tab pos="5951855" algn="l"/>
              </a:tabLst>
            </a:pPr>
            <a:r>
              <a:rPr sz="2200" spc="-5" dirty="0">
                <a:latin typeface="Arial"/>
                <a:cs typeface="Arial"/>
              </a:rPr>
              <a:t>Sum	of	any two rational number is always a rational </a:t>
            </a:r>
            <a:r>
              <a:rPr sz="2200" spc="-20" dirty="0">
                <a:latin typeface="Arial"/>
                <a:cs typeface="Arial"/>
              </a:rPr>
              <a:t>number.  </a:t>
            </a:r>
            <a:r>
              <a:rPr sz="2200" spc="-5" dirty="0">
                <a:latin typeface="Arial"/>
                <a:cs typeface="Arial"/>
              </a:rPr>
              <a:t>Example</a:t>
            </a:r>
            <a:r>
              <a:rPr sz="2200" spc="35" dirty="0">
                <a:latin typeface="Arial"/>
                <a:cs typeface="Arial"/>
              </a:rPr>
              <a:t> </a:t>
            </a:r>
            <a:r>
              <a:rPr sz="2200" spc="-5" dirty="0">
                <a:latin typeface="Arial"/>
                <a:cs typeface="Arial"/>
              </a:rPr>
              <a:t>-	+	=	=</a:t>
            </a:r>
            <a:endParaRPr sz="2200">
              <a:latin typeface="Arial"/>
              <a:cs typeface="Arial"/>
            </a:endParaRPr>
          </a:p>
          <a:p>
            <a:pPr marL="584200">
              <a:lnSpc>
                <a:spcPts val="2375"/>
              </a:lnSpc>
            </a:pPr>
            <a:r>
              <a:rPr sz="2200" spc="-5" dirty="0">
                <a:latin typeface="Arial"/>
                <a:cs typeface="Arial"/>
              </a:rPr>
              <a:t>(it </a:t>
            </a:r>
            <a:r>
              <a:rPr sz="2200" dirty="0">
                <a:latin typeface="Arial"/>
                <a:cs typeface="Arial"/>
              </a:rPr>
              <a:t>is </a:t>
            </a:r>
            <a:r>
              <a:rPr sz="2200" spc="-5" dirty="0">
                <a:latin typeface="Arial"/>
                <a:cs typeface="Arial"/>
              </a:rPr>
              <a:t>a rational</a:t>
            </a:r>
            <a:r>
              <a:rPr sz="2200" dirty="0">
                <a:latin typeface="Arial"/>
                <a:cs typeface="Arial"/>
              </a:rPr>
              <a:t> </a:t>
            </a:r>
            <a:r>
              <a:rPr sz="2200" spc="-5" dirty="0">
                <a:latin typeface="Arial"/>
                <a:cs typeface="Arial"/>
              </a:rPr>
              <a:t>number)</a:t>
            </a:r>
            <a:endParaRPr sz="2200">
              <a:latin typeface="Arial"/>
              <a:cs typeface="Arial"/>
            </a:endParaRPr>
          </a:p>
          <a:p>
            <a:pPr>
              <a:lnSpc>
                <a:spcPct val="100000"/>
              </a:lnSpc>
              <a:spcBef>
                <a:spcPts val="5"/>
              </a:spcBef>
            </a:pPr>
            <a:endParaRPr sz="2750">
              <a:latin typeface="Arial"/>
              <a:cs typeface="Arial"/>
            </a:endParaRPr>
          </a:p>
          <a:p>
            <a:pPr marL="12700">
              <a:lnSpc>
                <a:spcPct val="100000"/>
              </a:lnSpc>
              <a:tabLst>
                <a:tab pos="583565" algn="l"/>
                <a:tab pos="2973070" algn="l"/>
              </a:tabLst>
            </a:pPr>
            <a:r>
              <a:rPr sz="2050" b="1" i="1" spc="5" dirty="0">
                <a:solidFill>
                  <a:srgbClr val="FF0000"/>
                </a:solidFill>
                <a:latin typeface="Arial"/>
                <a:cs typeface="Arial"/>
              </a:rPr>
              <a:t>II.	</a:t>
            </a:r>
            <a:r>
              <a:rPr sz="2200" b="1" i="1" u="heavy" spc="-5" dirty="0">
                <a:solidFill>
                  <a:srgbClr val="FF0000"/>
                </a:solidFill>
                <a:uFill>
                  <a:solidFill>
                    <a:srgbClr val="FF0000"/>
                  </a:solidFill>
                </a:uFill>
                <a:latin typeface="Arial"/>
                <a:cs typeface="Arial"/>
              </a:rPr>
              <a:t>CLOSER</a:t>
            </a:r>
            <a:r>
              <a:rPr sz="2200" b="1" i="1" u="heavy" spc="20"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UNDER	SUBTRACTION-</a:t>
            </a:r>
            <a:endParaRPr sz="2200">
              <a:latin typeface="Arial"/>
              <a:cs typeface="Arial"/>
            </a:endParaRPr>
          </a:p>
          <a:p>
            <a:pPr marL="12700">
              <a:lnSpc>
                <a:spcPct val="100000"/>
              </a:lnSpc>
              <a:spcBef>
                <a:spcPts val="265"/>
              </a:spcBef>
              <a:tabLst>
                <a:tab pos="1436370" algn="l"/>
                <a:tab pos="1824355" algn="l"/>
              </a:tabLst>
            </a:pPr>
            <a:r>
              <a:rPr sz="2200" spc="-5" dirty="0">
                <a:latin typeface="Arial"/>
                <a:cs typeface="Arial"/>
              </a:rPr>
              <a:t>Difference	</a:t>
            </a:r>
            <a:r>
              <a:rPr sz="2200" dirty="0">
                <a:latin typeface="Arial"/>
                <a:cs typeface="Arial"/>
              </a:rPr>
              <a:t>of	</a:t>
            </a:r>
            <a:r>
              <a:rPr sz="2200" spc="-5" dirty="0">
                <a:latin typeface="Arial"/>
                <a:cs typeface="Arial"/>
              </a:rPr>
              <a:t>any two rational number is always a rational</a:t>
            </a:r>
            <a:r>
              <a:rPr sz="2200" spc="95" dirty="0">
                <a:latin typeface="Arial"/>
                <a:cs typeface="Arial"/>
              </a:rPr>
              <a:t> </a:t>
            </a:r>
            <a:r>
              <a:rPr sz="2200" spc="-20" dirty="0">
                <a:latin typeface="Arial"/>
                <a:cs typeface="Arial"/>
              </a:rPr>
              <a:t>number.</a:t>
            </a:r>
            <a:endParaRPr sz="2200">
              <a:latin typeface="Arial"/>
              <a:cs typeface="Arial"/>
            </a:endParaRPr>
          </a:p>
          <a:p>
            <a:pPr marL="12700">
              <a:lnSpc>
                <a:spcPts val="2510"/>
              </a:lnSpc>
              <a:spcBef>
                <a:spcPts val="265"/>
              </a:spcBef>
              <a:tabLst>
                <a:tab pos="1971039" algn="l"/>
                <a:tab pos="2764790" algn="l"/>
                <a:tab pos="4795520" algn="l"/>
              </a:tabLst>
            </a:pPr>
            <a:r>
              <a:rPr sz="2200" spc="-5" dirty="0">
                <a:latin typeface="Arial"/>
                <a:cs typeface="Arial"/>
              </a:rPr>
              <a:t>Example</a:t>
            </a:r>
            <a:r>
              <a:rPr sz="2200" spc="30" dirty="0">
                <a:latin typeface="Arial"/>
                <a:cs typeface="Arial"/>
              </a:rPr>
              <a:t> </a:t>
            </a:r>
            <a:r>
              <a:rPr sz="2200" spc="-5" dirty="0">
                <a:latin typeface="Arial"/>
                <a:cs typeface="Arial"/>
              </a:rPr>
              <a:t>-	-	=	=</a:t>
            </a:r>
            <a:endParaRPr sz="2200">
              <a:latin typeface="Arial"/>
              <a:cs typeface="Arial"/>
            </a:endParaRPr>
          </a:p>
          <a:p>
            <a:pPr marL="584200">
              <a:lnSpc>
                <a:spcPts val="2510"/>
              </a:lnSpc>
            </a:pPr>
            <a:r>
              <a:rPr sz="2200" spc="-5" dirty="0">
                <a:latin typeface="Arial"/>
                <a:cs typeface="Arial"/>
              </a:rPr>
              <a:t>(it is a rational</a:t>
            </a:r>
            <a:r>
              <a:rPr sz="2200" spc="10" dirty="0">
                <a:latin typeface="Arial"/>
                <a:cs typeface="Arial"/>
              </a:rPr>
              <a:t> </a:t>
            </a:r>
            <a:r>
              <a:rPr sz="2200" spc="-5" dirty="0">
                <a:latin typeface="Arial"/>
                <a:cs typeface="Arial"/>
              </a:rPr>
              <a:t>number)</a:t>
            </a:r>
            <a:endParaRPr sz="2200">
              <a:latin typeface="Arial"/>
              <a:cs typeface="Arial"/>
            </a:endParaRPr>
          </a:p>
          <a:p>
            <a:pPr>
              <a:lnSpc>
                <a:spcPct val="100000"/>
              </a:lnSpc>
              <a:spcBef>
                <a:spcPts val="5"/>
              </a:spcBef>
            </a:pPr>
            <a:endParaRPr sz="2750">
              <a:latin typeface="Arial"/>
              <a:cs typeface="Arial"/>
            </a:endParaRPr>
          </a:p>
          <a:p>
            <a:pPr marL="12700">
              <a:lnSpc>
                <a:spcPct val="100000"/>
              </a:lnSpc>
              <a:tabLst>
                <a:tab pos="583565" algn="l"/>
                <a:tab pos="2973070" algn="l"/>
              </a:tabLst>
            </a:pPr>
            <a:r>
              <a:rPr sz="2050" b="1" i="1" spc="5" dirty="0">
                <a:solidFill>
                  <a:srgbClr val="FF0000"/>
                </a:solidFill>
                <a:latin typeface="Arial"/>
                <a:cs typeface="Arial"/>
              </a:rPr>
              <a:t>III.	</a:t>
            </a:r>
            <a:r>
              <a:rPr sz="2200" b="1" i="1" u="heavy" spc="-5" dirty="0">
                <a:solidFill>
                  <a:srgbClr val="FF0000"/>
                </a:solidFill>
                <a:uFill>
                  <a:solidFill>
                    <a:srgbClr val="FF0000"/>
                  </a:solidFill>
                </a:uFill>
                <a:latin typeface="Arial"/>
                <a:cs typeface="Arial"/>
              </a:rPr>
              <a:t>CLOSER</a:t>
            </a:r>
            <a:r>
              <a:rPr sz="2200" b="1" i="1" u="heavy" spc="20"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UNDER	</a:t>
            </a:r>
            <a:r>
              <a:rPr sz="2200" b="1" i="1" u="heavy" spc="-25" dirty="0">
                <a:solidFill>
                  <a:srgbClr val="FF0000"/>
                </a:solidFill>
                <a:uFill>
                  <a:solidFill>
                    <a:srgbClr val="FF0000"/>
                  </a:solidFill>
                </a:uFill>
                <a:latin typeface="Arial"/>
                <a:cs typeface="Arial"/>
              </a:rPr>
              <a:t>MULTIPLICATION-</a:t>
            </a:r>
            <a:endParaRPr sz="2200">
              <a:latin typeface="Arial"/>
              <a:cs typeface="Arial"/>
            </a:endParaRPr>
          </a:p>
          <a:p>
            <a:pPr marL="12700" marR="847090">
              <a:lnSpc>
                <a:spcPts val="2910"/>
              </a:lnSpc>
              <a:spcBef>
                <a:spcPts val="135"/>
              </a:spcBef>
              <a:tabLst>
                <a:tab pos="2672080" algn="l"/>
                <a:tab pos="3379470" algn="l"/>
              </a:tabLst>
            </a:pPr>
            <a:r>
              <a:rPr sz="2200" spc="-5" dirty="0">
                <a:latin typeface="Arial"/>
                <a:cs typeface="Arial"/>
              </a:rPr>
              <a:t>Product of any two rational number is always a rational </a:t>
            </a:r>
            <a:r>
              <a:rPr sz="2200" spc="-20" dirty="0">
                <a:latin typeface="Arial"/>
                <a:cs typeface="Arial"/>
              </a:rPr>
              <a:t>number.  </a:t>
            </a:r>
            <a:r>
              <a:rPr sz="2200" spc="-5" dirty="0">
                <a:latin typeface="Arial"/>
                <a:cs typeface="Arial"/>
              </a:rPr>
              <a:t>Example</a:t>
            </a:r>
            <a:r>
              <a:rPr sz="2200" spc="35" dirty="0">
                <a:latin typeface="Arial"/>
                <a:cs typeface="Arial"/>
              </a:rPr>
              <a:t> </a:t>
            </a:r>
            <a:r>
              <a:rPr sz="2200" spc="-5" dirty="0">
                <a:latin typeface="Arial"/>
                <a:cs typeface="Arial"/>
              </a:rPr>
              <a:t>-	×	=</a:t>
            </a:r>
            <a:endParaRPr sz="2200">
              <a:latin typeface="Arial"/>
              <a:cs typeface="Arial"/>
            </a:endParaRPr>
          </a:p>
          <a:p>
            <a:pPr marL="584200">
              <a:lnSpc>
                <a:spcPts val="2230"/>
              </a:lnSpc>
            </a:pPr>
            <a:r>
              <a:rPr sz="2200" spc="-5" dirty="0">
                <a:latin typeface="Arial"/>
                <a:cs typeface="Arial"/>
              </a:rPr>
              <a:t>(it is a rational</a:t>
            </a:r>
            <a:r>
              <a:rPr sz="2200" spc="10" dirty="0">
                <a:latin typeface="Arial"/>
                <a:cs typeface="Arial"/>
              </a:rPr>
              <a:t> </a:t>
            </a:r>
            <a:r>
              <a:rPr sz="2200" spc="-5" dirty="0">
                <a:latin typeface="Arial"/>
                <a:cs typeface="Arial"/>
              </a:rPr>
              <a:t>number)</a:t>
            </a:r>
            <a:endParaRPr sz="2200">
              <a:latin typeface="Arial"/>
              <a:cs typeface="Arial"/>
            </a:endParaRPr>
          </a:p>
          <a:p>
            <a:pPr>
              <a:lnSpc>
                <a:spcPct val="100000"/>
              </a:lnSpc>
              <a:spcBef>
                <a:spcPts val="5"/>
              </a:spcBef>
            </a:pPr>
            <a:endParaRPr sz="2750">
              <a:latin typeface="Arial"/>
              <a:cs typeface="Arial"/>
            </a:endParaRPr>
          </a:p>
          <a:p>
            <a:pPr marL="12700">
              <a:lnSpc>
                <a:spcPct val="100000"/>
              </a:lnSpc>
              <a:spcBef>
                <a:spcPts val="5"/>
              </a:spcBef>
              <a:tabLst>
                <a:tab pos="583565" algn="l"/>
              </a:tabLst>
            </a:pPr>
            <a:r>
              <a:rPr sz="2050" b="1" i="1" spc="15" dirty="0">
                <a:solidFill>
                  <a:srgbClr val="FF0000"/>
                </a:solidFill>
                <a:latin typeface="Arial"/>
                <a:cs typeface="Arial"/>
              </a:rPr>
              <a:t>IV.	</a:t>
            </a:r>
            <a:r>
              <a:rPr sz="2200" b="1" i="1" u="heavy" spc="-5" dirty="0">
                <a:solidFill>
                  <a:srgbClr val="FF0000"/>
                </a:solidFill>
                <a:uFill>
                  <a:solidFill>
                    <a:srgbClr val="FF0000"/>
                  </a:solidFill>
                </a:uFill>
                <a:latin typeface="Arial"/>
                <a:cs typeface="Arial"/>
              </a:rPr>
              <a:t>CLOSER UNDER</a:t>
            </a:r>
            <a:r>
              <a:rPr sz="2200" b="1" i="1" u="heavy" spc="15"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DIVISION-</a:t>
            </a:r>
            <a:endParaRPr sz="2200">
              <a:latin typeface="Arial"/>
              <a:cs typeface="Arial"/>
            </a:endParaRPr>
          </a:p>
          <a:p>
            <a:pPr marL="90170">
              <a:lnSpc>
                <a:spcPct val="100000"/>
              </a:lnSpc>
              <a:spcBef>
                <a:spcPts val="260"/>
              </a:spcBef>
            </a:pPr>
            <a:r>
              <a:rPr sz="2200" spc="-5" dirty="0">
                <a:latin typeface="Arial"/>
                <a:cs typeface="Arial"/>
              </a:rPr>
              <a:t>Division of two rational number is not always a rational </a:t>
            </a:r>
            <a:r>
              <a:rPr sz="2200" spc="-20" dirty="0">
                <a:latin typeface="Arial"/>
                <a:cs typeface="Arial"/>
              </a:rPr>
              <a:t>number.</a:t>
            </a:r>
            <a:r>
              <a:rPr sz="2200" spc="215" dirty="0">
                <a:latin typeface="Arial"/>
                <a:cs typeface="Arial"/>
              </a:rPr>
              <a:t> </a:t>
            </a:r>
            <a:r>
              <a:rPr sz="2200" spc="-5" dirty="0">
                <a:latin typeface="Arial"/>
                <a:cs typeface="Arial"/>
              </a:rPr>
              <a:t>When</a:t>
            </a:r>
            <a:endParaRPr sz="2200">
              <a:latin typeface="Arial"/>
              <a:cs typeface="Arial"/>
            </a:endParaRPr>
          </a:p>
        </p:txBody>
      </p:sp>
      <p:sp>
        <p:nvSpPr>
          <p:cNvPr id="10" name="object 10"/>
          <p:cNvSpPr/>
          <p:nvPr/>
        </p:nvSpPr>
        <p:spPr>
          <a:xfrm>
            <a:off x="1219200" y="1600200"/>
            <a:ext cx="118872" cy="5334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600200" y="1600200"/>
            <a:ext cx="307848" cy="5334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133600" y="1600200"/>
            <a:ext cx="1295400" cy="64007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657600" y="1676400"/>
            <a:ext cx="580644" cy="5334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143000" y="3124200"/>
            <a:ext cx="135636" cy="6096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600200" y="3124200"/>
            <a:ext cx="138683" cy="6096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1981200" y="3124200"/>
            <a:ext cx="841248" cy="60960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3124200" y="3124200"/>
            <a:ext cx="461772" cy="60960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1219200" y="4572000"/>
            <a:ext cx="461772" cy="60960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905000" y="4587240"/>
            <a:ext cx="135636" cy="594360"/>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286000" y="4572000"/>
            <a:ext cx="461772" cy="609600"/>
          </a:xfrm>
          <a:prstGeom prst="rect">
            <a:avLst/>
          </a:prstGeom>
          <a:blipFill>
            <a:blip r:embed="rId16"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55193" y="17475"/>
            <a:ext cx="8279765" cy="574675"/>
          </a:xfrm>
          <a:prstGeom prst="rect">
            <a:avLst/>
          </a:prstGeom>
        </p:spPr>
        <p:txBody>
          <a:bodyPr vert="horz" wrap="square" lIns="0" tIns="12700" rIns="0" bIns="0" rtlCol="0">
            <a:spAutoFit/>
          </a:bodyPr>
          <a:lstStyle/>
          <a:p>
            <a:pPr marL="12700">
              <a:lnSpc>
                <a:spcPct val="100000"/>
              </a:lnSpc>
              <a:spcBef>
                <a:spcPts val="100"/>
              </a:spcBef>
            </a:pPr>
            <a:r>
              <a:rPr b="1" i="1" u="heavy" spc="-5" dirty="0">
                <a:solidFill>
                  <a:srgbClr val="6F2F9F"/>
                </a:solidFill>
                <a:uFill>
                  <a:solidFill>
                    <a:srgbClr val="6F2F9F"/>
                  </a:solidFill>
                </a:uFill>
                <a:latin typeface="Times New Roman"/>
                <a:cs typeface="Times New Roman"/>
              </a:rPr>
              <a:t>Commutative Property </a:t>
            </a:r>
            <a:r>
              <a:rPr b="1" i="1" u="heavy" dirty="0">
                <a:solidFill>
                  <a:srgbClr val="6F2F9F"/>
                </a:solidFill>
                <a:uFill>
                  <a:solidFill>
                    <a:srgbClr val="6F2F9F"/>
                  </a:solidFill>
                </a:uFill>
                <a:latin typeface="Times New Roman"/>
                <a:cs typeface="Times New Roman"/>
              </a:rPr>
              <a:t>Of </a:t>
            </a:r>
            <a:r>
              <a:rPr b="1" i="1" u="heavy" spc="-5" dirty="0">
                <a:solidFill>
                  <a:srgbClr val="6F2F9F"/>
                </a:solidFill>
                <a:uFill>
                  <a:solidFill>
                    <a:srgbClr val="6F2F9F"/>
                  </a:solidFill>
                </a:uFill>
                <a:latin typeface="Times New Roman"/>
                <a:cs typeface="Times New Roman"/>
              </a:rPr>
              <a:t>Rational</a:t>
            </a:r>
            <a:r>
              <a:rPr b="1" i="1" u="heavy" spc="10" dirty="0">
                <a:solidFill>
                  <a:srgbClr val="6F2F9F"/>
                </a:solidFill>
                <a:uFill>
                  <a:solidFill>
                    <a:srgbClr val="6F2F9F"/>
                  </a:solidFill>
                </a:uFill>
                <a:latin typeface="Times New Roman"/>
                <a:cs typeface="Times New Roman"/>
              </a:rPr>
              <a:t> </a:t>
            </a:r>
            <a:r>
              <a:rPr b="1" i="1" u="heavy" dirty="0">
                <a:solidFill>
                  <a:srgbClr val="6F2F9F"/>
                </a:solidFill>
                <a:uFill>
                  <a:solidFill>
                    <a:srgbClr val="6F2F9F"/>
                  </a:solidFill>
                </a:uFill>
                <a:latin typeface="Times New Roman"/>
                <a:cs typeface="Times New Roman"/>
              </a:rPr>
              <a:t>Number</a:t>
            </a:r>
          </a:p>
        </p:txBody>
      </p:sp>
      <p:sp>
        <p:nvSpPr>
          <p:cNvPr id="9" name="object 9"/>
          <p:cNvSpPr txBox="1"/>
          <p:nvPr/>
        </p:nvSpPr>
        <p:spPr>
          <a:xfrm>
            <a:off x="78739" y="711454"/>
            <a:ext cx="4813300" cy="360680"/>
          </a:xfrm>
          <a:prstGeom prst="rect">
            <a:avLst/>
          </a:prstGeom>
        </p:spPr>
        <p:txBody>
          <a:bodyPr vert="horz" wrap="square" lIns="0" tIns="12065" rIns="0" bIns="0" rtlCol="0">
            <a:spAutoFit/>
          </a:bodyPr>
          <a:lstStyle/>
          <a:p>
            <a:pPr marL="12700">
              <a:lnSpc>
                <a:spcPct val="100000"/>
              </a:lnSpc>
              <a:spcBef>
                <a:spcPts val="95"/>
              </a:spcBef>
              <a:tabLst>
                <a:tab pos="583565" algn="l"/>
              </a:tabLst>
            </a:pPr>
            <a:r>
              <a:rPr sz="2050" b="1" i="1" spc="5" dirty="0">
                <a:solidFill>
                  <a:srgbClr val="FF0000"/>
                </a:solidFill>
                <a:latin typeface="Arial"/>
                <a:cs typeface="Arial"/>
              </a:rPr>
              <a:t>I.	</a:t>
            </a:r>
            <a:r>
              <a:rPr sz="2200" b="1" i="1" u="heavy" spc="-35" dirty="0">
                <a:solidFill>
                  <a:srgbClr val="FF0000"/>
                </a:solidFill>
                <a:uFill>
                  <a:solidFill>
                    <a:srgbClr val="FF0000"/>
                  </a:solidFill>
                </a:uFill>
                <a:latin typeface="Arial"/>
                <a:cs typeface="Arial"/>
              </a:rPr>
              <a:t>COMMUTATIVE </a:t>
            </a:r>
            <a:r>
              <a:rPr sz="2200" b="1" i="1" u="heavy" spc="-5" dirty="0">
                <a:solidFill>
                  <a:srgbClr val="FF0000"/>
                </a:solidFill>
                <a:uFill>
                  <a:solidFill>
                    <a:srgbClr val="FF0000"/>
                  </a:solidFill>
                </a:uFill>
                <a:latin typeface="Arial"/>
                <a:cs typeface="Arial"/>
              </a:rPr>
              <a:t>FOR</a:t>
            </a:r>
            <a:r>
              <a:rPr sz="2200" b="1" i="1" u="heavy" spc="-45"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ADDITION-</a:t>
            </a:r>
            <a:endParaRPr sz="2200">
              <a:latin typeface="Arial"/>
              <a:cs typeface="Arial"/>
            </a:endParaRPr>
          </a:p>
        </p:txBody>
      </p:sp>
      <p:sp>
        <p:nvSpPr>
          <p:cNvPr id="10" name="object 10"/>
          <p:cNvSpPr txBox="1"/>
          <p:nvPr/>
        </p:nvSpPr>
        <p:spPr>
          <a:xfrm>
            <a:off x="78739" y="1113790"/>
            <a:ext cx="8428355" cy="1097915"/>
          </a:xfrm>
          <a:prstGeom prst="rect">
            <a:avLst/>
          </a:prstGeom>
        </p:spPr>
        <p:txBody>
          <a:bodyPr vert="horz" wrap="square" lIns="0" tIns="12065" rIns="0" bIns="0" rtlCol="0">
            <a:spAutoFit/>
          </a:bodyPr>
          <a:lstStyle/>
          <a:p>
            <a:pPr marL="584200" marR="5080" indent="-571500">
              <a:lnSpc>
                <a:spcPct val="100000"/>
              </a:lnSpc>
              <a:spcBef>
                <a:spcPts val="95"/>
              </a:spcBef>
            </a:pPr>
            <a:r>
              <a:rPr sz="2200" spc="-5" dirty="0">
                <a:latin typeface="Arial"/>
                <a:cs typeface="Arial"/>
              </a:rPr>
              <a:t>The sum of two rational number will always remains same if also we  change there</a:t>
            </a:r>
            <a:r>
              <a:rPr sz="2200" spc="5" dirty="0">
                <a:latin typeface="Arial"/>
                <a:cs typeface="Arial"/>
              </a:rPr>
              <a:t> </a:t>
            </a:r>
            <a:r>
              <a:rPr sz="2200" dirty="0">
                <a:latin typeface="Arial"/>
                <a:cs typeface="Arial"/>
              </a:rPr>
              <a:t>position.</a:t>
            </a:r>
            <a:endParaRPr sz="2200">
              <a:latin typeface="Arial"/>
              <a:cs typeface="Arial"/>
            </a:endParaRPr>
          </a:p>
          <a:p>
            <a:pPr marL="12700">
              <a:lnSpc>
                <a:spcPct val="100000"/>
              </a:lnSpc>
              <a:spcBef>
                <a:spcPts val="525"/>
              </a:spcBef>
              <a:tabLst>
                <a:tab pos="2048510" algn="l"/>
                <a:tab pos="3146425" algn="l"/>
                <a:tab pos="4242435" algn="l"/>
                <a:tab pos="5417185" algn="l"/>
              </a:tabLst>
            </a:pPr>
            <a:r>
              <a:rPr sz="2200" spc="-5" dirty="0">
                <a:latin typeface="Arial"/>
                <a:cs typeface="Arial"/>
              </a:rPr>
              <a:t>Example</a:t>
            </a:r>
            <a:r>
              <a:rPr sz="2200" spc="30" dirty="0">
                <a:latin typeface="Arial"/>
                <a:cs typeface="Arial"/>
              </a:rPr>
              <a:t> </a:t>
            </a:r>
            <a:r>
              <a:rPr sz="2200" spc="-5" dirty="0">
                <a:latin typeface="Arial"/>
                <a:cs typeface="Arial"/>
              </a:rPr>
              <a:t>-	+	=	+	=</a:t>
            </a:r>
            <a:endParaRPr sz="2200">
              <a:latin typeface="Arial"/>
              <a:cs typeface="Arial"/>
            </a:endParaRPr>
          </a:p>
        </p:txBody>
      </p:sp>
      <p:sp>
        <p:nvSpPr>
          <p:cNvPr id="11" name="object 11"/>
          <p:cNvSpPr txBox="1"/>
          <p:nvPr/>
        </p:nvSpPr>
        <p:spPr>
          <a:xfrm>
            <a:off x="8601496" y="1851101"/>
            <a:ext cx="18859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a:t>
            </a:r>
            <a:endParaRPr sz="2200">
              <a:latin typeface="Arial"/>
              <a:cs typeface="Arial"/>
            </a:endParaRPr>
          </a:p>
        </p:txBody>
      </p:sp>
      <p:sp>
        <p:nvSpPr>
          <p:cNvPr id="12" name="object 12"/>
          <p:cNvSpPr txBox="1"/>
          <p:nvPr/>
        </p:nvSpPr>
        <p:spPr>
          <a:xfrm>
            <a:off x="78739" y="2588793"/>
            <a:ext cx="8428355" cy="3848735"/>
          </a:xfrm>
          <a:prstGeom prst="rect">
            <a:avLst/>
          </a:prstGeom>
        </p:spPr>
        <p:txBody>
          <a:bodyPr vert="horz" wrap="square" lIns="0" tIns="79375" rIns="0" bIns="0" rtlCol="0">
            <a:spAutoFit/>
          </a:bodyPr>
          <a:lstStyle/>
          <a:p>
            <a:pPr marL="12700">
              <a:lnSpc>
                <a:spcPct val="100000"/>
              </a:lnSpc>
              <a:spcBef>
                <a:spcPts val="625"/>
              </a:spcBef>
              <a:tabLst>
                <a:tab pos="583565" algn="l"/>
                <a:tab pos="2778125" algn="l"/>
                <a:tab pos="3525520" algn="l"/>
              </a:tabLst>
            </a:pPr>
            <a:r>
              <a:rPr sz="2050" b="1" i="1" spc="5" dirty="0">
                <a:solidFill>
                  <a:srgbClr val="FF0000"/>
                </a:solidFill>
                <a:latin typeface="Arial"/>
                <a:cs typeface="Arial"/>
              </a:rPr>
              <a:t>II.	</a:t>
            </a:r>
            <a:r>
              <a:rPr sz="2200" b="1" i="1" u="heavy" spc="-35" dirty="0">
                <a:solidFill>
                  <a:srgbClr val="FF0000"/>
                </a:solidFill>
                <a:uFill>
                  <a:solidFill>
                    <a:srgbClr val="FF0000"/>
                  </a:solidFill>
                </a:uFill>
                <a:latin typeface="Arial"/>
                <a:cs typeface="Arial"/>
              </a:rPr>
              <a:t>COMMUTATIVE	</a:t>
            </a:r>
            <a:r>
              <a:rPr sz="2200" b="1" i="1" u="heavy" spc="-5" dirty="0">
                <a:solidFill>
                  <a:srgbClr val="FF0000"/>
                </a:solidFill>
                <a:uFill>
                  <a:solidFill>
                    <a:srgbClr val="FF0000"/>
                  </a:solidFill>
                </a:uFill>
                <a:latin typeface="Arial"/>
                <a:cs typeface="Arial"/>
              </a:rPr>
              <a:t>FOR	SUBTRACTION-</a:t>
            </a:r>
            <a:endParaRPr sz="2200">
              <a:latin typeface="Arial"/>
              <a:cs typeface="Arial"/>
            </a:endParaRPr>
          </a:p>
          <a:p>
            <a:pPr marL="12700">
              <a:lnSpc>
                <a:spcPct val="100000"/>
              </a:lnSpc>
              <a:spcBef>
                <a:spcPts val="530"/>
              </a:spcBef>
            </a:pPr>
            <a:r>
              <a:rPr sz="2200" spc="-5" dirty="0">
                <a:latin typeface="Arial"/>
                <a:cs typeface="Arial"/>
              </a:rPr>
              <a:t>The difference of two natural number will not be same if we</a:t>
            </a:r>
            <a:r>
              <a:rPr sz="2200" spc="135" dirty="0">
                <a:latin typeface="Arial"/>
                <a:cs typeface="Arial"/>
              </a:rPr>
              <a:t> </a:t>
            </a:r>
            <a:r>
              <a:rPr sz="2200" spc="-5" dirty="0">
                <a:latin typeface="Arial"/>
                <a:cs typeface="Arial"/>
              </a:rPr>
              <a:t>change</a:t>
            </a:r>
            <a:endParaRPr sz="2200">
              <a:latin typeface="Arial"/>
              <a:cs typeface="Arial"/>
            </a:endParaRPr>
          </a:p>
          <a:p>
            <a:pPr marL="584200">
              <a:lnSpc>
                <a:spcPct val="100000"/>
              </a:lnSpc>
            </a:pPr>
            <a:r>
              <a:rPr sz="2200" spc="-5" dirty="0">
                <a:latin typeface="Arial"/>
                <a:cs typeface="Arial"/>
              </a:rPr>
              <a:t>there</a:t>
            </a:r>
            <a:r>
              <a:rPr sz="2200" spc="10" dirty="0">
                <a:latin typeface="Arial"/>
                <a:cs typeface="Arial"/>
              </a:rPr>
              <a:t> </a:t>
            </a:r>
            <a:r>
              <a:rPr sz="2200" dirty="0">
                <a:latin typeface="Arial"/>
                <a:cs typeface="Arial"/>
              </a:rPr>
              <a:t>position.</a:t>
            </a:r>
            <a:endParaRPr sz="2200">
              <a:latin typeface="Arial"/>
              <a:cs typeface="Arial"/>
            </a:endParaRPr>
          </a:p>
          <a:p>
            <a:pPr marL="12700">
              <a:lnSpc>
                <a:spcPct val="100000"/>
              </a:lnSpc>
              <a:spcBef>
                <a:spcPts val="470"/>
              </a:spcBef>
              <a:tabLst>
                <a:tab pos="1971039" algn="l"/>
                <a:tab pos="2764790" algn="l"/>
                <a:tab pos="3435985" algn="l"/>
                <a:tab pos="4773930" algn="l"/>
                <a:tab pos="7115175" algn="l"/>
              </a:tabLst>
            </a:pPr>
            <a:r>
              <a:rPr sz="2200" spc="-5" dirty="0">
                <a:latin typeface="Arial"/>
                <a:cs typeface="Arial"/>
              </a:rPr>
              <a:t>Example</a:t>
            </a:r>
            <a:r>
              <a:rPr sz="2200" spc="35" dirty="0">
                <a:latin typeface="Arial"/>
                <a:cs typeface="Arial"/>
              </a:rPr>
              <a:t> </a:t>
            </a:r>
            <a:r>
              <a:rPr sz="2200" spc="-5" dirty="0">
                <a:latin typeface="Arial"/>
                <a:cs typeface="Arial"/>
              </a:rPr>
              <a:t>-	-	</a:t>
            </a:r>
            <a:r>
              <a:rPr sz="2200" spc="-5" dirty="0">
                <a:latin typeface="Calibri"/>
                <a:cs typeface="Calibri"/>
              </a:rPr>
              <a:t>≠	</a:t>
            </a:r>
            <a:r>
              <a:rPr sz="2200" spc="-5" dirty="0">
                <a:latin typeface="Arial"/>
                <a:cs typeface="Arial"/>
              </a:rPr>
              <a:t>-	</a:t>
            </a:r>
            <a:r>
              <a:rPr sz="2200" spc="-5" dirty="0">
                <a:latin typeface="Cambria Math"/>
                <a:cs typeface="Cambria Math"/>
              </a:rPr>
              <a:t>⇒	</a:t>
            </a:r>
            <a:r>
              <a:rPr sz="2200" spc="-5" dirty="0">
                <a:latin typeface="Calibri"/>
                <a:cs typeface="Calibri"/>
              </a:rPr>
              <a:t>≠</a:t>
            </a:r>
            <a:endParaRPr sz="2200">
              <a:latin typeface="Calibri"/>
              <a:cs typeface="Calibri"/>
            </a:endParaRPr>
          </a:p>
          <a:p>
            <a:pPr marL="584200">
              <a:lnSpc>
                <a:spcPct val="100000"/>
              </a:lnSpc>
              <a:tabLst>
                <a:tab pos="1524635" algn="l"/>
              </a:tabLst>
            </a:pPr>
            <a:r>
              <a:rPr sz="2200" spc="-5" dirty="0">
                <a:latin typeface="Cambria Math"/>
                <a:cs typeface="Cambria Math"/>
              </a:rPr>
              <a:t>⇒	</a:t>
            </a:r>
            <a:r>
              <a:rPr sz="2200" spc="-5" dirty="0">
                <a:latin typeface="Calibri"/>
                <a:cs typeface="Calibri"/>
              </a:rPr>
              <a:t>≠</a:t>
            </a:r>
            <a:endParaRPr sz="2200">
              <a:latin typeface="Calibri"/>
              <a:cs typeface="Calibri"/>
            </a:endParaRPr>
          </a:p>
          <a:p>
            <a:pPr>
              <a:lnSpc>
                <a:spcPct val="100000"/>
              </a:lnSpc>
              <a:spcBef>
                <a:spcPts val="30"/>
              </a:spcBef>
            </a:pPr>
            <a:endParaRPr sz="3050">
              <a:latin typeface="Calibri"/>
              <a:cs typeface="Calibri"/>
            </a:endParaRPr>
          </a:p>
          <a:p>
            <a:pPr marL="12700">
              <a:lnSpc>
                <a:spcPct val="100000"/>
              </a:lnSpc>
              <a:spcBef>
                <a:spcPts val="5"/>
              </a:spcBef>
              <a:tabLst>
                <a:tab pos="583565" algn="l"/>
                <a:tab pos="3448050" algn="l"/>
              </a:tabLst>
            </a:pPr>
            <a:r>
              <a:rPr sz="2100" b="1" i="1" spc="-10" dirty="0">
                <a:solidFill>
                  <a:srgbClr val="FF0000"/>
                </a:solidFill>
                <a:latin typeface="Arial"/>
                <a:cs typeface="Arial"/>
              </a:rPr>
              <a:t>III.	</a:t>
            </a:r>
            <a:r>
              <a:rPr sz="2200" b="1" i="1" u="heavy" spc="-35" dirty="0">
                <a:solidFill>
                  <a:srgbClr val="FF0000"/>
                </a:solidFill>
                <a:uFill>
                  <a:solidFill>
                    <a:srgbClr val="FF0000"/>
                  </a:solidFill>
                </a:uFill>
                <a:latin typeface="Arial"/>
                <a:cs typeface="Arial"/>
              </a:rPr>
              <a:t>COMMUTATIVE</a:t>
            </a:r>
            <a:r>
              <a:rPr sz="2200" b="1" i="1" u="heavy" spc="45" dirty="0">
                <a:solidFill>
                  <a:srgbClr val="FF0000"/>
                </a:solidFill>
                <a:uFill>
                  <a:solidFill>
                    <a:srgbClr val="FF0000"/>
                  </a:solidFill>
                </a:uFill>
                <a:latin typeface="Arial"/>
                <a:cs typeface="Arial"/>
              </a:rPr>
              <a:t> </a:t>
            </a:r>
            <a:r>
              <a:rPr sz="2200" b="1" i="1" u="heavy" spc="-5" dirty="0">
                <a:solidFill>
                  <a:srgbClr val="FF0000"/>
                </a:solidFill>
                <a:uFill>
                  <a:solidFill>
                    <a:srgbClr val="FF0000"/>
                  </a:solidFill>
                </a:uFill>
                <a:latin typeface="Arial"/>
                <a:cs typeface="Arial"/>
              </a:rPr>
              <a:t>FOR	</a:t>
            </a:r>
            <a:r>
              <a:rPr sz="2200" b="1" i="1" u="heavy" spc="-30" dirty="0">
                <a:solidFill>
                  <a:srgbClr val="FF0000"/>
                </a:solidFill>
                <a:uFill>
                  <a:solidFill>
                    <a:srgbClr val="FF0000"/>
                  </a:solidFill>
                </a:uFill>
                <a:latin typeface="Arial"/>
                <a:cs typeface="Arial"/>
              </a:rPr>
              <a:t>MULTIPLICATION-</a:t>
            </a:r>
            <a:endParaRPr sz="2200">
              <a:latin typeface="Arial"/>
              <a:cs typeface="Arial"/>
            </a:endParaRPr>
          </a:p>
          <a:p>
            <a:pPr marL="584200" marR="5080" indent="-571500">
              <a:lnSpc>
                <a:spcPct val="100000"/>
              </a:lnSpc>
              <a:spcBef>
                <a:spcPts val="530"/>
              </a:spcBef>
            </a:pPr>
            <a:r>
              <a:rPr sz="2200" spc="-5" dirty="0">
                <a:latin typeface="Arial"/>
                <a:cs typeface="Arial"/>
              </a:rPr>
              <a:t>The sum of two rational number will always remains same if also we  change there</a:t>
            </a:r>
            <a:r>
              <a:rPr sz="2200" spc="5" dirty="0">
                <a:latin typeface="Arial"/>
                <a:cs typeface="Arial"/>
              </a:rPr>
              <a:t> </a:t>
            </a:r>
            <a:r>
              <a:rPr sz="2200" spc="-5" dirty="0">
                <a:latin typeface="Arial"/>
                <a:cs typeface="Arial"/>
              </a:rPr>
              <a:t>position.</a:t>
            </a:r>
            <a:endParaRPr sz="2200">
              <a:latin typeface="Arial"/>
              <a:cs typeface="Arial"/>
            </a:endParaRPr>
          </a:p>
          <a:p>
            <a:pPr marL="12700">
              <a:lnSpc>
                <a:spcPct val="100000"/>
              </a:lnSpc>
              <a:spcBef>
                <a:spcPts val="525"/>
              </a:spcBef>
              <a:tabLst>
                <a:tab pos="2516505" algn="l"/>
                <a:tab pos="3379470" algn="l"/>
                <a:tab pos="4243705" algn="l"/>
                <a:tab pos="5574030" algn="l"/>
              </a:tabLst>
            </a:pPr>
            <a:r>
              <a:rPr sz="2200" spc="-5" dirty="0">
                <a:latin typeface="Arial"/>
                <a:cs typeface="Arial"/>
              </a:rPr>
              <a:t>Example</a:t>
            </a:r>
            <a:r>
              <a:rPr sz="2200" spc="35" dirty="0">
                <a:latin typeface="Arial"/>
                <a:cs typeface="Arial"/>
              </a:rPr>
              <a:t> </a:t>
            </a:r>
            <a:r>
              <a:rPr sz="2200" spc="-5" dirty="0">
                <a:latin typeface="Arial"/>
                <a:cs typeface="Arial"/>
              </a:rPr>
              <a:t>-	×	=	×	=</a:t>
            </a:r>
            <a:endParaRPr sz="2200">
              <a:latin typeface="Arial"/>
              <a:cs typeface="Arial"/>
            </a:endParaRPr>
          </a:p>
        </p:txBody>
      </p:sp>
      <p:sp>
        <p:nvSpPr>
          <p:cNvPr id="13" name="object 13"/>
          <p:cNvSpPr/>
          <p:nvPr/>
        </p:nvSpPr>
        <p:spPr>
          <a:xfrm>
            <a:off x="1219200" y="1524000"/>
            <a:ext cx="118872" cy="5334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00200" y="1524000"/>
            <a:ext cx="307848" cy="53340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3429000" y="1524000"/>
            <a:ext cx="1232915" cy="60960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029200" y="1524000"/>
            <a:ext cx="580644" cy="53340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143000" y="3124200"/>
            <a:ext cx="135636" cy="609600"/>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1600200" y="3124200"/>
            <a:ext cx="138683" cy="609600"/>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3429000" y="3124200"/>
            <a:ext cx="841248" cy="609600"/>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6096000" y="3124200"/>
            <a:ext cx="461772" cy="609600"/>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1143000" y="4724400"/>
            <a:ext cx="461772" cy="609600"/>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1905000" y="4663440"/>
            <a:ext cx="152400" cy="670560"/>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3505200" y="4724400"/>
            <a:ext cx="461772" cy="609600"/>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2819400" y="1524000"/>
            <a:ext cx="118872" cy="533400"/>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2209800" y="1524000"/>
            <a:ext cx="307848" cy="533400"/>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2514600" y="3124200"/>
            <a:ext cx="135636" cy="609600"/>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2057400" y="3124200"/>
            <a:ext cx="138683" cy="60960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4648200" y="3124200"/>
            <a:ext cx="736091" cy="533400"/>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6858000" y="3124200"/>
            <a:ext cx="277368" cy="609600"/>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2819400" y="4724400"/>
            <a:ext cx="403860" cy="609600"/>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2362200" y="4663440"/>
            <a:ext cx="152400" cy="67056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557885" y="17475"/>
            <a:ext cx="7874634" cy="574675"/>
          </a:xfrm>
          <a:prstGeom prst="rect">
            <a:avLst/>
          </a:prstGeom>
        </p:spPr>
        <p:txBody>
          <a:bodyPr vert="horz" wrap="square" lIns="0" tIns="12700" rIns="0" bIns="0" rtlCol="0">
            <a:spAutoFit/>
          </a:bodyPr>
          <a:lstStyle/>
          <a:p>
            <a:pPr marL="12700">
              <a:lnSpc>
                <a:spcPct val="100000"/>
              </a:lnSpc>
              <a:spcBef>
                <a:spcPts val="100"/>
              </a:spcBef>
            </a:pPr>
            <a:r>
              <a:rPr b="1" i="1" u="heavy" spc="-5" dirty="0">
                <a:solidFill>
                  <a:srgbClr val="6F2F9F"/>
                </a:solidFill>
                <a:uFill>
                  <a:solidFill>
                    <a:srgbClr val="6F2F9F"/>
                  </a:solidFill>
                </a:uFill>
                <a:latin typeface="Times New Roman"/>
                <a:cs typeface="Times New Roman"/>
              </a:rPr>
              <a:t>Associative </a:t>
            </a:r>
            <a:r>
              <a:rPr b="1" i="1" u="heavy" dirty="0">
                <a:solidFill>
                  <a:srgbClr val="6F2F9F"/>
                </a:solidFill>
                <a:uFill>
                  <a:solidFill>
                    <a:srgbClr val="6F2F9F"/>
                  </a:solidFill>
                </a:uFill>
                <a:latin typeface="Times New Roman"/>
                <a:cs typeface="Times New Roman"/>
              </a:rPr>
              <a:t>Property Of Rational</a:t>
            </a:r>
            <a:r>
              <a:rPr b="1" i="1" u="heavy" spc="-50" dirty="0">
                <a:solidFill>
                  <a:srgbClr val="6F2F9F"/>
                </a:solidFill>
                <a:uFill>
                  <a:solidFill>
                    <a:srgbClr val="6F2F9F"/>
                  </a:solidFill>
                </a:uFill>
                <a:latin typeface="Times New Roman"/>
                <a:cs typeface="Times New Roman"/>
              </a:rPr>
              <a:t> </a:t>
            </a:r>
            <a:r>
              <a:rPr b="1" i="1" u="heavy" dirty="0">
                <a:solidFill>
                  <a:srgbClr val="6F2F9F"/>
                </a:solidFill>
                <a:uFill>
                  <a:solidFill>
                    <a:srgbClr val="6F2F9F"/>
                  </a:solidFill>
                </a:uFill>
                <a:latin typeface="Times New Roman"/>
                <a:cs typeface="Times New Roman"/>
              </a:rPr>
              <a:t>Number</a:t>
            </a:r>
          </a:p>
        </p:txBody>
      </p:sp>
      <p:sp>
        <p:nvSpPr>
          <p:cNvPr id="9" name="object 9"/>
          <p:cNvSpPr txBox="1"/>
          <p:nvPr/>
        </p:nvSpPr>
        <p:spPr>
          <a:xfrm>
            <a:off x="78739" y="639919"/>
            <a:ext cx="8589010" cy="1249680"/>
          </a:xfrm>
          <a:prstGeom prst="rect">
            <a:avLst/>
          </a:prstGeom>
        </p:spPr>
        <p:txBody>
          <a:bodyPr vert="horz" wrap="square" lIns="0" tIns="83820" rIns="0" bIns="0" rtlCol="0">
            <a:spAutoFit/>
          </a:bodyPr>
          <a:lstStyle/>
          <a:p>
            <a:pPr marL="12700">
              <a:lnSpc>
                <a:spcPct val="100000"/>
              </a:lnSpc>
              <a:spcBef>
                <a:spcPts val="660"/>
              </a:spcBef>
              <a:tabLst>
                <a:tab pos="583565" algn="l"/>
                <a:tab pos="2795270" algn="l"/>
              </a:tabLst>
            </a:pPr>
            <a:r>
              <a:rPr sz="2250" b="1" i="1" spc="5" dirty="0">
                <a:solidFill>
                  <a:srgbClr val="FF0000"/>
                </a:solidFill>
                <a:latin typeface="Arial"/>
                <a:cs typeface="Arial"/>
              </a:rPr>
              <a:t>I.	</a:t>
            </a:r>
            <a:r>
              <a:rPr sz="2400" b="1" i="1" u="heavy" spc="-20" dirty="0">
                <a:solidFill>
                  <a:srgbClr val="FF0000"/>
                </a:solidFill>
                <a:uFill>
                  <a:solidFill>
                    <a:srgbClr val="FF0000"/>
                  </a:solidFill>
                </a:uFill>
                <a:latin typeface="Arial"/>
                <a:cs typeface="Arial"/>
              </a:rPr>
              <a:t>ASSOCIATIVE	</a:t>
            </a:r>
            <a:r>
              <a:rPr sz="2400" b="1" i="1" u="heavy" dirty="0">
                <a:solidFill>
                  <a:srgbClr val="FF0000"/>
                </a:solidFill>
                <a:uFill>
                  <a:solidFill>
                    <a:srgbClr val="FF0000"/>
                  </a:solidFill>
                </a:uFill>
                <a:latin typeface="Arial"/>
                <a:cs typeface="Arial"/>
              </a:rPr>
              <a:t>FOR</a:t>
            </a:r>
            <a:r>
              <a:rPr sz="2400" b="1" i="1" u="heavy" spc="-114" dirty="0">
                <a:solidFill>
                  <a:srgbClr val="FF0000"/>
                </a:solidFill>
                <a:uFill>
                  <a:solidFill>
                    <a:srgbClr val="FF0000"/>
                  </a:solidFill>
                </a:uFill>
                <a:latin typeface="Arial"/>
                <a:cs typeface="Arial"/>
              </a:rPr>
              <a:t> </a:t>
            </a:r>
            <a:r>
              <a:rPr sz="2400" b="1" i="1" u="heavy" spc="-5" dirty="0">
                <a:solidFill>
                  <a:srgbClr val="FF0000"/>
                </a:solidFill>
                <a:uFill>
                  <a:solidFill>
                    <a:srgbClr val="FF0000"/>
                  </a:solidFill>
                </a:uFill>
                <a:latin typeface="Arial"/>
                <a:cs typeface="Arial"/>
              </a:rPr>
              <a:t>ADDITION-</a:t>
            </a:r>
            <a:endParaRPr sz="2400">
              <a:latin typeface="Arial"/>
              <a:cs typeface="Arial"/>
            </a:endParaRPr>
          </a:p>
          <a:p>
            <a:pPr marL="584200" marR="5080" indent="-571500">
              <a:lnSpc>
                <a:spcPct val="100000"/>
              </a:lnSpc>
              <a:spcBef>
                <a:spcPts val="555"/>
              </a:spcBef>
            </a:pPr>
            <a:r>
              <a:rPr sz="2350" dirty="0">
                <a:latin typeface="Arial"/>
                <a:cs typeface="Arial"/>
              </a:rPr>
              <a:t>The sum of </a:t>
            </a:r>
            <a:r>
              <a:rPr sz="2350" spc="-5" dirty="0">
                <a:latin typeface="Arial"/>
                <a:cs typeface="Arial"/>
              </a:rPr>
              <a:t>rational </a:t>
            </a:r>
            <a:r>
              <a:rPr sz="2350" dirty="0">
                <a:latin typeface="Arial"/>
                <a:cs typeface="Arial"/>
              </a:rPr>
              <a:t>number will remains same regardless of how  the numbers are</a:t>
            </a:r>
            <a:r>
              <a:rPr sz="2350" spc="15" dirty="0">
                <a:latin typeface="Arial"/>
                <a:cs typeface="Arial"/>
              </a:rPr>
              <a:t> </a:t>
            </a:r>
            <a:r>
              <a:rPr sz="2350" dirty="0">
                <a:latin typeface="Arial"/>
                <a:cs typeface="Arial"/>
              </a:rPr>
              <a:t>grouped</a:t>
            </a:r>
            <a:endParaRPr sz="2350">
              <a:latin typeface="Arial"/>
              <a:cs typeface="Arial"/>
            </a:endParaRPr>
          </a:p>
        </p:txBody>
      </p:sp>
      <p:graphicFrame>
        <p:nvGraphicFramePr>
          <p:cNvPr id="10" name="object 10"/>
          <p:cNvGraphicFramePr>
            <a:graphicFrameLocks noGrp="1"/>
          </p:cNvGraphicFramePr>
          <p:nvPr/>
        </p:nvGraphicFramePr>
        <p:xfrm>
          <a:off x="59689" y="1979570"/>
          <a:ext cx="8841740" cy="707390"/>
        </p:xfrm>
        <a:graphic>
          <a:graphicData uri="http://schemas.openxmlformats.org/drawingml/2006/table">
            <a:tbl>
              <a:tblPr firstRow="1" bandRow="1">
                <a:tableStyleId>{2D5ABB26-0587-4C30-8999-92F81FD0307C}</a:tableStyleId>
              </a:tblPr>
              <a:tblGrid>
                <a:gridCol w="2023110"/>
                <a:gridCol w="1019810"/>
                <a:gridCol w="551179"/>
                <a:gridCol w="508635"/>
                <a:gridCol w="635000"/>
                <a:gridCol w="1289685"/>
                <a:gridCol w="1312545"/>
                <a:gridCol w="1254759"/>
                <a:gridCol w="241300"/>
              </a:tblGrid>
              <a:tr h="353638">
                <a:tc>
                  <a:txBody>
                    <a:bodyPr/>
                    <a:lstStyle/>
                    <a:p>
                      <a:pPr marL="31750">
                        <a:lnSpc>
                          <a:spcPts val="2655"/>
                        </a:lnSpc>
                      </a:pPr>
                      <a:r>
                        <a:rPr sz="2400" spc="-5" dirty="0">
                          <a:latin typeface="Arial"/>
                          <a:cs typeface="Arial"/>
                        </a:rPr>
                        <a:t>Example-</a:t>
                      </a:r>
                      <a:endParaRPr sz="2400">
                        <a:latin typeface="Arial"/>
                        <a:cs typeface="Arial"/>
                      </a:endParaRPr>
                    </a:p>
                  </a:txBody>
                  <a:tcPr marL="0" marR="0" marT="0" marB="0"/>
                </a:tc>
                <a:tc>
                  <a:txBody>
                    <a:bodyPr/>
                    <a:lstStyle/>
                    <a:p>
                      <a:pPr marL="306705">
                        <a:lnSpc>
                          <a:spcPts val="2655"/>
                        </a:lnSpc>
                      </a:pPr>
                      <a:r>
                        <a:rPr sz="2400" dirty="0">
                          <a:latin typeface="Arial"/>
                          <a:cs typeface="Arial"/>
                        </a:rPr>
                        <a:t>+</a:t>
                      </a:r>
                      <a:r>
                        <a:rPr sz="2400" spc="-20" dirty="0">
                          <a:latin typeface="Arial"/>
                          <a:cs typeface="Arial"/>
                        </a:rPr>
                        <a:t> </a:t>
                      </a:r>
                      <a:r>
                        <a:rPr sz="2400" dirty="0">
                          <a:latin typeface="Arial"/>
                          <a:cs typeface="Arial"/>
                        </a:rPr>
                        <a:t>[</a:t>
                      </a:r>
                      <a:endParaRPr sz="2400">
                        <a:latin typeface="Arial"/>
                        <a:cs typeface="Arial"/>
                      </a:endParaRPr>
                    </a:p>
                  </a:txBody>
                  <a:tcPr marL="0" marR="0" marT="0" marB="0"/>
                </a:tc>
                <a:tc>
                  <a:txBody>
                    <a:bodyPr/>
                    <a:lstStyle/>
                    <a:p>
                      <a:pPr marL="222885">
                        <a:lnSpc>
                          <a:spcPts val="2655"/>
                        </a:lnSpc>
                      </a:pPr>
                      <a:r>
                        <a:rPr sz="2400" dirty="0">
                          <a:latin typeface="Arial"/>
                          <a:cs typeface="Arial"/>
                        </a:rPr>
                        <a:t>+</a:t>
                      </a:r>
                      <a:endParaRPr sz="2400">
                        <a:latin typeface="Arial"/>
                        <a:cs typeface="Arial"/>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L="180340">
                        <a:lnSpc>
                          <a:spcPts val="2655"/>
                        </a:lnSpc>
                      </a:pPr>
                      <a:r>
                        <a:rPr sz="2400" dirty="0">
                          <a:latin typeface="Arial"/>
                          <a:cs typeface="Arial"/>
                        </a:rPr>
                        <a:t>]</a:t>
                      </a:r>
                      <a:r>
                        <a:rPr sz="2400" spc="-60" dirty="0">
                          <a:latin typeface="Arial"/>
                          <a:cs typeface="Arial"/>
                        </a:rPr>
                        <a:t> </a:t>
                      </a:r>
                      <a:r>
                        <a:rPr sz="2400" dirty="0">
                          <a:latin typeface="Arial"/>
                          <a:cs typeface="Arial"/>
                        </a:rPr>
                        <a:t>=</a:t>
                      </a:r>
                      <a:endParaRPr sz="2400">
                        <a:latin typeface="Arial"/>
                        <a:cs typeface="Arial"/>
                      </a:endParaRPr>
                    </a:p>
                  </a:txBody>
                  <a:tcPr marL="0" marR="0" marT="0" marB="0"/>
                </a:tc>
                <a:tc>
                  <a:txBody>
                    <a:bodyPr/>
                    <a:lstStyle/>
                    <a:p>
                      <a:pPr marL="186690" algn="ctr">
                        <a:lnSpc>
                          <a:spcPts val="2655"/>
                        </a:lnSpc>
                      </a:pPr>
                      <a:r>
                        <a:rPr sz="2400" dirty="0">
                          <a:latin typeface="Arial"/>
                          <a:cs typeface="Arial"/>
                        </a:rPr>
                        <a:t>+</a:t>
                      </a:r>
                      <a:endParaRPr sz="2400">
                        <a:latin typeface="Arial"/>
                        <a:cs typeface="Arial"/>
                      </a:endParaRPr>
                    </a:p>
                  </a:txBody>
                  <a:tcPr marL="0" marR="0" marT="0" marB="0"/>
                </a:tc>
                <a:tc>
                  <a:txBody>
                    <a:bodyPr/>
                    <a:lstStyle/>
                    <a:p>
                      <a:pPr marR="201930" algn="ctr">
                        <a:lnSpc>
                          <a:spcPts val="2655"/>
                        </a:lnSpc>
                      </a:pPr>
                      <a:r>
                        <a:rPr sz="2400" dirty="0">
                          <a:latin typeface="Arial"/>
                          <a:cs typeface="Arial"/>
                        </a:rPr>
                        <a:t>=</a:t>
                      </a:r>
                      <a:endParaRPr sz="2400">
                        <a:latin typeface="Arial"/>
                        <a:cs typeface="Arial"/>
                      </a:endParaRPr>
                    </a:p>
                  </a:txBody>
                  <a:tcPr marL="0" marR="0" marT="0" marB="0"/>
                </a:tc>
                <a:tc>
                  <a:txBody>
                    <a:bodyPr/>
                    <a:lstStyle/>
                    <a:p>
                      <a:pPr marL="671830">
                        <a:lnSpc>
                          <a:spcPts val="2655"/>
                        </a:lnSpc>
                      </a:pPr>
                      <a:r>
                        <a:rPr sz="2400" dirty="0">
                          <a:latin typeface="Arial"/>
                          <a:cs typeface="Arial"/>
                        </a:rPr>
                        <a:t>OR</a:t>
                      </a:r>
                      <a:endParaRPr sz="2400">
                        <a:latin typeface="Arial"/>
                        <a:cs typeface="Arial"/>
                      </a:endParaRPr>
                    </a:p>
                  </a:txBody>
                  <a:tcPr marL="0" marR="0" marT="0" marB="0"/>
                </a:tc>
                <a:tc>
                  <a:txBody>
                    <a:bodyPr/>
                    <a:lstStyle/>
                    <a:p>
                      <a:pPr marL="125095">
                        <a:lnSpc>
                          <a:spcPts val="2655"/>
                        </a:lnSpc>
                      </a:pPr>
                      <a:r>
                        <a:rPr sz="2400" dirty="0">
                          <a:latin typeface="Arial"/>
                          <a:cs typeface="Arial"/>
                        </a:rPr>
                        <a:t>[</a:t>
                      </a:r>
                      <a:endParaRPr sz="2400">
                        <a:latin typeface="Arial"/>
                        <a:cs typeface="Arial"/>
                      </a:endParaRPr>
                    </a:p>
                  </a:txBody>
                  <a:tcPr marL="0" marR="0" marT="0" marB="0"/>
                </a:tc>
              </a:tr>
              <a:tr h="353297">
                <a:tc>
                  <a:txBody>
                    <a:bodyPr/>
                    <a:lstStyle/>
                    <a:p>
                      <a:pPr marL="603250">
                        <a:lnSpc>
                          <a:spcPts val="2680"/>
                        </a:lnSpc>
                        <a:tabLst>
                          <a:tab pos="1287145" algn="l"/>
                          <a:tab pos="1537970" algn="l"/>
                        </a:tabLst>
                      </a:pPr>
                      <a:r>
                        <a:rPr sz="2400" dirty="0">
                          <a:latin typeface="Arial"/>
                          <a:cs typeface="Arial"/>
                        </a:rPr>
                        <a:t>+	]	+</a:t>
                      </a:r>
                      <a:endParaRPr sz="2400">
                        <a:latin typeface="Arial"/>
                        <a:cs typeface="Arial"/>
                      </a:endParaRPr>
                    </a:p>
                  </a:txBody>
                  <a:tcPr marL="0" marR="0" marT="0" marB="0"/>
                </a:tc>
                <a:tc>
                  <a:txBody>
                    <a:bodyPr/>
                    <a:lstStyle/>
                    <a:p>
                      <a:pPr marL="618490">
                        <a:lnSpc>
                          <a:spcPts val="2680"/>
                        </a:lnSpc>
                      </a:pPr>
                      <a:r>
                        <a:rPr sz="2400" dirty="0">
                          <a:latin typeface="Arial"/>
                          <a:cs typeface="Arial"/>
                        </a:rPr>
                        <a:t>=</a:t>
                      </a:r>
                      <a:endParaRPr sz="2400">
                        <a:latin typeface="Arial"/>
                        <a:cs typeface="Arial"/>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L="149860">
                        <a:lnSpc>
                          <a:spcPts val="2680"/>
                        </a:lnSpc>
                      </a:pPr>
                      <a:r>
                        <a:rPr sz="2400" dirty="0">
                          <a:latin typeface="Arial"/>
                          <a:cs typeface="Arial"/>
                        </a:rPr>
                        <a:t>+</a:t>
                      </a:r>
                      <a:endParaRPr sz="2400">
                        <a:latin typeface="Arial"/>
                        <a:cs typeface="Arial"/>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marL="108585">
                        <a:lnSpc>
                          <a:spcPts val="2680"/>
                        </a:lnSpc>
                      </a:pPr>
                      <a:r>
                        <a:rPr sz="2400" dirty="0">
                          <a:latin typeface="Arial"/>
                          <a:cs typeface="Arial"/>
                        </a:rPr>
                        <a:t>=</a:t>
                      </a:r>
                      <a:endParaRPr sz="2400">
                        <a:latin typeface="Arial"/>
                        <a:cs typeface="Arial"/>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r>
            </a:tbl>
          </a:graphicData>
        </a:graphic>
      </p:graphicFrame>
      <p:sp>
        <p:nvSpPr>
          <p:cNvPr id="11" name="object 11"/>
          <p:cNvSpPr txBox="1"/>
          <p:nvPr/>
        </p:nvSpPr>
        <p:spPr>
          <a:xfrm>
            <a:off x="78739" y="3108833"/>
            <a:ext cx="8972550" cy="3797300"/>
          </a:xfrm>
          <a:prstGeom prst="rect">
            <a:avLst/>
          </a:prstGeom>
        </p:spPr>
        <p:txBody>
          <a:bodyPr vert="horz" wrap="square" lIns="0" tIns="85725" rIns="0" bIns="0" rtlCol="0">
            <a:spAutoFit/>
          </a:bodyPr>
          <a:lstStyle/>
          <a:p>
            <a:pPr marL="12700">
              <a:lnSpc>
                <a:spcPct val="100000"/>
              </a:lnSpc>
              <a:spcBef>
                <a:spcPts val="675"/>
              </a:spcBef>
              <a:tabLst>
                <a:tab pos="583565" algn="l"/>
                <a:tab pos="3524250" algn="l"/>
              </a:tabLst>
            </a:pPr>
            <a:r>
              <a:rPr sz="2250" b="1" i="1" spc="5" dirty="0">
                <a:solidFill>
                  <a:srgbClr val="FF0000"/>
                </a:solidFill>
                <a:latin typeface="Arial"/>
                <a:cs typeface="Arial"/>
              </a:rPr>
              <a:t>II.	</a:t>
            </a:r>
            <a:r>
              <a:rPr sz="2400" b="1" i="1" u="heavy" spc="-20" dirty="0">
                <a:solidFill>
                  <a:srgbClr val="FF0000"/>
                </a:solidFill>
                <a:uFill>
                  <a:solidFill>
                    <a:srgbClr val="FF0000"/>
                  </a:solidFill>
                </a:uFill>
                <a:latin typeface="Arial"/>
                <a:cs typeface="Arial"/>
              </a:rPr>
              <a:t>ASSOCIATIVE</a:t>
            </a:r>
            <a:r>
              <a:rPr sz="2400" b="1" i="1" u="heavy" spc="10" dirty="0">
                <a:solidFill>
                  <a:srgbClr val="FF0000"/>
                </a:solidFill>
                <a:uFill>
                  <a:solidFill>
                    <a:srgbClr val="FF0000"/>
                  </a:solidFill>
                </a:uFill>
                <a:latin typeface="Arial"/>
                <a:cs typeface="Arial"/>
              </a:rPr>
              <a:t> </a:t>
            </a:r>
            <a:r>
              <a:rPr sz="2400" b="1" i="1" u="heavy" dirty="0">
                <a:solidFill>
                  <a:srgbClr val="FF0000"/>
                </a:solidFill>
                <a:uFill>
                  <a:solidFill>
                    <a:srgbClr val="FF0000"/>
                  </a:solidFill>
                </a:uFill>
                <a:latin typeface="Arial"/>
                <a:cs typeface="Arial"/>
              </a:rPr>
              <a:t>FOR	</a:t>
            </a:r>
            <a:r>
              <a:rPr sz="2400" b="1" i="1" u="heavy" spc="-5" dirty="0">
                <a:solidFill>
                  <a:srgbClr val="FF0000"/>
                </a:solidFill>
                <a:uFill>
                  <a:solidFill>
                    <a:srgbClr val="FF0000"/>
                  </a:solidFill>
                </a:uFill>
                <a:latin typeface="Arial"/>
                <a:cs typeface="Arial"/>
              </a:rPr>
              <a:t>SUBTRACTION-</a:t>
            </a:r>
            <a:endParaRPr sz="2400">
              <a:latin typeface="Arial"/>
              <a:cs typeface="Arial"/>
            </a:endParaRPr>
          </a:p>
          <a:p>
            <a:pPr marL="584200" marR="704850" indent="-571500">
              <a:lnSpc>
                <a:spcPct val="100000"/>
              </a:lnSpc>
              <a:spcBef>
                <a:spcPts val="580"/>
              </a:spcBef>
            </a:pPr>
            <a:r>
              <a:rPr sz="2400" spc="-5" dirty="0">
                <a:latin typeface="Arial"/>
                <a:cs typeface="Arial"/>
              </a:rPr>
              <a:t>The </a:t>
            </a:r>
            <a:r>
              <a:rPr sz="2400" spc="-10" dirty="0">
                <a:latin typeface="Arial"/>
                <a:cs typeface="Arial"/>
              </a:rPr>
              <a:t>difference </a:t>
            </a:r>
            <a:r>
              <a:rPr sz="2400" dirty="0">
                <a:latin typeface="Arial"/>
                <a:cs typeface="Arial"/>
              </a:rPr>
              <a:t>of </a:t>
            </a:r>
            <a:r>
              <a:rPr sz="2400" spc="-5" dirty="0">
                <a:latin typeface="Arial"/>
                <a:cs typeface="Arial"/>
              </a:rPr>
              <a:t>rational numbers will change </a:t>
            </a:r>
            <a:r>
              <a:rPr sz="2400" dirty="0">
                <a:latin typeface="Arial"/>
                <a:cs typeface="Arial"/>
              </a:rPr>
              <a:t>if the </a:t>
            </a:r>
            <a:r>
              <a:rPr sz="2400" spc="-5" dirty="0">
                <a:latin typeface="Arial"/>
                <a:cs typeface="Arial"/>
              </a:rPr>
              <a:t>grouping  changes.</a:t>
            </a:r>
            <a:endParaRPr sz="2400">
              <a:latin typeface="Arial"/>
              <a:cs typeface="Arial"/>
            </a:endParaRPr>
          </a:p>
          <a:p>
            <a:pPr marL="12700">
              <a:lnSpc>
                <a:spcPct val="100000"/>
              </a:lnSpc>
              <a:spcBef>
                <a:spcPts val="505"/>
              </a:spcBef>
              <a:tabLst>
                <a:tab pos="1806575" algn="l"/>
                <a:tab pos="2581910" algn="l"/>
                <a:tab pos="3440429" algn="l"/>
                <a:tab pos="3693160" algn="l"/>
                <a:tab pos="4496435" algn="l"/>
                <a:tab pos="5187315" algn="l"/>
              </a:tabLst>
            </a:pPr>
            <a:r>
              <a:rPr sz="2400" spc="-5" dirty="0">
                <a:latin typeface="Arial"/>
                <a:cs typeface="Arial"/>
              </a:rPr>
              <a:t>Example</a:t>
            </a:r>
            <a:r>
              <a:rPr sz="2400" spc="20" dirty="0">
                <a:latin typeface="Arial"/>
                <a:cs typeface="Arial"/>
              </a:rPr>
              <a:t> </a:t>
            </a:r>
            <a:r>
              <a:rPr sz="2400" dirty="0">
                <a:latin typeface="Arial"/>
                <a:cs typeface="Arial"/>
              </a:rPr>
              <a:t>-	-</a:t>
            </a:r>
            <a:r>
              <a:rPr sz="2400" spc="-5" dirty="0">
                <a:latin typeface="Arial"/>
                <a:cs typeface="Arial"/>
              </a:rPr>
              <a:t> </a:t>
            </a:r>
            <a:r>
              <a:rPr sz="2400" dirty="0">
                <a:latin typeface="Arial"/>
                <a:cs typeface="Arial"/>
              </a:rPr>
              <a:t>[	-	]	</a:t>
            </a:r>
            <a:r>
              <a:rPr sz="2400" dirty="0">
                <a:latin typeface="Calibri"/>
                <a:cs typeface="Calibri"/>
              </a:rPr>
              <a:t>≠</a:t>
            </a:r>
            <a:r>
              <a:rPr sz="2400" spc="-10" dirty="0">
                <a:latin typeface="Calibri"/>
                <a:cs typeface="Calibri"/>
              </a:rPr>
              <a:t> </a:t>
            </a:r>
            <a:r>
              <a:rPr sz="2400" dirty="0">
                <a:latin typeface="Calibri"/>
                <a:cs typeface="Calibri"/>
              </a:rPr>
              <a:t>[	</a:t>
            </a:r>
            <a:r>
              <a:rPr sz="2400" dirty="0">
                <a:latin typeface="Arial"/>
                <a:cs typeface="Arial"/>
              </a:rPr>
              <a:t>-	]</a:t>
            </a:r>
            <a:r>
              <a:rPr sz="2400" spc="-15" dirty="0">
                <a:latin typeface="Arial"/>
                <a:cs typeface="Arial"/>
              </a:rPr>
              <a:t> </a:t>
            </a:r>
            <a:r>
              <a:rPr sz="2400" dirty="0">
                <a:latin typeface="Arial"/>
                <a:cs typeface="Arial"/>
              </a:rPr>
              <a:t>-</a:t>
            </a:r>
            <a:endParaRPr sz="2400">
              <a:latin typeface="Arial"/>
              <a:cs typeface="Arial"/>
            </a:endParaRPr>
          </a:p>
          <a:p>
            <a:pPr>
              <a:lnSpc>
                <a:spcPct val="100000"/>
              </a:lnSpc>
              <a:spcBef>
                <a:spcPts val="20"/>
              </a:spcBef>
            </a:pPr>
            <a:endParaRPr sz="3550">
              <a:latin typeface="Arial"/>
              <a:cs typeface="Arial"/>
            </a:endParaRPr>
          </a:p>
          <a:p>
            <a:pPr marL="12700">
              <a:lnSpc>
                <a:spcPct val="100000"/>
              </a:lnSpc>
              <a:spcBef>
                <a:spcPts val="5"/>
              </a:spcBef>
              <a:tabLst>
                <a:tab pos="583565" algn="l"/>
                <a:tab pos="3524250" algn="l"/>
              </a:tabLst>
            </a:pPr>
            <a:r>
              <a:rPr sz="2250" b="1" i="1" spc="5" dirty="0">
                <a:solidFill>
                  <a:srgbClr val="FF0000"/>
                </a:solidFill>
                <a:latin typeface="Arial"/>
                <a:cs typeface="Arial"/>
              </a:rPr>
              <a:t>III.	</a:t>
            </a:r>
            <a:r>
              <a:rPr sz="2400" b="1" i="1" u="heavy" spc="-20" dirty="0">
                <a:solidFill>
                  <a:srgbClr val="FF0000"/>
                </a:solidFill>
                <a:uFill>
                  <a:solidFill>
                    <a:srgbClr val="FF0000"/>
                  </a:solidFill>
                </a:uFill>
                <a:latin typeface="Arial"/>
                <a:cs typeface="Arial"/>
              </a:rPr>
              <a:t>ASSOCIATIVE</a:t>
            </a:r>
            <a:r>
              <a:rPr sz="2400" b="1" i="1" u="heavy" spc="10" dirty="0">
                <a:solidFill>
                  <a:srgbClr val="FF0000"/>
                </a:solidFill>
                <a:uFill>
                  <a:solidFill>
                    <a:srgbClr val="FF0000"/>
                  </a:solidFill>
                </a:uFill>
                <a:latin typeface="Arial"/>
                <a:cs typeface="Arial"/>
              </a:rPr>
              <a:t> </a:t>
            </a:r>
            <a:r>
              <a:rPr sz="2400" b="1" i="1" u="heavy" dirty="0">
                <a:solidFill>
                  <a:srgbClr val="FF0000"/>
                </a:solidFill>
                <a:uFill>
                  <a:solidFill>
                    <a:srgbClr val="FF0000"/>
                  </a:solidFill>
                </a:uFill>
                <a:latin typeface="Arial"/>
                <a:cs typeface="Arial"/>
              </a:rPr>
              <a:t>FOR	</a:t>
            </a:r>
            <a:r>
              <a:rPr sz="2400" b="1" i="1" u="heavy" spc="-30" dirty="0">
                <a:solidFill>
                  <a:srgbClr val="FF0000"/>
                </a:solidFill>
                <a:uFill>
                  <a:solidFill>
                    <a:srgbClr val="FF0000"/>
                  </a:solidFill>
                </a:uFill>
                <a:latin typeface="Arial"/>
                <a:cs typeface="Arial"/>
              </a:rPr>
              <a:t>MULTIPLICATION-</a:t>
            </a:r>
            <a:endParaRPr sz="2400">
              <a:latin typeface="Arial"/>
              <a:cs typeface="Arial"/>
            </a:endParaRPr>
          </a:p>
          <a:p>
            <a:pPr marL="584200" marR="185420" indent="-571500">
              <a:lnSpc>
                <a:spcPct val="100000"/>
              </a:lnSpc>
              <a:spcBef>
                <a:spcPts val="540"/>
              </a:spcBef>
            </a:pPr>
            <a:r>
              <a:rPr sz="2300" dirty="0">
                <a:latin typeface="Arial"/>
                <a:cs typeface="Arial"/>
              </a:rPr>
              <a:t>The product of rational number will remains same regardless of</a:t>
            </a:r>
            <a:r>
              <a:rPr sz="2300" spc="-280" dirty="0">
                <a:latin typeface="Arial"/>
                <a:cs typeface="Arial"/>
              </a:rPr>
              <a:t> </a:t>
            </a:r>
            <a:r>
              <a:rPr sz="2300" dirty="0">
                <a:latin typeface="Arial"/>
                <a:cs typeface="Arial"/>
              </a:rPr>
              <a:t>how  the numbers are</a:t>
            </a:r>
            <a:r>
              <a:rPr sz="2300" spc="-80" dirty="0">
                <a:latin typeface="Arial"/>
                <a:cs typeface="Arial"/>
              </a:rPr>
              <a:t> </a:t>
            </a:r>
            <a:r>
              <a:rPr sz="2300" dirty="0">
                <a:latin typeface="Arial"/>
                <a:cs typeface="Arial"/>
              </a:rPr>
              <a:t>grouped</a:t>
            </a:r>
            <a:endParaRPr sz="2300">
              <a:latin typeface="Arial"/>
              <a:cs typeface="Arial"/>
            </a:endParaRPr>
          </a:p>
          <a:p>
            <a:pPr marL="12700">
              <a:lnSpc>
                <a:spcPct val="100000"/>
              </a:lnSpc>
              <a:spcBef>
                <a:spcPts val="585"/>
              </a:spcBef>
              <a:tabLst>
                <a:tab pos="2479675" algn="l"/>
                <a:tab pos="3332479" algn="l"/>
                <a:tab pos="4097020" algn="l"/>
                <a:tab pos="4351655" algn="l"/>
                <a:tab pos="5539105" algn="l"/>
                <a:tab pos="6221730" algn="l"/>
                <a:tab pos="8082280" algn="l"/>
                <a:tab pos="8874125" algn="l"/>
              </a:tabLst>
            </a:pPr>
            <a:r>
              <a:rPr sz="2400" dirty="0">
                <a:latin typeface="Arial"/>
                <a:cs typeface="Arial"/>
              </a:rPr>
              <a:t>E</a:t>
            </a:r>
            <a:r>
              <a:rPr sz="2400" spc="-20" dirty="0">
                <a:latin typeface="Arial"/>
                <a:cs typeface="Arial"/>
              </a:rPr>
              <a:t>x</a:t>
            </a:r>
            <a:r>
              <a:rPr sz="2400" dirty="0">
                <a:latin typeface="Arial"/>
                <a:cs typeface="Arial"/>
              </a:rPr>
              <a:t>amp</a:t>
            </a:r>
            <a:r>
              <a:rPr sz="2400" spc="-10" dirty="0">
                <a:latin typeface="Arial"/>
                <a:cs typeface="Arial"/>
              </a:rPr>
              <a:t>l</a:t>
            </a:r>
            <a:r>
              <a:rPr sz="2400" dirty="0">
                <a:latin typeface="Arial"/>
                <a:cs typeface="Arial"/>
              </a:rPr>
              <a:t>e</a:t>
            </a:r>
            <a:r>
              <a:rPr sz="2400" spc="25" dirty="0">
                <a:latin typeface="Arial"/>
                <a:cs typeface="Arial"/>
              </a:rPr>
              <a:t> </a:t>
            </a:r>
            <a:r>
              <a:rPr sz="2400" dirty="0">
                <a:latin typeface="Arial"/>
                <a:cs typeface="Arial"/>
              </a:rPr>
              <a:t>-	×</a:t>
            </a:r>
            <a:r>
              <a:rPr sz="2400" spc="-10" dirty="0">
                <a:latin typeface="Arial"/>
                <a:cs typeface="Arial"/>
              </a:rPr>
              <a:t> </a:t>
            </a:r>
            <a:r>
              <a:rPr sz="2400" dirty="0">
                <a:latin typeface="Arial"/>
                <a:cs typeface="Arial"/>
              </a:rPr>
              <a:t>[	×	]	=	×	=	OR	[</a:t>
            </a:r>
            <a:endParaRPr sz="2400">
              <a:latin typeface="Arial"/>
              <a:cs typeface="Arial"/>
            </a:endParaRPr>
          </a:p>
        </p:txBody>
      </p:sp>
      <p:sp>
        <p:nvSpPr>
          <p:cNvPr id="12" name="object 12"/>
          <p:cNvSpPr/>
          <p:nvPr/>
        </p:nvSpPr>
        <p:spPr>
          <a:xfrm>
            <a:off x="1143000" y="3276600"/>
            <a:ext cx="135636" cy="6096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600200" y="3276600"/>
            <a:ext cx="138683" cy="6096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143000" y="5029200"/>
            <a:ext cx="461772" cy="60960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921764" y="5044440"/>
            <a:ext cx="135636" cy="5943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010400" y="5029200"/>
            <a:ext cx="461772" cy="60960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2836164" y="3276600"/>
            <a:ext cx="135636" cy="609600"/>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895600" y="5029200"/>
            <a:ext cx="403860" cy="60960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019800" y="5029200"/>
            <a:ext cx="138684" cy="60960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219200" y="1524000"/>
            <a:ext cx="297180" cy="609600"/>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1828800" y="1524000"/>
            <a:ext cx="135636" cy="609600"/>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895600" y="1524000"/>
            <a:ext cx="297180" cy="609600"/>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2286000" y="1524000"/>
            <a:ext cx="327660" cy="60960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3406140" y="1524000"/>
            <a:ext cx="327660" cy="609600"/>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015740" y="1524000"/>
            <a:ext cx="327660" cy="60960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5181600" y="1524000"/>
            <a:ext cx="297179" cy="609600"/>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5715000" y="1524000"/>
            <a:ext cx="135636" cy="60960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6225540" y="1524000"/>
            <a:ext cx="327660" cy="609600"/>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7391400" y="1524000"/>
            <a:ext cx="327659" cy="609600"/>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6858000" y="1524000"/>
            <a:ext cx="327659" cy="609600"/>
          </a:xfrm>
          <a:prstGeom prst="rect">
            <a:avLst/>
          </a:prstGeom>
          <a:blipFill>
            <a:blip r:embed="rId16" cstate="print"/>
            <a:stretch>
              <a:fillRect/>
            </a:stretch>
          </a:blipFill>
        </p:spPr>
        <p:txBody>
          <a:bodyPr wrap="square" lIns="0" tIns="0" rIns="0" bIns="0" rtlCol="0"/>
          <a:lstStyle/>
          <a:p>
            <a:endParaRPr/>
          </a:p>
        </p:txBody>
      </p:sp>
      <p:sp>
        <p:nvSpPr>
          <p:cNvPr id="31" name="object 31"/>
          <p:cNvSpPr/>
          <p:nvPr/>
        </p:nvSpPr>
        <p:spPr>
          <a:xfrm>
            <a:off x="8001000" y="1524000"/>
            <a:ext cx="327659" cy="609600"/>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2057400" y="3276600"/>
            <a:ext cx="135636" cy="609600"/>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3276600" y="3276600"/>
            <a:ext cx="138684" cy="609600"/>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3810000" y="3276600"/>
            <a:ext cx="135636" cy="609600"/>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2378964" y="5044440"/>
            <a:ext cx="135636" cy="594360"/>
          </a:xfrm>
          <a:prstGeom prst="rect">
            <a:avLst/>
          </a:prstGeom>
          <a:blipFill>
            <a:blip r:embed="rId17" cstate="print"/>
            <a:stretch>
              <a:fillRect/>
            </a:stretch>
          </a:blipFill>
        </p:spPr>
        <p:txBody>
          <a:bodyPr wrap="square" lIns="0" tIns="0" rIns="0" bIns="0" rtlCol="0"/>
          <a:lstStyle/>
          <a:p>
            <a:endParaRPr/>
          </a:p>
        </p:txBody>
      </p:sp>
      <p:sp>
        <p:nvSpPr>
          <p:cNvPr id="36" name="object 36"/>
          <p:cNvSpPr/>
          <p:nvPr/>
        </p:nvSpPr>
        <p:spPr>
          <a:xfrm>
            <a:off x="3505200" y="5029200"/>
            <a:ext cx="135636" cy="609600"/>
          </a:xfrm>
          <a:prstGeom prst="rect">
            <a:avLst/>
          </a:prstGeom>
          <a:blipFill>
            <a:blip r:embed="rId18" cstate="print"/>
            <a:stretch>
              <a:fillRect/>
            </a:stretch>
          </a:blipFill>
        </p:spPr>
        <p:txBody>
          <a:bodyPr wrap="square" lIns="0" tIns="0" rIns="0" bIns="0" rtlCol="0"/>
          <a:lstStyle/>
          <a:p>
            <a:endParaRPr/>
          </a:p>
        </p:txBody>
      </p:sp>
      <p:sp>
        <p:nvSpPr>
          <p:cNvPr id="37" name="object 37"/>
          <p:cNvSpPr/>
          <p:nvPr/>
        </p:nvSpPr>
        <p:spPr>
          <a:xfrm>
            <a:off x="3886200" y="5029200"/>
            <a:ext cx="435863" cy="609600"/>
          </a:xfrm>
          <a:prstGeom prst="rect">
            <a:avLst/>
          </a:prstGeom>
          <a:blipFill>
            <a:blip r:embed="rId19" cstate="print"/>
            <a:stretch>
              <a:fillRect/>
            </a:stretch>
          </a:blipFill>
        </p:spPr>
        <p:txBody>
          <a:bodyPr wrap="square" lIns="0" tIns="0" rIns="0" bIns="0" rtlCol="0"/>
          <a:lstStyle/>
          <a:p>
            <a:endParaRPr/>
          </a:p>
        </p:txBody>
      </p:sp>
      <p:sp>
        <p:nvSpPr>
          <p:cNvPr id="38" name="object 38"/>
          <p:cNvSpPr/>
          <p:nvPr/>
        </p:nvSpPr>
        <p:spPr>
          <a:xfrm>
            <a:off x="5257800" y="5029200"/>
            <a:ext cx="461772" cy="609600"/>
          </a:xfrm>
          <a:prstGeom prst="rect">
            <a:avLst/>
          </a:prstGeom>
          <a:blipFill>
            <a:blip r:embed="rId9" cstate="print"/>
            <a:stretch>
              <a:fillRect/>
            </a:stretch>
          </a:blipFill>
        </p:spPr>
        <p:txBody>
          <a:bodyPr wrap="square" lIns="0" tIns="0" rIns="0" bIns="0" rtlCol="0"/>
          <a:lstStyle/>
          <a:p>
            <a:endParaRPr/>
          </a:p>
        </p:txBody>
      </p:sp>
      <p:sp>
        <p:nvSpPr>
          <p:cNvPr id="39" name="object 39"/>
          <p:cNvSpPr/>
          <p:nvPr/>
        </p:nvSpPr>
        <p:spPr>
          <a:xfrm>
            <a:off x="6553200" y="5029200"/>
            <a:ext cx="135635" cy="594360"/>
          </a:xfrm>
          <a:prstGeom prst="rect">
            <a:avLst/>
          </a:prstGeom>
          <a:blipFill>
            <a:blip r:embed="rId17" cstate="print"/>
            <a:stretch>
              <a:fillRect/>
            </a:stretch>
          </a:blipFill>
        </p:spPr>
        <p:txBody>
          <a:bodyPr wrap="square" lIns="0" tIns="0" rIns="0" bIns="0" rtlCol="0"/>
          <a:lstStyle/>
          <a:p>
            <a:endParaRPr/>
          </a:p>
        </p:txBody>
      </p:sp>
      <p:sp>
        <p:nvSpPr>
          <p:cNvPr id="40" name="object 40"/>
          <p:cNvSpPr/>
          <p:nvPr/>
        </p:nvSpPr>
        <p:spPr>
          <a:xfrm>
            <a:off x="7696200" y="5029200"/>
            <a:ext cx="135635" cy="594360"/>
          </a:xfrm>
          <a:prstGeom prst="rect">
            <a:avLst/>
          </a:prstGeom>
          <a:blipFill>
            <a:blip r:embed="rId17" cstate="print"/>
            <a:stretch>
              <a:fillRect/>
            </a:stretch>
          </a:blipFill>
        </p:spPr>
        <p:txBody>
          <a:bodyPr wrap="square" lIns="0" tIns="0" rIns="0" bIns="0" rtlCol="0"/>
          <a:lstStyle/>
          <a:p>
            <a:endParaRPr/>
          </a:p>
        </p:txBody>
      </p:sp>
      <p:sp>
        <p:nvSpPr>
          <p:cNvPr id="41" name="object 41"/>
          <p:cNvSpPr/>
          <p:nvPr/>
        </p:nvSpPr>
        <p:spPr>
          <a:xfrm>
            <a:off x="8077200" y="5029200"/>
            <a:ext cx="435864" cy="609600"/>
          </a:xfrm>
          <a:prstGeom prst="rect">
            <a:avLst/>
          </a:prstGeom>
          <a:blipFill>
            <a:blip r:embed="rId19"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52475" y="0"/>
            <a:ext cx="8638540" cy="620395"/>
          </a:xfrm>
          <a:prstGeom prst="rect">
            <a:avLst/>
          </a:prstGeom>
        </p:spPr>
        <p:txBody>
          <a:bodyPr vert="horz" wrap="square" lIns="0" tIns="12700" rIns="0" bIns="0" rtlCol="0">
            <a:spAutoFit/>
          </a:bodyPr>
          <a:lstStyle/>
          <a:p>
            <a:pPr marL="12700">
              <a:lnSpc>
                <a:spcPct val="100000"/>
              </a:lnSpc>
              <a:spcBef>
                <a:spcPts val="100"/>
              </a:spcBef>
            </a:pPr>
            <a:r>
              <a:rPr sz="3900" b="1" i="1" u="heavy" spc="-5" dirty="0">
                <a:solidFill>
                  <a:srgbClr val="6F2F9F"/>
                </a:solidFill>
                <a:uFill>
                  <a:solidFill>
                    <a:srgbClr val="6F2F9F"/>
                  </a:solidFill>
                </a:uFill>
                <a:latin typeface="Times New Roman"/>
                <a:cs typeface="Times New Roman"/>
              </a:rPr>
              <a:t>Distributive </a:t>
            </a:r>
            <a:r>
              <a:rPr sz="3900" b="1" i="1" u="heavy" dirty="0">
                <a:solidFill>
                  <a:srgbClr val="6F2F9F"/>
                </a:solidFill>
                <a:uFill>
                  <a:solidFill>
                    <a:srgbClr val="6F2F9F"/>
                  </a:solidFill>
                </a:uFill>
                <a:latin typeface="Times New Roman"/>
                <a:cs typeface="Times New Roman"/>
              </a:rPr>
              <a:t>Property Of Rational</a:t>
            </a:r>
            <a:r>
              <a:rPr sz="3900" b="1" i="1" u="heavy" spc="-55" dirty="0">
                <a:solidFill>
                  <a:srgbClr val="6F2F9F"/>
                </a:solidFill>
                <a:uFill>
                  <a:solidFill>
                    <a:srgbClr val="6F2F9F"/>
                  </a:solidFill>
                </a:uFill>
                <a:latin typeface="Times New Roman"/>
                <a:cs typeface="Times New Roman"/>
              </a:rPr>
              <a:t> </a:t>
            </a:r>
            <a:r>
              <a:rPr sz="3900" b="1" i="1" u="heavy" dirty="0">
                <a:solidFill>
                  <a:srgbClr val="6F2F9F"/>
                </a:solidFill>
                <a:uFill>
                  <a:solidFill>
                    <a:srgbClr val="6F2F9F"/>
                  </a:solidFill>
                </a:uFill>
                <a:latin typeface="Times New Roman"/>
                <a:cs typeface="Times New Roman"/>
              </a:rPr>
              <a:t>Number</a:t>
            </a:r>
            <a:endParaRPr sz="3900">
              <a:latin typeface="Times New Roman"/>
              <a:cs typeface="Times New Roman"/>
            </a:endParaRPr>
          </a:p>
        </p:txBody>
      </p:sp>
      <p:sp>
        <p:nvSpPr>
          <p:cNvPr id="9" name="object 9"/>
          <p:cNvSpPr txBox="1"/>
          <p:nvPr/>
        </p:nvSpPr>
        <p:spPr>
          <a:xfrm>
            <a:off x="78739" y="633729"/>
            <a:ext cx="8662670" cy="2124710"/>
          </a:xfrm>
          <a:prstGeom prst="rect">
            <a:avLst/>
          </a:prstGeom>
        </p:spPr>
        <p:txBody>
          <a:bodyPr vert="horz" wrap="square" lIns="0" tIns="12065" rIns="0" bIns="0" rtlCol="0">
            <a:spAutoFit/>
          </a:bodyPr>
          <a:lstStyle/>
          <a:p>
            <a:pPr marL="584200" marR="5080" indent="-571500">
              <a:lnSpc>
                <a:spcPct val="100000"/>
              </a:lnSpc>
              <a:spcBef>
                <a:spcPts val="95"/>
              </a:spcBef>
              <a:tabLst>
                <a:tab pos="583565" algn="l"/>
              </a:tabLst>
            </a:pPr>
            <a:r>
              <a:rPr sz="2650" dirty="0">
                <a:solidFill>
                  <a:srgbClr val="04607A"/>
                </a:solidFill>
                <a:latin typeface="Arial"/>
                <a:cs typeface="Arial"/>
              </a:rPr>
              <a:t>A.	</a:t>
            </a:r>
            <a:r>
              <a:rPr sz="2800" u="heavy" spc="-5" dirty="0">
                <a:solidFill>
                  <a:srgbClr val="FF0000"/>
                </a:solidFill>
                <a:uFill>
                  <a:solidFill>
                    <a:srgbClr val="FF0000"/>
                  </a:solidFill>
                </a:uFill>
                <a:latin typeface="Arial"/>
                <a:cs typeface="Arial"/>
              </a:rPr>
              <a:t>DISTRIBUTIVE </a:t>
            </a:r>
            <a:r>
              <a:rPr sz="2800" u="heavy" spc="-15" dirty="0">
                <a:solidFill>
                  <a:srgbClr val="FF0000"/>
                </a:solidFill>
                <a:uFill>
                  <a:solidFill>
                    <a:srgbClr val="FF0000"/>
                  </a:solidFill>
                </a:uFill>
                <a:latin typeface="Arial"/>
                <a:cs typeface="Arial"/>
              </a:rPr>
              <a:t>PROPERTY </a:t>
            </a:r>
            <a:r>
              <a:rPr sz="2800" u="heavy" spc="-5" dirty="0">
                <a:solidFill>
                  <a:srgbClr val="FF0000"/>
                </a:solidFill>
                <a:uFill>
                  <a:solidFill>
                    <a:srgbClr val="FF0000"/>
                  </a:solidFill>
                </a:uFill>
                <a:latin typeface="Arial"/>
                <a:cs typeface="Arial"/>
              </a:rPr>
              <a:t>OF </a:t>
            </a:r>
            <a:r>
              <a:rPr sz="2800" u="heavy" spc="-35" dirty="0">
                <a:solidFill>
                  <a:srgbClr val="FF0000"/>
                </a:solidFill>
                <a:uFill>
                  <a:solidFill>
                    <a:srgbClr val="FF0000"/>
                  </a:solidFill>
                </a:uFill>
                <a:latin typeface="Arial"/>
                <a:cs typeface="Arial"/>
              </a:rPr>
              <a:t>MULTIPLICATION </a:t>
            </a:r>
            <a:r>
              <a:rPr sz="2800" spc="-35" dirty="0">
                <a:solidFill>
                  <a:srgbClr val="FF0000"/>
                </a:solidFill>
                <a:latin typeface="Arial"/>
                <a:cs typeface="Arial"/>
              </a:rPr>
              <a:t> </a:t>
            </a:r>
            <a:r>
              <a:rPr sz="2800" u="heavy" spc="-10" dirty="0">
                <a:solidFill>
                  <a:srgbClr val="FF0000"/>
                </a:solidFill>
                <a:uFill>
                  <a:solidFill>
                    <a:srgbClr val="FF0000"/>
                  </a:solidFill>
                </a:uFill>
                <a:latin typeface="Arial"/>
                <a:cs typeface="Arial"/>
              </a:rPr>
              <a:t>OVER</a:t>
            </a:r>
            <a:r>
              <a:rPr sz="2800" u="heavy" spc="-155" dirty="0">
                <a:solidFill>
                  <a:srgbClr val="FF0000"/>
                </a:solidFill>
                <a:uFill>
                  <a:solidFill>
                    <a:srgbClr val="FF0000"/>
                  </a:solidFill>
                </a:uFill>
                <a:latin typeface="Arial"/>
                <a:cs typeface="Arial"/>
              </a:rPr>
              <a:t> </a:t>
            </a:r>
            <a:r>
              <a:rPr sz="2800" u="heavy" spc="-5" dirty="0">
                <a:solidFill>
                  <a:srgbClr val="FF0000"/>
                </a:solidFill>
                <a:uFill>
                  <a:solidFill>
                    <a:srgbClr val="FF0000"/>
                  </a:solidFill>
                </a:uFill>
                <a:latin typeface="Arial"/>
                <a:cs typeface="Arial"/>
              </a:rPr>
              <a:t>ADDITION-</a:t>
            </a:r>
            <a:endParaRPr sz="2800">
              <a:latin typeface="Arial"/>
              <a:cs typeface="Arial"/>
            </a:endParaRPr>
          </a:p>
          <a:p>
            <a:pPr marL="12700">
              <a:lnSpc>
                <a:spcPct val="100000"/>
              </a:lnSpc>
              <a:spcBef>
                <a:spcPts val="590"/>
              </a:spcBef>
              <a:tabLst>
                <a:tab pos="6378575" algn="l"/>
                <a:tab pos="6967855" algn="l"/>
              </a:tabLst>
            </a:pPr>
            <a:r>
              <a:rPr sz="2400" spc="-5" dirty="0">
                <a:latin typeface="Arial"/>
                <a:cs typeface="Arial"/>
              </a:rPr>
              <a:t>Lets us consider three</a:t>
            </a:r>
            <a:r>
              <a:rPr sz="2400" spc="100" dirty="0">
                <a:latin typeface="Arial"/>
                <a:cs typeface="Arial"/>
              </a:rPr>
              <a:t> </a:t>
            </a:r>
            <a:r>
              <a:rPr sz="2400" spc="-5" dirty="0">
                <a:latin typeface="Arial"/>
                <a:cs typeface="Arial"/>
              </a:rPr>
              <a:t>rational</a:t>
            </a:r>
            <a:r>
              <a:rPr sz="2400" spc="25" dirty="0">
                <a:latin typeface="Arial"/>
                <a:cs typeface="Arial"/>
              </a:rPr>
              <a:t> </a:t>
            </a:r>
            <a:r>
              <a:rPr sz="2400" spc="-5" dirty="0">
                <a:latin typeface="Arial"/>
                <a:cs typeface="Arial"/>
              </a:rPr>
              <a:t>numbers	</a:t>
            </a:r>
            <a:r>
              <a:rPr sz="2400" dirty="0">
                <a:latin typeface="Arial"/>
                <a:cs typeface="Arial"/>
              </a:rPr>
              <a:t>,	,</a:t>
            </a:r>
            <a:endParaRPr sz="2400">
              <a:latin typeface="Arial"/>
              <a:cs typeface="Arial"/>
            </a:endParaRPr>
          </a:p>
          <a:p>
            <a:pPr marL="1779270">
              <a:lnSpc>
                <a:spcPct val="100000"/>
              </a:lnSpc>
              <a:spcBef>
                <a:spcPts val="580"/>
              </a:spcBef>
              <a:tabLst>
                <a:tab pos="2126615" algn="l"/>
                <a:tab pos="2715895" algn="l"/>
                <a:tab pos="3818254" algn="l"/>
              </a:tabLst>
            </a:pPr>
            <a:r>
              <a:rPr sz="2400" dirty="0">
                <a:latin typeface="Arial"/>
                <a:cs typeface="Arial"/>
              </a:rPr>
              <a:t>×	[	+	]</a:t>
            </a:r>
            <a:endParaRPr sz="2400">
              <a:latin typeface="Arial"/>
              <a:cs typeface="Arial"/>
            </a:endParaRPr>
          </a:p>
          <a:p>
            <a:pPr marL="584200">
              <a:lnSpc>
                <a:spcPct val="100000"/>
              </a:lnSpc>
              <a:tabLst>
                <a:tab pos="931544" algn="l"/>
                <a:tab pos="1604010" algn="l"/>
                <a:tab pos="2707640" algn="l"/>
              </a:tabLst>
            </a:pPr>
            <a:r>
              <a:rPr sz="2400" dirty="0">
                <a:latin typeface="Arial"/>
                <a:cs typeface="Arial"/>
              </a:rPr>
              <a:t>×	[	+	]</a:t>
            </a:r>
            <a:endParaRPr sz="2400">
              <a:latin typeface="Arial"/>
              <a:cs typeface="Arial"/>
            </a:endParaRPr>
          </a:p>
        </p:txBody>
      </p:sp>
      <p:sp>
        <p:nvSpPr>
          <p:cNvPr id="10" name="object 10"/>
          <p:cNvSpPr txBox="1"/>
          <p:nvPr/>
        </p:nvSpPr>
        <p:spPr>
          <a:xfrm>
            <a:off x="1520697" y="3244418"/>
            <a:ext cx="1223645" cy="391795"/>
          </a:xfrm>
          <a:prstGeom prst="rect">
            <a:avLst/>
          </a:prstGeom>
        </p:spPr>
        <p:txBody>
          <a:bodyPr vert="horz" wrap="square" lIns="0" tIns="12700" rIns="0" bIns="0" rtlCol="0">
            <a:spAutoFit/>
          </a:bodyPr>
          <a:lstStyle/>
          <a:p>
            <a:pPr marL="12700">
              <a:lnSpc>
                <a:spcPct val="100000"/>
              </a:lnSpc>
              <a:spcBef>
                <a:spcPts val="100"/>
              </a:spcBef>
              <a:tabLst>
                <a:tab pos="696595" algn="l"/>
              </a:tabLst>
            </a:pPr>
            <a:r>
              <a:rPr sz="2400" dirty="0">
                <a:latin typeface="Arial"/>
                <a:cs typeface="Arial"/>
              </a:rPr>
              <a:t>×	] +</a:t>
            </a:r>
            <a:r>
              <a:rPr sz="2400" spc="-120" dirty="0">
                <a:latin typeface="Arial"/>
                <a:cs typeface="Arial"/>
              </a:rPr>
              <a:t> </a:t>
            </a:r>
            <a:r>
              <a:rPr sz="2400" dirty="0">
                <a:latin typeface="Arial"/>
                <a:cs typeface="Arial"/>
              </a:rPr>
              <a:t>[</a:t>
            </a:r>
            <a:endParaRPr sz="2400">
              <a:latin typeface="Arial"/>
              <a:cs typeface="Arial"/>
            </a:endParaRPr>
          </a:p>
        </p:txBody>
      </p:sp>
      <p:sp>
        <p:nvSpPr>
          <p:cNvPr id="11" name="object 11"/>
          <p:cNvSpPr txBox="1"/>
          <p:nvPr/>
        </p:nvSpPr>
        <p:spPr>
          <a:xfrm>
            <a:off x="3560190" y="3244418"/>
            <a:ext cx="2038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2" name="object 12"/>
          <p:cNvSpPr txBox="1"/>
          <p:nvPr/>
        </p:nvSpPr>
        <p:spPr>
          <a:xfrm>
            <a:off x="4494403" y="3244418"/>
            <a:ext cx="110489"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3" name="object 13"/>
          <p:cNvSpPr txBox="1"/>
          <p:nvPr/>
        </p:nvSpPr>
        <p:spPr>
          <a:xfrm>
            <a:off x="7272382" y="3244418"/>
            <a:ext cx="483234"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OR</a:t>
            </a:r>
            <a:endParaRPr sz="2400">
              <a:latin typeface="Arial"/>
              <a:cs typeface="Arial"/>
            </a:endParaRPr>
          </a:p>
        </p:txBody>
      </p:sp>
      <p:sp>
        <p:nvSpPr>
          <p:cNvPr id="14" name="object 14"/>
          <p:cNvSpPr txBox="1"/>
          <p:nvPr/>
        </p:nvSpPr>
        <p:spPr>
          <a:xfrm>
            <a:off x="78739" y="3244418"/>
            <a:ext cx="861060" cy="757555"/>
          </a:xfrm>
          <a:prstGeom prst="rect">
            <a:avLst/>
          </a:prstGeom>
        </p:spPr>
        <p:txBody>
          <a:bodyPr vert="horz" wrap="square" lIns="0" tIns="12700" rIns="0" bIns="0" rtlCol="0">
            <a:spAutoFit/>
          </a:bodyPr>
          <a:lstStyle/>
          <a:p>
            <a:pPr marL="12700">
              <a:lnSpc>
                <a:spcPct val="100000"/>
              </a:lnSpc>
              <a:spcBef>
                <a:spcPts val="100"/>
              </a:spcBef>
              <a:tabLst>
                <a:tab pos="614045" algn="l"/>
              </a:tabLst>
            </a:pPr>
            <a:r>
              <a:rPr sz="2400" dirty="0">
                <a:latin typeface="Cambria Math"/>
                <a:cs typeface="Cambria Math"/>
              </a:rPr>
              <a:t>⇒	</a:t>
            </a:r>
            <a:r>
              <a:rPr sz="2400" dirty="0">
                <a:latin typeface="Arial"/>
                <a:cs typeface="Arial"/>
              </a:rPr>
              <a:t>[</a:t>
            </a:r>
            <a:endParaRPr sz="2400">
              <a:latin typeface="Arial"/>
              <a:cs typeface="Arial"/>
            </a:endParaRPr>
          </a:p>
          <a:p>
            <a:pPr marR="5080" algn="r">
              <a:lnSpc>
                <a:spcPct val="100000"/>
              </a:lnSpc>
              <a:spcBef>
                <a:spcPts val="5"/>
              </a:spcBef>
            </a:pPr>
            <a:r>
              <a:rPr sz="2400" dirty="0">
                <a:latin typeface="Cambria Math"/>
                <a:cs typeface="Cambria Math"/>
              </a:rPr>
              <a:t>⇒</a:t>
            </a:r>
            <a:endParaRPr sz="2400">
              <a:latin typeface="Cambria Math"/>
              <a:cs typeface="Cambria Math"/>
            </a:endParaRPr>
          </a:p>
        </p:txBody>
      </p:sp>
      <p:sp>
        <p:nvSpPr>
          <p:cNvPr id="15" name="object 15"/>
          <p:cNvSpPr txBox="1"/>
          <p:nvPr/>
        </p:nvSpPr>
        <p:spPr>
          <a:xfrm>
            <a:off x="2765805" y="3610736"/>
            <a:ext cx="2038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6" name="object 16"/>
          <p:cNvSpPr txBox="1"/>
          <p:nvPr/>
        </p:nvSpPr>
        <p:spPr>
          <a:xfrm>
            <a:off x="78739" y="4488560"/>
            <a:ext cx="28956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mbria Math"/>
                <a:cs typeface="Cambria Math"/>
              </a:rPr>
              <a:t>⇒</a:t>
            </a:r>
            <a:endParaRPr sz="2400">
              <a:latin typeface="Cambria Math"/>
              <a:cs typeface="Cambria Math"/>
            </a:endParaRPr>
          </a:p>
        </p:txBody>
      </p:sp>
      <p:sp>
        <p:nvSpPr>
          <p:cNvPr id="17" name="object 17"/>
          <p:cNvSpPr txBox="1"/>
          <p:nvPr/>
        </p:nvSpPr>
        <p:spPr>
          <a:xfrm>
            <a:off x="2445766" y="4488560"/>
            <a:ext cx="2038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8" name="object 18"/>
          <p:cNvSpPr txBox="1"/>
          <p:nvPr/>
        </p:nvSpPr>
        <p:spPr>
          <a:xfrm>
            <a:off x="3297072" y="4488560"/>
            <a:ext cx="2038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9" name="object 19"/>
          <p:cNvSpPr txBox="1"/>
          <p:nvPr/>
        </p:nvSpPr>
        <p:spPr>
          <a:xfrm>
            <a:off x="78739" y="4854016"/>
            <a:ext cx="8662670" cy="1767839"/>
          </a:xfrm>
          <a:prstGeom prst="rect">
            <a:avLst/>
          </a:prstGeom>
        </p:spPr>
        <p:txBody>
          <a:bodyPr vert="horz" wrap="square" lIns="0" tIns="12700" rIns="0" bIns="0" rtlCol="0">
            <a:spAutoFit/>
          </a:bodyPr>
          <a:lstStyle/>
          <a:p>
            <a:pPr marL="584200">
              <a:lnSpc>
                <a:spcPct val="100000"/>
              </a:lnSpc>
              <a:spcBef>
                <a:spcPts val="100"/>
              </a:spcBef>
              <a:tabLst>
                <a:tab pos="2699385" algn="l"/>
                <a:tab pos="3970654" algn="l"/>
                <a:tab pos="5074285" algn="l"/>
              </a:tabLst>
            </a:pPr>
            <a:r>
              <a:rPr sz="2400" dirty="0">
                <a:latin typeface="Cambria Math"/>
                <a:cs typeface="Cambria Math"/>
              </a:rPr>
              <a:t>⇒	</a:t>
            </a:r>
            <a:r>
              <a:rPr sz="2400" dirty="0">
                <a:latin typeface="Arial"/>
                <a:cs typeface="Arial"/>
              </a:rPr>
              <a:t>+	=	=</a:t>
            </a:r>
            <a:endParaRPr sz="2400">
              <a:latin typeface="Arial"/>
              <a:cs typeface="Arial"/>
            </a:endParaRPr>
          </a:p>
          <a:p>
            <a:pPr>
              <a:lnSpc>
                <a:spcPct val="100000"/>
              </a:lnSpc>
              <a:spcBef>
                <a:spcPts val="30"/>
              </a:spcBef>
            </a:pPr>
            <a:endParaRPr sz="3550">
              <a:latin typeface="Arial"/>
              <a:cs typeface="Arial"/>
            </a:endParaRPr>
          </a:p>
          <a:p>
            <a:pPr marL="584200" marR="5080" indent="-571500">
              <a:lnSpc>
                <a:spcPct val="100000"/>
              </a:lnSpc>
              <a:spcBef>
                <a:spcPts val="5"/>
              </a:spcBef>
              <a:tabLst>
                <a:tab pos="583565" algn="l"/>
              </a:tabLst>
            </a:pPr>
            <a:r>
              <a:rPr sz="2650" dirty="0">
                <a:solidFill>
                  <a:srgbClr val="04607A"/>
                </a:solidFill>
                <a:latin typeface="Arial"/>
                <a:cs typeface="Arial"/>
              </a:rPr>
              <a:t>B.	</a:t>
            </a:r>
            <a:r>
              <a:rPr sz="2800" u="heavy" spc="-5" dirty="0">
                <a:solidFill>
                  <a:srgbClr val="FF0000"/>
                </a:solidFill>
                <a:uFill>
                  <a:solidFill>
                    <a:srgbClr val="FF0000"/>
                  </a:solidFill>
                </a:uFill>
                <a:latin typeface="Arial"/>
                <a:cs typeface="Arial"/>
              </a:rPr>
              <a:t>DISTRIBUTIVE </a:t>
            </a:r>
            <a:r>
              <a:rPr sz="2800" u="heavy" spc="-15" dirty="0">
                <a:solidFill>
                  <a:srgbClr val="FF0000"/>
                </a:solidFill>
                <a:uFill>
                  <a:solidFill>
                    <a:srgbClr val="FF0000"/>
                  </a:solidFill>
                </a:uFill>
                <a:latin typeface="Arial"/>
                <a:cs typeface="Arial"/>
              </a:rPr>
              <a:t>PROPERTY </a:t>
            </a:r>
            <a:r>
              <a:rPr sz="2800" u="heavy" spc="-5" dirty="0">
                <a:solidFill>
                  <a:srgbClr val="FF0000"/>
                </a:solidFill>
                <a:uFill>
                  <a:solidFill>
                    <a:srgbClr val="FF0000"/>
                  </a:solidFill>
                </a:uFill>
                <a:latin typeface="Arial"/>
                <a:cs typeface="Arial"/>
              </a:rPr>
              <a:t>OF </a:t>
            </a:r>
            <a:r>
              <a:rPr sz="2800" u="heavy" spc="-35" dirty="0">
                <a:solidFill>
                  <a:srgbClr val="FF0000"/>
                </a:solidFill>
                <a:uFill>
                  <a:solidFill>
                    <a:srgbClr val="FF0000"/>
                  </a:solidFill>
                </a:uFill>
                <a:latin typeface="Arial"/>
                <a:cs typeface="Arial"/>
              </a:rPr>
              <a:t>MULTIPLICATION </a:t>
            </a:r>
            <a:r>
              <a:rPr sz="2800" spc="-35" dirty="0">
                <a:solidFill>
                  <a:srgbClr val="FF0000"/>
                </a:solidFill>
                <a:latin typeface="Arial"/>
                <a:cs typeface="Arial"/>
              </a:rPr>
              <a:t> </a:t>
            </a:r>
            <a:r>
              <a:rPr sz="2800" u="heavy" spc="-10" dirty="0">
                <a:solidFill>
                  <a:srgbClr val="FF0000"/>
                </a:solidFill>
                <a:uFill>
                  <a:solidFill>
                    <a:srgbClr val="FF0000"/>
                  </a:solidFill>
                </a:uFill>
                <a:latin typeface="Arial"/>
                <a:cs typeface="Arial"/>
              </a:rPr>
              <a:t>OVER</a:t>
            </a:r>
            <a:r>
              <a:rPr sz="2800" u="heavy" dirty="0">
                <a:solidFill>
                  <a:srgbClr val="FF0000"/>
                </a:solidFill>
                <a:uFill>
                  <a:solidFill>
                    <a:srgbClr val="FF0000"/>
                  </a:solidFill>
                </a:uFill>
                <a:latin typeface="Arial"/>
                <a:cs typeface="Arial"/>
              </a:rPr>
              <a:t> </a:t>
            </a:r>
            <a:r>
              <a:rPr sz="2800" u="heavy" spc="-10" dirty="0">
                <a:solidFill>
                  <a:srgbClr val="FF0000"/>
                </a:solidFill>
                <a:uFill>
                  <a:solidFill>
                    <a:srgbClr val="FF0000"/>
                  </a:solidFill>
                </a:uFill>
                <a:latin typeface="Arial"/>
                <a:cs typeface="Arial"/>
              </a:rPr>
              <a:t>SUBTRACTION-</a:t>
            </a:r>
            <a:endParaRPr sz="2800">
              <a:latin typeface="Arial"/>
              <a:cs typeface="Arial"/>
            </a:endParaRPr>
          </a:p>
        </p:txBody>
      </p:sp>
      <p:sp>
        <p:nvSpPr>
          <p:cNvPr id="20" name="object 20"/>
          <p:cNvSpPr/>
          <p:nvPr/>
        </p:nvSpPr>
        <p:spPr>
          <a:xfrm>
            <a:off x="4191000" y="1143000"/>
            <a:ext cx="327660" cy="533400"/>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724400" y="1143000"/>
            <a:ext cx="118872" cy="53340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006340" y="1143000"/>
            <a:ext cx="327660" cy="53340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609600" y="1600200"/>
            <a:ext cx="327659" cy="533400"/>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609600" y="2438400"/>
            <a:ext cx="327659" cy="533400"/>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2133600" y="3352800"/>
            <a:ext cx="181356" cy="457200"/>
          </a:xfrm>
          <a:prstGeom prst="rect">
            <a:avLst/>
          </a:prstGeom>
          <a:blipFill>
            <a:blip r:embed="rId10" cstate="print"/>
            <a:stretch>
              <a:fillRect/>
            </a:stretch>
          </a:blipFill>
        </p:spPr>
        <p:txBody>
          <a:bodyPr wrap="square" lIns="0" tIns="0" rIns="0" bIns="0" rtlCol="0"/>
          <a:lstStyle/>
          <a:p>
            <a:endParaRPr/>
          </a:p>
        </p:txBody>
      </p:sp>
      <p:grpSp>
        <p:nvGrpSpPr>
          <p:cNvPr id="26" name="object 26"/>
          <p:cNvGrpSpPr/>
          <p:nvPr/>
        </p:nvGrpSpPr>
        <p:grpSpPr>
          <a:xfrm>
            <a:off x="1005839" y="1600200"/>
            <a:ext cx="485140" cy="1371600"/>
            <a:chOff x="1005839" y="1600200"/>
            <a:chExt cx="485140" cy="1371600"/>
          </a:xfrm>
        </p:grpSpPr>
        <p:sp>
          <p:nvSpPr>
            <p:cNvPr id="27" name="object 27"/>
            <p:cNvSpPr/>
            <p:nvPr/>
          </p:nvSpPr>
          <p:spPr>
            <a:xfrm>
              <a:off x="1219199" y="2438400"/>
              <a:ext cx="118872" cy="533400"/>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1005839" y="2049780"/>
              <a:ext cx="298703" cy="373379"/>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1371599" y="1600200"/>
              <a:ext cx="118872" cy="533400"/>
            </a:xfrm>
            <a:prstGeom prst="rect">
              <a:avLst/>
            </a:prstGeom>
            <a:blipFill>
              <a:blip r:embed="rId8" cstate="print"/>
              <a:stretch>
                <a:fillRect/>
              </a:stretch>
            </a:blipFill>
          </p:spPr>
          <p:txBody>
            <a:bodyPr wrap="square" lIns="0" tIns="0" rIns="0" bIns="0" rtlCol="0"/>
            <a:lstStyle/>
            <a:p>
              <a:endParaRPr/>
            </a:p>
          </p:txBody>
        </p:sp>
      </p:grpSp>
      <p:grpSp>
        <p:nvGrpSpPr>
          <p:cNvPr id="30" name="object 30"/>
          <p:cNvGrpSpPr/>
          <p:nvPr/>
        </p:nvGrpSpPr>
        <p:grpSpPr>
          <a:xfrm>
            <a:off x="1729739" y="1600200"/>
            <a:ext cx="861060" cy="1371600"/>
            <a:chOff x="1729739" y="1600200"/>
            <a:chExt cx="861060" cy="1371600"/>
          </a:xfrm>
        </p:grpSpPr>
        <p:sp>
          <p:nvSpPr>
            <p:cNvPr id="31" name="object 31"/>
            <p:cNvSpPr/>
            <p:nvPr/>
          </p:nvSpPr>
          <p:spPr>
            <a:xfrm>
              <a:off x="1729739" y="1600200"/>
              <a:ext cx="327660" cy="533400"/>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1752599" y="2438400"/>
              <a:ext cx="327660" cy="533400"/>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2263139" y="2438400"/>
              <a:ext cx="327660" cy="533400"/>
            </a:xfrm>
            <a:prstGeom prst="rect">
              <a:avLst/>
            </a:prstGeom>
            <a:blipFill>
              <a:blip r:embed="rId9" cstate="print"/>
              <a:stretch>
                <a:fillRect/>
              </a:stretch>
            </a:blipFill>
          </p:spPr>
          <p:txBody>
            <a:bodyPr wrap="square" lIns="0" tIns="0" rIns="0" bIns="0" rtlCol="0"/>
            <a:lstStyle/>
            <a:p>
              <a:endParaRPr/>
            </a:p>
          </p:txBody>
        </p:sp>
        <p:sp>
          <p:nvSpPr>
            <p:cNvPr id="34" name="object 34"/>
            <p:cNvSpPr/>
            <p:nvPr/>
          </p:nvSpPr>
          <p:spPr>
            <a:xfrm>
              <a:off x="1973579" y="2049780"/>
              <a:ext cx="373380" cy="373379"/>
            </a:xfrm>
            <a:prstGeom prst="rect">
              <a:avLst/>
            </a:prstGeom>
            <a:blipFill>
              <a:blip r:embed="rId12" cstate="print"/>
              <a:stretch>
                <a:fillRect/>
              </a:stretch>
            </a:blipFill>
          </p:spPr>
          <p:txBody>
            <a:bodyPr wrap="square" lIns="0" tIns="0" rIns="0" bIns="0" rtlCol="0"/>
            <a:lstStyle/>
            <a:p>
              <a:endParaRPr/>
            </a:p>
          </p:txBody>
        </p:sp>
      </p:grpSp>
      <p:grpSp>
        <p:nvGrpSpPr>
          <p:cNvPr id="35" name="object 35"/>
          <p:cNvGrpSpPr/>
          <p:nvPr/>
        </p:nvGrpSpPr>
        <p:grpSpPr>
          <a:xfrm>
            <a:off x="906780" y="3040379"/>
            <a:ext cx="487680" cy="769620"/>
            <a:chOff x="906780" y="3040379"/>
            <a:chExt cx="487680" cy="769620"/>
          </a:xfrm>
        </p:grpSpPr>
        <p:sp>
          <p:nvSpPr>
            <p:cNvPr id="36" name="object 36"/>
            <p:cNvSpPr/>
            <p:nvPr/>
          </p:nvSpPr>
          <p:spPr>
            <a:xfrm>
              <a:off x="1066800" y="3352799"/>
              <a:ext cx="327659" cy="457200"/>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906780" y="3040379"/>
              <a:ext cx="297180" cy="297179"/>
            </a:xfrm>
            <a:prstGeom prst="rect">
              <a:avLst/>
            </a:prstGeom>
            <a:blipFill>
              <a:blip r:embed="rId14" cstate="print"/>
              <a:stretch>
                <a:fillRect/>
              </a:stretch>
            </a:blipFill>
          </p:spPr>
          <p:txBody>
            <a:bodyPr wrap="square" lIns="0" tIns="0" rIns="0" bIns="0" rtlCol="0"/>
            <a:lstStyle/>
            <a:p>
              <a:endParaRPr/>
            </a:p>
          </p:txBody>
        </p:sp>
      </p:grpSp>
      <p:grpSp>
        <p:nvGrpSpPr>
          <p:cNvPr id="38" name="object 38"/>
          <p:cNvGrpSpPr/>
          <p:nvPr/>
        </p:nvGrpSpPr>
        <p:grpSpPr>
          <a:xfrm>
            <a:off x="1647444" y="3040379"/>
            <a:ext cx="342900" cy="769620"/>
            <a:chOff x="1647444" y="3040379"/>
            <a:chExt cx="342900" cy="769620"/>
          </a:xfrm>
        </p:grpSpPr>
        <p:sp>
          <p:nvSpPr>
            <p:cNvPr id="39" name="object 39"/>
            <p:cNvSpPr/>
            <p:nvPr/>
          </p:nvSpPr>
          <p:spPr>
            <a:xfrm>
              <a:off x="1647444" y="3352799"/>
              <a:ext cx="181356" cy="457200"/>
            </a:xfrm>
            <a:prstGeom prst="rect">
              <a:avLst/>
            </a:prstGeom>
            <a:blipFill>
              <a:blip r:embed="rId15" cstate="print"/>
              <a:stretch>
                <a:fillRect/>
              </a:stretch>
            </a:blipFill>
          </p:spPr>
          <p:txBody>
            <a:bodyPr wrap="square" lIns="0" tIns="0" rIns="0" bIns="0" rtlCol="0"/>
            <a:lstStyle/>
            <a:p>
              <a:endParaRPr/>
            </a:p>
          </p:txBody>
        </p:sp>
        <p:sp>
          <p:nvSpPr>
            <p:cNvPr id="40" name="object 40"/>
            <p:cNvSpPr/>
            <p:nvPr/>
          </p:nvSpPr>
          <p:spPr>
            <a:xfrm>
              <a:off x="1677924" y="3040379"/>
              <a:ext cx="312419" cy="373379"/>
            </a:xfrm>
            <a:prstGeom prst="rect">
              <a:avLst/>
            </a:prstGeom>
            <a:blipFill>
              <a:blip r:embed="rId16" cstate="print"/>
              <a:stretch>
                <a:fillRect/>
              </a:stretch>
            </a:blipFill>
          </p:spPr>
          <p:txBody>
            <a:bodyPr wrap="square" lIns="0" tIns="0" rIns="0" bIns="0" rtlCol="0"/>
            <a:lstStyle/>
            <a:p>
              <a:endParaRPr/>
            </a:p>
          </p:txBody>
        </p:sp>
      </p:grpSp>
      <p:sp>
        <p:nvSpPr>
          <p:cNvPr id="41" name="object 41"/>
          <p:cNvSpPr/>
          <p:nvPr/>
        </p:nvSpPr>
        <p:spPr>
          <a:xfrm>
            <a:off x="5943600" y="1600200"/>
            <a:ext cx="327660" cy="533400"/>
          </a:xfrm>
          <a:prstGeom prst="rect">
            <a:avLst/>
          </a:prstGeom>
          <a:blipFill>
            <a:blip r:embed="rId7" cstate="print"/>
            <a:stretch>
              <a:fillRect/>
            </a:stretch>
          </a:blipFill>
        </p:spPr>
        <p:txBody>
          <a:bodyPr wrap="square" lIns="0" tIns="0" rIns="0" bIns="0" rtlCol="0"/>
          <a:lstStyle/>
          <a:p>
            <a:endParaRPr/>
          </a:p>
        </p:txBody>
      </p:sp>
      <p:sp>
        <p:nvSpPr>
          <p:cNvPr id="42" name="object 42"/>
          <p:cNvSpPr/>
          <p:nvPr/>
        </p:nvSpPr>
        <p:spPr>
          <a:xfrm>
            <a:off x="6739128" y="1600200"/>
            <a:ext cx="118872" cy="533400"/>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7139940" y="1600200"/>
            <a:ext cx="327659" cy="533400"/>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6248400" y="2438400"/>
            <a:ext cx="327659" cy="533400"/>
          </a:xfrm>
          <a:prstGeom prst="rect">
            <a:avLst/>
          </a:prstGeom>
          <a:blipFill>
            <a:blip r:embed="rId7" cstate="print"/>
            <a:stretch>
              <a:fillRect/>
            </a:stretch>
          </a:blipFill>
        </p:spPr>
        <p:txBody>
          <a:bodyPr wrap="square" lIns="0" tIns="0" rIns="0" bIns="0" rtlCol="0"/>
          <a:lstStyle/>
          <a:p>
            <a:endParaRPr/>
          </a:p>
        </p:txBody>
      </p:sp>
      <p:sp>
        <p:nvSpPr>
          <p:cNvPr id="45" name="object 45"/>
          <p:cNvSpPr/>
          <p:nvPr/>
        </p:nvSpPr>
        <p:spPr>
          <a:xfrm>
            <a:off x="6248400" y="3276600"/>
            <a:ext cx="327659" cy="533400"/>
          </a:xfrm>
          <a:prstGeom prst="rect">
            <a:avLst/>
          </a:prstGeom>
          <a:blipFill>
            <a:blip r:embed="rId7" cstate="print"/>
            <a:stretch>
              <a:fillRect/>
            </a:stretch>
          </a:blipFill>
        </p:spPr>
        <p:txBody>
          <a:bodyPr wrap="square" lIns="0" tIns="0" rIns="0" bIns="0" rtlCol="0"/>
          <a:lstStyle/>
          <a:p>
            <a:endParaRPr/>
          </a:p>
        </p:txBody>
      </p:sp>
      <p:grpSp>
        <p:nvGrpSpPr>
          <p:cNvPr id="46" name="object 46"/>
          <p:cNvGrpSpPr/>
          <p:nvPr/>
        </p:nvGrpSpPr>
        <p:grpSpPr>
          <a:xfrm>
            <a:off x="6853428" y="2130551"/>
            <a:ext cx="843280" cy="1679575"/>
            <a:chOff x="6853428" y="2130551"/>
            <a:chExt cx="843280" cy="1679575"/>
          </a:xfrm>
        </p:grpSpPr>
        <p:sp>
          <p:nvSpPr>
            <p:cNvPr id="47" name="object 47"/>
            <p:cNvSpPr/>
            <p:nvPr/>
          </p:nvSpPr>
          <p:spPr>
            <a:xfrm>
              <a:off x="6853428" y="2438399"/>
              <a:ext cx="842772" cy="457200"/>
            </a:xfrm>
            <a:prstGeom prst="rect">
              <a:avLst/>
            </a:prstGeom>
            <a:blipFill>
              <a:blip r:embed="rId17" cstate="print"/>
              <a:stretch>
                <a:fillRect/>
              </a:stretch>
            </a:blipFill>
          </p:spPr>
          <p:txBody>
            <a:bodyPr wrap="square" lIns="0" tIns="0" rIns="0" bIns="0" rtlCol="0"/>
            <a:lstStyle/>
            <a:p>
              <a:endParaRPr/>
            </a:p>
          </p:txBody>
        </p:sp>
        <p:sp>
          <p:nvSpPr>
            <p:cNvPr id="48" name="object 48"/>
            <p:cNvSpPr/>
            <p:nvPr/>
          </p:nvSpPr>
          <p:spPr>
            <a:xfrm>
              <a:off x="6949440" y="2130551"/>
              <a:ext cx="120396" cy="368808"/>
            </a:xfrm>
            <a:prstGeom prst="rect">
              <a:avLst/>
            </a:prstGeom>
            <a:blipFill>
              <a:blip r:embed="rId18" cstate="print"/>
              <a:stretch>
                <a:fillRect/>
              </a:stretch>
            </a:blipFill>
          </p:spPr>
          <p:txBody>
            <a:bodyPr wrap="square" lIns="0" tIns="0" rIns="0" bIns="0" rtlCol="0"/>
            <a:lstStyle/>
            <a:p>
              <a:endParaRPr/>
            </a:p>
          </p:txBody>
        </p:sp>
        <p:sp>
          <p:nvSpPr>
            <p:cNvPr id="49" name="object 49"/>
            <p:cNvSpPr/>
            <p:nvPr/>
          </p:nvSpPr>
          <p:spPr>
            <a:xfrm>
              <a:off x="6952488" y="3276599"/>
              <a:ext cx="362711" cy="533400"/>
            </a:xfrm>
            <a:prstGeom prst="rect">
              <a:avLst/>
            </a:prstGeom>
            <a:blipFill>
              <a:blip r:embed="rId19" cstate="print"/>
              <a:stretch>
                <a:fillRect/>
              </a:stretch>
            </a:blipFill>
          </p:spPr>
          <p:txBody>
            <a:bodyPr wrap="square" lIns="0" tIns="0" rIns="0" bIns="0" rtlCol="0"/>
            <a:lstStyle/>
            <a:p>
              <a:endParaRPr/>
            </a:p>
          </p:txBody>
        </p:sp>
        <p:sp>
          <p:nvSpPr>
            <p:cNvPr id="50" name="object 50"/>
            <p:cNvSpPr/>
            <p:nvPr/>
          </p:nvSpPr>
          <p:spPr>
            <a:xfrm>
              <a:off x="7025640" y="2814827"/>
              <a:ext cx="121920" cy="446532"/>
            </a:xfrm>
            <a:prstGeom prst="rect">
              <a:avLst/>
            </a:prstGeom>
            <a:blipFill>
              <a:blip r:embed="rId20" cstate="print"/>
              <a:stretch>
                <a:fillRect/>
              </a:stretch>
            </a:blipFill>
          </p:spPr>
          <p:txBody>
            <a:bodyPr wrap="square" lIns="0" tIns="0" rIns="0" bIns="0" rtlCol="0"/>
            <a:lstStyle/>
            <a:p>
              <a:endParaRPr/>
            </a:p>
          </p:txBody>
        </p:sp>
      </p:grpSp>
      <p:sp>
        <p:nvSpPr>
          <p:cNvPr id="51" name="object 51"/>
          <p:cNvSpPr/>
          <p:nvPr/>
        </p:nvSpPr>
        <p:spPr>
          <a:xfrm>
            <a:off x="7606283" y="3276600"/>
            <a:ext cx="242316" cy="533400"/>
          </a:xfrm>
          <a:prstGeom prst="rect">
            <a:avLst/>
          </a:prstGeom>
          <a:blipFill>
            <a:blip r:embed="rId21" cstate="print"/>
            <a:stretch>
              <a:fillRect/>
            </a:stretch>
          </a:blipFill>
        </p:spPr>
        <p:txBody>
          <a:bodyPr wrap="square" lIns="0" tIns="0" rIns="0" bIns="0" rtlCol="0"/>
          <a:lstStyle/>
          <a:p>
            <a:endParaRPr/>
          </a:p>
        </p:txBody>
      </p:sp>
      <p:sp>
        <p:nvSpPr>
          <p:cNvPr id="52" name="object 52"/>
          <p:cNvSpPr/>
          <p:nvPr/>
        </p:nvSpPr>
        <p:spPr>
          <a:xfrm>
            <a:off x="8153400" y="3276600"/>
            <a:ext cx="228600" cy="574548"/>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609600" y="4724400"/>
            <a:ext cx="327659" cy="533400"/>
          </a:xfrm>
          <a:prstGeom prst="rect">
            <a:avLst/>
          </a:prstGeom>
          <a:blipFill>
            <a:blip r:embed="rId7" cstate="print"/>
            <a:stretch>
              <a:fillRect/>
            </a:stretch>
          </a:blipFill>
        </p:spPr>
        <p:txBody>
          <a:bodyPr wrap="square" lIns="0" tIns="0" rIns="0" bIns="0" rtlCol="0"/>
          <a:lstStyle/>
          <a:p>
            <a:endParaRPr/>
          </a:p>
        </p:txBody>
      </p:sp>
      <p:sp>
        <p:nvSpPr>
          <p:cNvPr id="54" name="object 54"/>
          <p:cNvSpPr/>
          <p:nvPr/>
        </p:nvSpPr>
        <p:spPr>
          <a:xfrm>
            <a:off x="609600" y="5791200"/>
            <a:ext cx="327659" cy="533400"/>
          </a:xfrm>
          <a:prstGeom prst="rect">
            <a:avLst/>
          </a:prstGeom>
          <a:blipFill>
            <a:blip r:embed="rId7" cstate="print"/>
            <a:stretch>
              <a:fillRect/>
            </a:stretch>
          </a:blipFill>
        </p:spPr>
        <p:txBody>
          <a:bodyPr wrap="square" lIns="0" tIns="0" rIns="0" bIns="0" rtlCol="0"/>
          <a:lstStyle/>
          <a:p>
            <a:endParaRPr/>
          </a:p>
        </p:txBody>
      </p:sp>
      <p:sp>
        <p:nvSpPr>
          <p:cNvPr id="55" name="object 55"/>
          <p:cNvSpPr/>
          <p:nvPr/>
        </p:nvSpPr>
        <p:spPr>
          <a:xfrm>
            <a:off x="2415539" y="5791200"/>
            <a:ext cx="327660" cy="533400"/>
          </a:xfrm>
          <a:prstGeom prst="rect">
            <a:avLst/>
          </a:prstGeom>
          <a:blipFill>
            <a:blip r:embed="rId9" cstate="print"/>
            <a:stretch>
              <a:fillRect/>
            </a:stretch>
          </a:blipFill>
        </p:spPr>
        <p:txBody>
          <a:bodyPr wrap="square" lIns="0" tIns="0" rIns="0" bIns="0" rtlCol="0"/>
          <a:lstStyle/>
          <a:p>
            <a:endParaRPr/>
          </a:p>
        </p:txBody>
      </p:sp>
      <p:sp>
        <p:nvSpPr>
          <p:cNvPr id="56" name="object 56"/>
          <p:cNvSpPr/>
          <p:nvPr/>
        </p:nvSpPr>
        <p:spPr>
          <a:xfrm>
            <a:off x="3048000" y="5791200"/>
            <a:ext cx="327660" cy="457200"/>
          </a:xfrm>
          <a:prstGeom prst="rect">
            <a:avLst/>
          </a:prstGeom>
          <a:blipFill>
            <a:blip r:embed="rId22" cstate="print"/>
            <a:stretch>
              <a:fillRect/>
            </a:stretch>
          </a:blipFill>
        </p:spPr>
        <p:txBody>
          <a:bodyPr wrap="square" lIns="0" tIns="0" rIns="0" bIns="0" rtlCol="0"/>
          <a:lstStyle/>
          <a:p>
            <a:endParaRPr/>
          </a:p>
        </p:txBody>
      </p:sp>
      <p:sp>
        <p:nvSpPr>
          <p:cNvPr id="57" name="object 57"/>
          <p:cNvSpPr/>
          <p:nvPr/>
        </p:nvSpPr>
        <p:spPr>
          <a:xfrm>
            <a:off x="5996940" y="4724400"/>
            <a:ext cx="327660" cy="533400"/>
          </a:xfrm>
          <a:prstGeom prst="rect">
            <a:avLst/>
          </a:prstGeom>
          <a:blipFill>
            <a:blip r:embed="rId7" cstate="print"/>
            <a:stretch>
              <a:fillRect/>
            </a:stretch>
          </a:blipFill>
        </p:spPr>
        <p:txBody>
          <a:bodyPr wrap="square" lIns="0" tIns="0" rIns="0" bIns="0" rtlCol="0"/>
          <a:lstStyle/>
          <a:p>
            <a:endParaRPr/>
          </a:p>
        </p:txBody>
      </p:sp>
      <p:sp>
        <p:nvSpPr>
          <p:cNvPr id="58" name="object 58"/>
          <p:cNvSpPr/>
          <p:nvPr/>
        </p:nvSpPr>
        <p:spPr>
          <a:xfrm>
            <a:off x="6739128" y="4724400"/>
            <a:ext cx="118872" cy="533400"/>
          </a:xfrm>
          <a:prstGeom prst="rect">
            <a:avLst/>
          </a:prstGeom>
          <a:blipFill>
            <a:blip r:embed="rId8" cstate="print"/>
            <a:stretch>
              <a:fillRect/>
            </a:stretch>
          </a:blipFill>
        </p:spPr>
        <p:txBody>
          <a:bodyPr wrap="square" lIns="0" tIns="0" rIns="0" bIns="0" rtlCol="0"/>
          <a:lstStyle/>
          <a:p>
            <a:endParaRPr/>
          </a:p>
        </p:txBody>
      </p:sp>
      <p:sp>
        <p:nvSpPr>
          <p:cNvPr id="59" name="object 59"/>
          <p:cNvSpPr/>
          <p:nvPr/>
        </p:nvSpPr>
        <p:spPr>
          <a:xfrm>
            <a:off x="6477000" y="5791200"/>
            <a:ext cx="327659" cy="533400"/>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7597140" y="5791200"/>
            <a:ext cx="327659" cy="457200"/>
          </a:xfrm>
          <a:prstGeom prst="rect">
            <a:avLst/>
          </a:prstGeom>
          <a:blipFill>
            <a:blip r:embed="rId22" cstate="print"/>
            <a:stretch>
              <a:fillRect/>
            </a:stretch>
          </a:blipFill>
        </p:spPr>
        <p:txBody>
          <a:bodyPr wrap="square" lIns="0" tIns="0" rIns="0" bIns="0" rtlCol="0"/>
          <a:lstStyle/>
          <a:p>
            <a:endParaRPr/>
          </a:p>
        </p:txBody>
      </p:sp>
      <p:grpSp>
        <p:nvGrpSpPr>
          <p:cNvPr id="61" name="object 61"/>
          <p:cNvGrpSpPr/>
          <p:nvPr/>
        </p:nvGrpSpPr>
        <p:grpSpPr>
          <a:xfrm>
            <a:off x="7028688" y="4724400"/>
            <a:ext cx="462280" cy="1600200"/>
            <a:chOff x="7028688" y="4724400"/>
            <a:chExt cx="462280" cy="1600200"/>
          </a:xfrm>
        </p:grpSpPr>
        <p:sp>
          <p:nvSpPr>
            <p:cNvPr id="62" name="object 62"/>
            <p:cNvSpPr/>
            <p:nvPr/>
          </p:nvSpPr>
          <p:spPr>
            <a:xfrm>
              <a:off x="7162800" y="4724400"/>
              <a:ext cx="327659" cy="533400"/>
            </a:xfrm>
            <a:prstGeom prst="rect">
              <a:avLst/>
            </a:prstGeom>
            <a:blipFill>
              <a:blip r:embed="rId9" cstate="print"/>
              <a:stretch>
                <a:fillRect/>
              </a:stretch>
            </a:blipFill>
          </p:spPr>
          <p:txBody>
            <a:bodyPr wrap="square" lIns="0" tIns="0" rIns="0" bIns="0" rtlCol="0"/>
            <a:lstStyle/>
            <a:p>
              <a:endParaRPr/>
            </a:p>
          </p:txBody>
        </p:sp>
        <p:sp>
          <p:nvSpPr>
            <p:cNvPr id="63" name="object 63"/>
            <p:cNvSpPr/>
            <p:nvPr/>
          </p:nvSpPr>
          <p:spPr>
            <a:xfrm>
              <a:off x="7028688" y="5791200"/>
              <a:ext cx="362711" cy="533400"/>
            </a:xfrm>
            <a:prstGeom prst="rect">
              <a:avLst/>
            </a:prstGeom>
            <a:blipFill>
              <a:blip r:embed="rId19" cstate="print"/>
              <a:stretch>
                <a:fillRect/>
              </a:stretch>
            </a:blipFill>
          </p:spPr>
          <p:txBody>
            <a:bodyPr wrap="square" lIns="0" tIns="0" rIns="0" bIns="0" rtlCol="0"/>
            <a:lstStyle/>
            <a:p>
              <a:endParaRPr/>
            </a:p>
          </p:txBody>
        </p:sp>
        <p:sp>
          <p:nvSpPr>
            <p:cNvPr id="64" name="object 64"/>
            <p:cNvSpPr/>
            <p:nvPr/>
          </p:nvSpPr>
          <p:spPr>
            <a:xfrm>
              <a:off x="7178040" y="5254751"/>
              <a:ext cx="120396" cy="521208"/>
            </a:xfrm>
            <a:prstGeom prst="rect">
              <a:avLst/>
            </a:prstGeom>
            <a:blipFill>
              <a:blip r:embed="rId23" cstate="print"/>
              <a:stretch>
                <a:fillRect/>
              </a:stretch>
            </a:blipFill>
          </p:spPr>
          <p:txBody>
            <a:bodyPr wrap="square" lIns="0" tIns="0" rIns="0" bIns="0" rtlCol="0"/>
            <a:lstStyle/>
            <a:p>
              <a:endParaRPr/>
            </a:p>
          </p:txBody>
        </p:sp>
      </p:grpSp>
      <p:grpSp>
        <p:nvGrpSpPr>
          <p:cNvPr id="65" name="object 65"/>
          <p:cNvGrpSpPr/>
          <p:nvPr/>
        </p:nvGrpSpPr>
        <p:grpSpPr>
          <a:xfrm>
            <a:off x="1158239" y="4724400"/>
            <a:ext cx="365760" cy="1600200"/>
            <a:chOff x="1158239" y="4724400"/>
            <a:chExt cx="365760" cy="1600200"/>
          </a:xfrm>
        </p:grpSpPr>
        <p:sp>
          <p:nvSpPr>
            <p:cNvPr id="66" name="object 66"/>
            <p:cNvSpPr/>
            <p:nvPr/>
          </p:nvSpPr>
          <p:spPr>
            <a:xfrm>
              <a:off x="1405127" y="4724400"/>
              <a:ext cx="118872" cy="533400"/>
            </a:xfrm>
            <a:prstGeom prst="rect">
              <a:avLst/>
            </a:prstGeom>
            <a:blipFill>
              <a:blip r:embed="rId8" cstate="print"/>
              <a:stretch>
                <a:fillRect/>
              </a:stretch>
            </a:blipFill>
          </p:spPr>
          <p:txBody>
            <a:bodyPr wrap="square" lIns="0" tIns="0" rIns="0" bIns="0" rtlCol="0"/>
            <a:lstStyle/>
            <a:p>
              <a:endParaRPr/>
            </a:p>
          </p:txBody>
        </p:sp>
        <p:sp>
          <p:nvSpPr>
            <p:cNvPr id="67" name="object 67"/>
            <p:cNvSpPr/>
            <p:nvPr/>
          </p:nvSpPr>
          <p:spPr>
            <a:xfrm>
              <a:off x="1219199" y="5791200"/>
              <a:ext cx="118872" cy="533400"/>
            </a:xfrm>
            <a:prstGeom prst="rect">
              <a:avLst/>
            </a:prstGeom>
            <a:blipFill>
              <a:blip r:embed="rId8" cstate="print"/>
              <a:stretch>
                <a:fillRect/>
              </a:stretch>
            </a:blipFill>
          </p:spPr>
          <p:txBody>
            <a:bodyPr wrap="square" lIns="0" tIns="0" rIns="0" bIns="0" rtlCol="0"/>
            <a:lstStyle/>
            <a:p>
              <a:endParaRPr/>
            </a:p>
          </p:txBody>
        </p:sp>
        <p:sp>
          <p:nvSpPr>
            <p:cNvPr id="68" name="object 68"/>
            <p:cNvSpPr/>
            <p:nvPr/>
          </p:nvSpPr>
          <p:spPr>
            <a:xfrm>
              <a:off x="1158239" y="5251704"/>
              <a:ext cx="298703" cy="524256"/>
            </a:xfrm>
            <a:prstGeom prst="rect">
              <a:avLst/>
            </a:prstGeom>
            <a:blipFill>
              <a:blip r:embed="rId24" cstate="print"/>
              <a:stretch>
                <a:fillRect/>
              </a:stretch>
            </a:blipFill>
          </p:spPr>
          <p:txBody>
            <a:bodyPr wrap="square" lIns="0" tIns="0" rIns="0" bIns="0" rtlCol="0"/>
            <a:lstStyle/>
            <a:p>
              <a:endParaRPr/>
            </a:p>
          </p:txBody>
        </p:sp>
      </p:grpSp>
      <p:grpSp>
        <p:nvGrpSpPr>
          <p:cNvPr id="69" name="object 69"/>
          <p:cNvGrpSpPr/>
          <p:nvPr/>
        </p:nvGrpSpPr>
        <p:grpSpPr>
          <a:xfrm>
            <a:off x="1805939" y="4724400"/>
            <a:ext cx="541020" cy="1600200"/>
            <a:chOff x="1805939" y="4724400"/>
            <a:chExt cx="541020" cy="1600200"/>
          </a:xfrm>
        </p:grpSpPr>
        <p:sp>
          <p:nvSpPr>
            <p:cNvPr id="70" name="object 70"/>
            <p:cNvSpPr/>
            <p:nvPr/>
          </p:nvSpPr>
          <p:spPr>
            <a:xfrm>
              <a:off x="1828799" y="4724400"/>
              <a:ext cx="327660" cy="533400"/>
            </a:xfrm>
            <a:prstGeom prst="rect">
              <a:avLst/>
            </a:prstGeom>
            <a:blipFill>
              <a:blip r:embed="rId9" cstate="print"/>
              <a:stretch>
                <a:fillRect/>
              </a:stretch>
            </a:blipFill>
          </p:spPr>
          <p:txBody>
            <a:bodyPr wrap="square" lIns="0" tIns="0" rIns="0" bIns="0" rtlCol="0"/>
            <a:lstStyle/>
            <a:p>
              <a:endParaRPr/>
            </a:p>
          </p:txBody>
        </p:sp>
        <p:sp>
          <p:nvSpPr>
            <p:cNvPr id="71" name="object 71"/>
            <p:cNvSpPr/>
            <p:nvPr/>
          </p:nvSpPr>
          <p:spPr>
            <a:xfrm>
              <a:off x="1805939" y="5791200"/>
              <a:ext cx="327660" cy="533400"/>
            </a:xfrm>
            <a:prstGeom prst="rect">
              <a:avLst/>
            </a:prstGeom>
            <a:blipFill>
              <a:blip r:embed="rId7" cstate="print"/>
              <a:stretch>
                <a:fillRect/>
              </a:stretch>
            </a:blipFill>
          </p:spPr>
          <p:txBody>
            <a:bodyPr wrap="square" lIns="0" tIns="0" rIns="0" bIns="0" rtlCol="0"/>
            <a:lstStyle/>
            <a:p>
              <a:endParaRPr/>
            </a:p>
          </p:txBody>
        </p:sp>
        <p:sp>
          <p:nvSpPr>
            <p:cNvPr id="72" name="object 72"/>
            <p:cNvSpPr/>
            <p:nvPr/>
          </p:nvSpPr>
          <p:spPr>
            <a:xfrm>
              <a:off x="2048255" y="5251704"/>
              <a:ext cx="298704" cy="524256"/>
            </a:xfrm>
            <a:prstGeom prst="rect">
              <a:avLst/>
            </a:prstGeom>
            <a:blipFill>
              <a:blip r:embed="rId25" cstate="print"/>
              <a:stretch>
                <a:fillRect/>
              </a:stretch>
            </a:blip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867280" y="0"/>
            <a:ext cx="5408930" cy="711835"/>
          </a:xfrm>
          <a:prstGeom prst="rect">
            <a:avLst/>
          </a:prstGeom>
        </p:spPr>
        <p:txBody>
          <a:bodyPr vert="horz" wrap="square" lIns="0" tIns="12700" rIns="0" bIns="0" rtlCol="0">
            <a:spAutoFit/>
          </a:bodyPr>
          <a:lstStyle/>
          <a:p>
            <a:pPr marL="12700">
              <a:lnSpc>
                <a:spcPct val="100000"/>
              </a:lnSpc>
              <a:spcBef>
                <a:spcPts val="100"/>
              </a:spcBef>
            </a:pPr>
            <a:r>
              <a:rPr sz="4500" b="1" i="1" dirty="0">
                <a:solidFill>
                  <a:srgbClr val="6F2F9F"/>
                </a:solidFill>
                <a:latin typeface="Times New Roman"/>
                <a:cs typeface="Times New Roman"/>
              </a:rPr>
              <a:t>ADDITIVE</a:t>
            </a:r>
            <a:r>
              <a:rPr sz="4500" b="1" i="1" spc="-100" dirty="0">
                <a:solidFill>
                  <a:srgbClr val="6F2F9F"/>
                </a:solidFill>
                <a:latin typeface="Times New Roman"/>
                <a:cs typeface="Times New Roman"/>
              </a:rPr>
              <a:t> </a:t>
            </a:r>
            <a:r>
              <a:rPr sz="4500" b="1" i="1" dirty="0">
                <a:solidFill>
                  <a:srgbClr val="6F2F9F"/>
                </a:solidFill>
                <a:latin typeface="Times New Roman"/>
                <a:cs typeface="Times New Roman"/>
              </a:rPr>
              <a:t>INVERSE</a:t>
            </a:r>
            <a:endParaRPr sz="4500">
              <a:latin typeface="Times New Roman"/>
              <a:cs typeface="Times New Roman"/>
            </a:endParaRPr>
          </a:p>
        </p:txBody>
      </p:sp>
      <p:sp>
        <p:nvSpPr>
          <p:cNvPr id="9" name="object 9"/>
          <p:cNvSpPr/>
          <p:nvPr/>
        </p:nvSpPr>
        <p:spPr>
          <a:xfrm>
            <a:off x="1879726" y="591312"/>
            <a:ext cx="5382895" cy="55244"/>
          </a:xfrm>
          <a:custGeom>
            <a:avLst/>
            <a:gdLst/>
            <a:ahLst/>
            <a:cxnLst/>
            <a:rect l="l" t="t" r="r" b="b"/>
            <a:pathLst>
              <a:path w="5382895" h="55245">
                <a:moveTo>
                  <a:pt x="5382768" y="0"/>
                </a:moveTo>
                <a:lnTo>
                  <a:pt x="0" y="0"/>
                </a:lnTo>
                <a:lnTo>
                  <a:pt x="0" y="54863"/>
                </a:lnTo>
                <a:lnTo>
                  <a:pt x="5382768" y="54863"/>
                </a:lnTo>
                <a:lnTo>
                  <a:pt x="5382768" y="0"/>
                </a:lnTo>
                <a:close/>
              </a:path>
            </a:pathLst>
          </a:custGeom>
          <a:solidFill>
            <a:srgbClr val="6F2F9F"/>
          </a:solidFill>
        </p:spPr>
        <p:txBody>
          <a:bodyPr wrap="square" lIns="0" tIns="0" rIns="0" bIns="0" rtlCol="0"/>
          <a:lstStyle/>
          <a:p>
            <a:endParaRPr/>
          </a:p>
        </p:txBody>
      </p:sp>
      <p:sp>
        <p:nvSpPr>
          <p:cNvPr id="10" name="object 10"/>
          <p:cNvSpPr txBox="1"/>
          <p:nvPr/>
        </p:nvSpPr>
        <p:spPr>
          <a:xfrm>
            <a:off x="78739" y="862330"/>
            <a:ext cx="8843010" cy="2483485"/>
          </a:xfrm>
          <a:prstGeom prst="rect">
            <a:avLst/>
          </a:prstGeom>
        </p:spPr>
        <p:txBody>
          <a:bodyPr vert="horz" wrap="square" lIns="0" tIns="13335" rIns="0" bIns="0" rtlCol="0">
            <a:spAutoFit/>
          </a:bodyPr>
          <a:lstStyle/>
          <a:p>
            <a:pPr marL="287020" marR="5080" indent="-274320">
              <a:lnSpc>
                <a:spcPct val="100000"/>
              </a:lnSpc>
              <a:spcBef>
                <a:spcPts val="105"/>
              </a:spcBef>
            </a:pPr>
            <a:r>
              <a:rPr sz="2600" dirty="0">
                <a:latin typeface="Arial"/>
                <a:cs typeface="Arial"/>
              </a:rPr>
              <a:t>In mathematics, the </a:t>
            </a:r>
            <a:r>
              <a:rPr sz="2600" b="1" dirty="0">
                <a:latin typeface="Arial"/>
                <a:cs typeface="Arial"/>
              </a:rPr>
              <a:t>additive inverse </a:t>
            </a:r>
            <a:r>
              <a:rPr sz="2600" dirty="0">
                <a:latin typeface="Arial"/>
                <a:cs typeface="Arial"/>
              </a:rPr>
              <a:t>of a number a is the  number that, when added to a, yields </a:t>
            </a:r>
            <a:r>
              <a:rPr sz="2600" b="1" i="1" dirty="0">
                <a:latin typeface="Arial"/>
                <a:cs typeface="Arial"/>
              </a:rPr>
              <a:t>zero</a:t>
            </a:r>
            <a:r>
              <a:rPr sz="2600" dirty="0">
                <a:latin typeface="Arial"/>
                <a:cs typeface="Arial"/>
              </a:rPr>
              <a:t>. This number</a:t>
            </a:r>
            <a:r>
              <a:rPr sz="2600" spc="-75" dirty="0">
                <a:latin typeface="Arial"/>
                <a:cs typeface="Arial"/>
              </a:rPr>
              <a:t> </a:t>
            </a:r>
            <a:r>
              <a:rPr sz="2600" dirty="0">
                <a:latin typeface="Arial"/>
                <a:cs typeface="Arial"/>
              </a:rPr>
              <a:t>is  also known as the opposite (number), sign change, and  </a:t>
            </a:r>
            <a:r>
              <a:rPr sz="2600" i="1" u="heavy" dirty="0">
                <a:uFill>
                  <a:solidFill>
                    <a:srgbClr val="000000"/>
                  </a:solidFill>
                </a:uFill>
                <a:latin typeface="Arial"/>
                <a:cs typeface="Arial"/>
              </a:rPr>
              <a:t>negation</a:t>
            </a:r>
            <a:r>
              <a:rPr sz="2600" dirty="0">
                <a:latin typeface="Arial"/>
                <a:cs typeface="Arial"/>
              </a:rPr>
              <a:t>.</a:t>
            </a:r>
            <a:endParaRPr sz="2600">
              <a:latin typeface="Arial"/>
              <a:cs typeface="Arial"/>
            </a:endParaRPr>
          </a:p>
          <a:p>
            <a:pPr marL="12700">
              <a:lnSpc>
                <a:spcPct val="100000"/>
              </a:lnSpc>
              <a:spcBef>
                <a:spcPts val="625"/>
              </a:spcBef>
              <a:tabLst>
                <a:tab pos="5287645" algn="l"/>
                <a:tab pos="6354445" algn="l"/>
              </a:tabLst>
            </a:pPr>
            <a:r>
              <a:rPr sz="2600" dirty="0">
                <a:latin typeface="Arial"/>
                <a:cs typeface="Arial"/>
              </a:rPr>
              <a:t>For example- Additive</a:t>
            </a:r>
            <a:r>
              <a:rPr sz="2600" spc="-165" dirty="0">
                <a:latin typeface="Arial"/>
                <a:cs typeface="Arial"/>
              </a:rPr>
              <a:t> </a:t>
            </a:r>
            <a:r>
              <a:rPr sz="2600" dirty="0">
                <a:latin typeface="Arial"/>
                <a:cs typeface="Arial"/>
              </a:rPr>
              <a:t>inverse</a:t>
            </a:r>
            <a:r>
              <a:rPr sz="2600" spc="-5" dirty="0">
                <a:latin typeface="Arial"/>
                <a:cs typeface="Arial"/>
              </a:rPr>
              <a:t> </a:t>
            </a:r>
            <a:r>
              <a:rPr sz="2600" dirty="0">
                <a:latin typeface="Arial"/>
                <a:cs typeface="Arial"/>
              </a:rPr>
              <a:t>of	is	as</a:t>
            </a:r>
            <a:endParaRPr sz="2600">
              <a:latin typeface="Arial"/>
              <a:cs typeface="Arial"/>
            </a:endParaRPr>
          </a:p>
          <a:p>
            <a:pPr marL="287020">
              <a:lnSpc>
                <a:spcPct val="100000"/>
              </a:lnSpc>
              <a:tabLst>
                <a:tab pos="1490345" algn="l"/>
              </a:tabLst>
            </a:pPr>
            <a:r>
              <a:rPr sz="2600" dirty="0">
                <a:latin typeface="Arial"/>
                <a:cs typeface="Arial"/>
              </a:rPr>
              <a:t>+	=</a:t>
            </a:r>
            <a:r>
              <a:rPr sz="2600" spc="-15" dirty="0">
                <a:latin typeface="Arial"/>
                <a:cs typeface="Arial"/>
              </a:rPr>
              <a:t> </a:t>
            </a:r>
            <a:r>
              <a:rPr sz="2600" dirty="0">
                <a:latin typeface="Arial"/>
                <a:cs typeface="Arial"/>
              </a:rPr>
              <a:t>0</a:t>
            </a:r>
            <a:endParaRPr sz="2600">
              <a:latin typeface="Arial"/>
              <a:cs typeface="Arial"/>
            </a:endParaRPr>
          </a:p>
        </p:txBody>
      </p:sp>
      <p:sp>
        <p:nvSpPr>
          <p:cNvPr id="11" name="object 11"/>
          <p:cNvSpPr txBox="1"/>
          <p:nvPr/>
        </p:nvSpPr>
        <p:spPr>
          <a:xfrm>
            <a:off x="1756917" y="3921632"/>
            <a:ext cx="5629275" cy="711200"/>
          </a:xfrm>
          <a:prstGeom prst="rect">
            <a:avLst/>
          </a:prstGeom>
        </p:spPr>
        <p:txBody>
          <a:bodyPr vert="horz" wrap="square" lIns="0" tIns="12700" rIns="0" bIns="0" rtlCol="0">
            <a:spAutoFit/>
          </a:bodyPr>
          <a:lstStyle/>
          <a:p>
            <a:pPr marL="12700">
              <a:lnSpc>
                <a:spcPct val="100000"/>
              </a:lnSpc>
              <a:spcBef>
                <a:spcPts val="100"/>
              </a:spcBef>
              <a:tabLst>
                <a:tab pos="2917825" algn="l"/>
              </a:tabLst>
            </a:pPr>
            <a:r>
              <a:rPr sz="4500" b="1" i="1" spc="-5" dirty="0">
                <a:solidFill>
                  <a:srgbClr val="6F2F9F"/>
                </a:solidFill>
                <a:latin typeface="Times New Roman"/>
                <a:cs typeface="Times New Roman"/>
              </a:rPr>
              <a:t>ADDITIVE	IDENTITY</a:t>
            </a:r>
            <a:endParaRPr sz="4500">
              <a:latin typeface="Times New Roman"/>
              <a:cs typeface="Times New Roman"/>
            </a:endParaRPr>
          </a:p>
        </p:txBody>
      </p:sp>
      <p:sp>
        <p:nvSpPr>
          <p:cNvPr id="12" name="object 12"/>
          <p:cNvSpPr/>
          <p:nvPr/>
        </p:nvSpPr>
        <p:spPr>
          <a:xfrm>
            <a:off x="1769364" y="4567428"/>
            <a:ext cx="5603875" cy="55244"/>
          </a:xfrm>
          <a:custGeom>
            <a:avLst/>
            <a:gdLst/>
            <a:ahLst/>
            <a:cxnLst/>
            <a:rect l="l" t="t" r="r" b="b"/>
            <a:pathLst>
              <a:path w="5603875" h="55245">
                <a:moveTo>
                  <a:pt x="5603747" y="0"/>
                </a:moveTo>
                <a:lnTo>
                  <a:pt x="0" y="0"/>
                </a:lnTo>
                <a:lnTo>
                  <a:pt x="0" y="54864"/>
                </a:lnTo>
                <a:lnTo>
                  <a:pt x="5603747" y="54864"/>
                </a:lnTo>
                <a:lnTo>
                  <a:pt x="5603747" y="0"/>
                </a:lnTo>
                <a:close/>
              </a:path>
            </a:pathLst>
          </a:custGeom>
          <a:solidFill>
            <a:srgbClr val="6F2F9F"/>
          </a:solidFill>
        </p:spPr>
        <p:txBody>
          <a:bodyPr wrap="square" lIns="0" tIns="0" rIns="0" bIns="0" rtlCol="0"/>
          <a:lstStyle/>
          <a:p>
            <a:endParaRPr/>
          </a:p>
        </p:txBody>
      </p:sp>
      <p:sp>
        <p:nvSpPr>
          <p:cNvPr id="13" name="object 13"/>
          <p:cNvSpPr txBox="1"/>
          <p:nvPr/>
        </p:nvSpPr>
        <p:spPr>
          <a:xfrm>
            <a:off x="78739" y="4697348"/>
            <a:ext cx="8976995" cy="2087245"/>
          </a:xfrm>
          <a:prstGeom prst="rect">
            <a:avLst/>
          </a:prstGeom>
        </p:spPr>
        <p:txBody>
          <a:bodyPr vert="horz" wrap="square" lIns="0" tIns="12700" rIns="0" bIns="0" rtlCol="0">
            <a:spAutoFit/>
          </a:bodyPr>
          <a:lstStyle/>
          <a:p>
            <a:pPr marL="287020" marR="5080" indent="-274320">
              <a:lnSpc>
                <a:spcPct val="100000"/>
              </a:lnSpc>
              <a:spcBef>
                <a:spcPts val="100"/>
              </a:spcBef>
            </a:pPr>
            <a:r>
              <a:rPr sz="2600" dirty="0">
                <a:latin typeface="Arial"/>
                <a:cs typeface="Arial"/>
              </a:rPr>
              <a:t>In mathematics , the additive identity of a number is a  number that should added to the number so that we get the  number itself. When we add </a:t>
            </a:r>
            <a:r>
              <a:rPr sz="2600" i="1" u="heavy" dirty="0">
                <a:uFill>
                  <a:solidFill>
                    <a:srgbClr val="000000"/>
                  </a:solidFill>
                </a:uFill>
                <a:latin typeface="Arial"/>
                <a:cs typeface="Arial"/>
              </a:rPr>
              <a:t>zero</a:t>
            </a:r>
            <a:r>
              <a:rPr sz="2600" i="1" dirty="0">
                <a:latin typeface="Arial"/>
                <a:cs typeface="Arial"/>
              </a:rPr>
              <a:t> </a:t>
            </a:r>
            <a:r>
              <a:rPr sz="2600" dirty="0">
                <a:latin typeface="Arial"/>
                <a:cs typeface="Arial"/>
              </a:rPr>
              <a:t>to any number we get the  number</a:t>
            </a:r>
            <a:r>
              <a:rPr sz="2600" spc="-25" dirty="0">
                <a:latin typeface="Arial"/>
                <a:cs typeface="Arial"/>
              </a:rPr>
              <a:t> </a:t>
            </a:r>
            <a:r>
              <a:rPr sz="2600" dirty="0">
                <a:latin typeface="Arial"/>
                <a:cs typeface="Arial"/>
              </a:rPr>
              <a:t>itself.</a:t>
            </a:r>
            <a:endParaRPr sz="2600">
              <a:latin typeface="Arial"/>
              <a:cs typeface="Arial"/>
            </a:endParaRPr>
          </a:p>
          <a:p>
            <a:pPr marL="12700">
              <a:lnSpc>
                <a:spcPct val="100000"/>
              </a:lnSpc>
              <a:spcBef>
                <a:spcPts val="630"/>
              </a:spcBef>
              <a:tabLst>
                <a:tab pos="5362575" algn="l"/>
                <a:tab pos="8527415" algn="l"/>
              </a:tabLst>
            </a:pPr>
            <a:r>
              <a:rPr sz="2600" dirty="0">
                <a:latin typeface="Arial"/>
                <a:cs typeface="Arial"/>
              </a:rPr>
              <a:t>For example- Additive</a:t>
            </a:r>
            <a:r>
              <a:rPr sz="2600" spc="-150" dirty="0">
                <a:latin typeface="Arial"/>
                <a:cs typeface="Arial"/>
              </a:rPr>
              <a:t> </a:t>
            </a:r>
            <a:r>
              <a:rPr sz="2600" dirty="0">
                <a:latin typeface="Arial"/>
                <a:cs typeface="Arial"/>
              </a:rPr>
              <a:t>identity</a:t>
            </a:r>
            <a:r>
              <a:rPr sz="2600" spc="15" dirty="0">
                <a:latin typeface="Arial"/>
                <a:cs typeface="Arial"/>
              </a:rPr>
              <a:t> </a:t>
            </a:r>
            <a:r>
              <a:rPr sz="2600" dirty="0">
                <a:latin typeface="Arial"/>
                <a:cs typeface="Arial"/>
              </a:rPr>
              <a:t>of	is</a:t>
            </a:r>
            <a:r>
              <a:rPr sz="2600" spc="5" dirty="0">
                <a:latin typeface="Arial"/>
                <a:cs typeface="Arial"/>
              </a:rPr>
              <a:t> </a:t>
            </a:r>
            <a:r>
              <a:rPr sz="2600" dirty="0">
                <a:latin typeface="Arial"/>
                <a:cs typeface="Arial"/>
              </a:rPr>
              <a:t>0 as	+</a:t>
            </a:r>
            <a:endParaRPr sz="2600">
              <a:latin typeface="Arial"/>
              <a:cs typeface="Arial"/>
            </a:endParaRPr>
          </a:p>
        </p:txBody>
      </p:sp>
      <p:sp>
        <p:nvSpPr>
          <p:cNvPr id="14" name="object 14"/>
          <p:cNvSpPr/>
          <p:nvPr/>
        </p:nvSpPr>
        <p:spPr>
          <a:xfrm>
            <a:off x="3657600" y="2057400"/>
            <a:ext cx="152400" cy="6858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6019800" y="2057400"/>
            <a:ext cx="152400" cy="68580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4114800" y="2057400"/>
            <a:ext cx="381000" cy="710184"/>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477000" y="2033016"/>
            <a:ext cx="381000" cy="710184"/>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562600" y="5105400"/>
            <a:ext cx="152400" cy="68580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733800" y="5105400"/>
            <a:ext cx="152400" cy="6858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6324600" y="5105400"/>
            <a:ext cx="152400" cy="6858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840130" y="0"/>
            <a:ext cx="7462520" cy="711835"/>
          </a:xfrm>
          <a:prstGeom prst="rect">
            <a:avLst/>
          </a:prstGeom>
        </p:spPr>
        <p:txBody>
          <a:bodyPr vert="horz" wrap="square" lIns="0" tIns="12700" rIns="0" bIns="0" rtlCol="0">
            <a:spAutoFit/>
          </a:bodyPr>
          <a:lstStyle/>
          <a:p>
            <a:pPr marL="12700">
              <a:lnSpc>
                <a:spcPct val="100000"/>
              </a:lnSpc>
              <a:spcBef>
                <a:spcPts val="100"/>
              </a:spcBef>
            </a:pPr>
            <a:r>
              <a:rPr sz="4500" b="1" i="1" spc="-25" dirty="0">
                <a:solidFill>
                  <a:srgbClr val="6F2F9F"/>
                </a:solidFill>
                <a:latin typeface="Times New Roman"/>
                <a:cs typeface="Times New Roman"/>
              </a:rPr>
              <a:t>MULTIPLICATIVE</a:t>
            </a:r>
            <a:r>
              <a:rPr sz="4500" b="1" i="1" spc="-85" dirty="0">
                <a:solidFill>
                  <a:srgbClr val="6F2F9F"/>
                </a:solidFill>
                <a:latin typeface="Times New Roman"/>
                <a:cs typeface="Times New Roman"/>
              </a:rPr>
              <a:t> </a:t>
            </a:r>
            <a:r>
              <a:rPr sz="4500" b="1" i="1" dirty="0">
                <a:solidFill>
                  <a:srgbClr val="6F2F9F"/>
                </a:solidFill>
                <a:latin typeface="Times New Roman"/>
                <a:cs typeface="Times New Roman"/>
              </a:rPr>
              <a:t>INVERSE</a:t>
            </a:r>
            <a:endParaRPr sz="4500">
              <a:latin typeface="Times New Roman"/>
              <a:cs typeface="Times New Roman"/>
            </a:endParaRPr>
          </a:p>
        </p:txBody>
      </p:sp>
      <p:sp>
        <p:nvSpPr>
          <p:cNvPr id="9" name="object 9"/>
          <p:cNvSpPr/>
          <p:nvPr/>
        </p:nvSpPr>
        <p:spPr>
          <a:xfrm>
            <a:off x="852550" y="591312"/>
            <a:ext cx="7437120" cy="55244"/>
          </a:xfrm>
          <a:custGeom>
            <a:avLst/>
            <a:gdLst/>
            <a:ahLst/>
            <a:cxnLst/>
            <a:rect l="l" t="t" r="r" b="b"/>
            <a:pathLst>
              <a:path w="7437120" h="55245">
                <a:moveTo>
                  <a:pt x="7437120" y="0"/>
                </a:moveTo>
                <a:lnTo>
                  <a:pt x="0" y="0"/>
                </a:lnTo>
                <a:lnTo>
                  <a:pt x="0" y="54863"/>
                </a:lnTo>
                <a:lnTo>
                  <a:pt x="7437120" y="54863"/>
                </a:lnTo>
                <a:lnTo>
                  <a:pt x="7437120" y="0"/>
                </a:lnTo>
                <a:close/>
              </a:path>
            </a:pathLst>
          </a:custGeom>
          <a:solidFill>
            <a:srgbClr val="6F2F9F"/>
          </a:solidFill>
        </p:spPr>
        <p:txBody>
          <a:bodyPr wrap="square" lIns="0" tIns="0" rIns="0" bIns="0" rtlCol="0"/>
          <a:lstStyle/>
          <a:p>
            <a:endParaRPr/>
          </a:p>
        </p:txBody>
      </p:sp>
      <p:sp>
        <p:nvSpPr>
          <p:cNvPr id="10" name="object 10"/>
          <p:cNvSpPr txBox="1"/>
          <p:nvPr/>
        </p:nvSpPr>
        <p:spPr>
          <a:xfrm>
            <a:off x="78739" y="853186"/>
            <a:ext cx="8933815" cy="2492375"/>
          </a:xfrm>
          <a:prstGeom prst="rect">
            <a:avLst/>
          </a:prstGeom>
        </p:spPr>
        <p:txBody>
          <a:bodyPr vert="horz" wrap="square" lIns="0" tIns="10160" rIns="0" bIns="0" rtlCol="0">
            <a:spAutoFit/>
          </a:bodyPr>
          <a:lstStyle/>
          <a:p>
            <a:pPr marL="287020" marR="5080" indent="-192405">
              <a:lnSpc>
                <a:spcPct val="100800"/>
              </a:lnSpc>
              <a:spcBef>
                <a:spcPts val="80"/>
              </a:spcBef>
            </a:pPr>
            <a:r>
              <a:rPr sz="2600" dirty="0">
                <a:latin typeface="Arial"/>
                <a:cs typeface="Arial"/>
              </a:rPr>
              <a:t>In mathematics, the </a:t>
            </a:r>
            <a:r>
              <a:rPr sz="2600" b="1" dirty="0">
                <a:latin typeface="Arial"/>
                <a:cs typeface="Arial"/>
              </a:rPr>
              <a:t>multiplicative inverse </a:t>
            </a:r>
            <a:r>
              <a:rPr sz="2600" dirty="0">
                <a:latin typeface="Arial"/>
                <a:cs typeface="Arial"/>
              </a:rPr>
              <a:t>of a number a is  the number that, when multiplied to the </a:t>
            </a:r>
            <a:r>
              <a:rPr sz="2600" spc="-20" dirty="0">
                <a:latin typeface="Arial"/>
                <a:cs typeface="Arial"/>
              </a:rPr>
              <a:t>number, </a:t>
            </a:r>
            <a:r>
              <a:rPr sz="2600" dirty="0">
                <a:latin typeface="Arial"/>
                <a:cs typeface="Arial"/>
              </a:rPr>
              <a:t>yields  </a:t>
            </a:r>
            <a:r>
              <a:rPr sz="2600" b="1" i="1" dirty="0">
                <a:latin typeface="Arial"/>
                <a:cs typeface="Arial"/>
              </a:rPr>
              <a:t>one. </a:t>
            </a:r>
            <a:r>
              <a:rPr sz="2600" dirty="0">
                <a:latin typeface="Arial"/>
                <a:cs typeface="Arial"/>
              </a:rPr>
              <a:t>This number is also known as the </a:t>
            </a:r>
            <a:r>
              <a:rPr sz="2600" i="1" u="heavy" dirty="0">
                <a:uFill>
                  <a:solidFill>
                    <a:srgbClr val="000000"/>
                  </a:solidFill>
                </a:uFill>
                <a:latin typeface="Arial"/>
                <a:cs typeface="Arial"/>
              </a:rPr>
              <a:t>reciprocal</a:t>
            </a:r>
            <a:r>
              <a:rPr sz="2600" i="1" spc="-80" dirty="0">
                <a:latin typeface="Arial"/>
                <a:cs typeface="Arial"/>
              </a:rPr>
              <a:t> </a:t>
            </a:r>
            <a:r>
              <a:rPr sz="2600" dirty="0">
                <a:latin typeface="Arial"/>
                <a:cs typeface="Arial"/>
              </a:rPr>
              <a:t>(number)  as when we multiply a number with </a:t>
            </a:r>
            <a:r>
              <a:rPr sz="2600" spc="-5" dirty="0">
                <a:latin typeface="Arial"/>
                <a:cs typeface="Arial"/>
              </a:rPr>
              <a:t>its </a:t>
            </a:r>
            <a:r>
              <a:rPr sz="2600" dirty="0">
                <a:latin typeface="Arial"/>
                <a:cs typeface="Arial"/>
              </a:rPr>
              <a:t>reciprocal we get</a:t>
            </a:r>
            <a:r>
              <a:rPr sz="2600" spc="-60" dirty="0">
                <a:latin typeface="Arial"/>
                <a:cs typeface="Arial"/>
              </a:rPr>
              <a:t> </a:t>
            </a:r>
            <a:r>
              <a:rPr sz="2600" dirty="0">
                <a:latin typeface="Arial"/>
                <a:cs typeface="Arial"/>
              </a:rPr>
              <a:t>1.</a:t>
            </a:r>
            <a:endParaRPr sz="2600">
              <a:latin typeface="Arial"/>
              <a:cs typeface="Arial"/>
            </a:endParaRPr>
          </a:p>
          <a:p>
            <a:pPr marL="12700">
              <a:lnSpc>
                <a:spcPct val="100000"/>
              </a:lnSpc>
              <a:spcBef>
                <a:spcPts val="620"/>
              </a:spcBef>
              <a:tabLst>
                <a:tab pos="6109970" algn="l"/>
                <a:tab pos="6899909" algn="l"/>
              </a:tabLst>
            </a:pPr>
            <a:r>
              <a:rPr sz="2600" dirty="0">
                <a:latin typeface="Arial"/>
                <a:cs typeface="Arial"/>
              </a:rPr>
              <a:t>For example- Multiplicative</a:t>
            </a:r>
            <a:r>
              <a:rPr sz="2600" spc="-25" dirty="0">
                <a:latin typeface="Arial"/>
                <a:cs typeface="Arial"/>
              </a:rPr>
              <a:t> </a:t>
            </a:r>
            <a:r>
              <a:rPr sz="2600" dirty="0">
                <a:latin typeface="Arial"/>
                <a:cs typeface="Arial"/>
              </a:rPr>
              <a:t>inverse</a:t>
            </a:r>
            <a:r>
              <a:rPr sz="2600" spc="-5" dirty="0">
                <a:latin typeface="Arial"/>
                <a:cs typeface="Arial"/>
              </a:rPr>
              <a:t> </a:t>
            </a:r>
            <a:r>
              <a:rPr sz="2600" dirty="0">
                <a:latin typeface="Arial"/>
                <a:cs typeface="Arial"/>
              </a:rPr>
              <a:t>of	is	as</a:t>
            </a:r>
            <a:endParaRPr sz="2600">
              <a:latin typeface="Arial"/>
              <a:cs typeface="Arial"/>
            </a:endParaRPr>
          </a:p>
          <a:p>
            <a:pPr marL="287020">
              <a:lnSpc>
                <a:spcPct val="100000"/>
              </a:lnSpc>
              <a:tabLst>
                <a:tab pos="1031875" algn="l"/>
              </a:tabLst>
            </a:pPr>
            <a:r>
              <a:rPr sz="2600" dirty="0">
                <a:latin typeface="Arial"/>
                <a:cs typeface="Arial"/>
              </a:rPr>
              <a:t>×	=</a:t>
            </a:r>
            <a:r>
              <a:rPr sz="2600" spc="-20" dirty="0">
                <a:latin typeface="Arial"/>
                <a:cs typeface="Arial"/>
              </a:rPr>
              <a:t> </a:t>
            </a:r>
            <a:r>
              <a:rPr sz="2600" dirty="0">
                <a:latin typeface="Arial"/>
                <a:cs typeface="Arial"/>
              </a:rPr>
              <a:t>1</a:t>
            </a:r>
            <a:endParaRPr sz="2600">
              <a:latin typeface="Arial"/>
              <a:cs typeface="Arial"/>
            </a:endParaRPr>
          </a:p>
        </p:txBody>
      </p:sp>
      <p:sp>
        <p:nvSpPr>
          <p:cNvPr id="11" name="object 11"/>
          <p:cNvSpPr txBox="1"/>
          <p:nvPr/>
        </p:nvSpPr>
        <p:spPr>
          <a:xfrm>
            <a:off x="729487" y="3921632"/>
            <a:ext cx="7687309" cy="711200"/>
          </a:xfrm>
          <a:prstGeom prst="rect">
            <a:avLst/>
          </a:prstGeom>
        </p:spPr>
        <p:txBody>
          <a:bodyPr vert="horz" wrap="square" lIns="0" tIns="12700" rIns="0" bIns="0" rtlCol="0">
            <a:spAutoFit/>
          </a:bodyPr>
          <a:lstStyle/>
          <a:p>
            <a:pPr marL="12700">
              <a:lnSpc>
                <a:spcPct val="100000"/>
              </a:lnSpc>
              <a:spcBef>
                <a:spcPts val="100"/>
              </a:spcBef>
            </a:pPr>
            <a:r>
              <a:rPr sz="4500" b="1" i="1" spc="-25" dirty="0">
                <a:solidFill>
                  <a:srgbClr val="6F2F9F"/>
                </a:solidFill>
                <a:latin typeface="Times New Roman"/>
                <a:cs typeface="Times New Roman"/>
              </a:rPr>
              <a:t>MULTIPLICATIVE</a:t>
            </a:r>
            <a:r>
              <a:rPr sz="4500" b="1" i="1" spc="-65" dirty="0">
                <a:solidFill>
                  <a:srgbClr val="6F2F9F"/>
                </a:solidFill>
                <a:latin typeface="Times New Roman"/>
                <a:cs typeface="Times New Roman"/>
              </a:rPr>
              <a:t> </a:t>
            </a:r>
            <a:r>
              <a:rPr sz="4500" b="1" i="1" dirty="0">
                <a:solidFill>
                  <a:srgbClr val="6F2F9F"/>
                </a:solidFill>
                <a:latin typeface="Times New Roman"/>
                <a:cs typeface="Times New Roman"/>
              </a:rPr>
              <a:t>IDENTITY</a:t>
            </a:r>
            <a:endParaRPr sz="4500">
              <a:latin typeface="Times New Roman"/>
              <a:cs typeface="Times New Roman"/>
            </a:endParaRPr>
          </a:p>
        </p:txBody>
      </p:sp>
      <p:sp>
        <p:nvSpPr>
          <p:cNvPr id="12" name="object 12"/>
          <p:cNvSpPr/>
          <p:nvPr/>
        </p:nvSpPr>
        <p:spPr>
          <a:xfrm>
            <a:off x="742187" y="4567428"/>
            <a:ext cx="7658100" cy="55244"/>
          </a:xfrm>
          <a:custGeom>
            <a:avLst/>
            <a:gdLst/>
            <a:ahLst/>
            <a:cxnLst/>
            <a:rect l="l" t="t" r="r" b="b"/>
            <a:pathLst>
              <a:path w="7658100" h="55245">
                <a:moveTo>
                  <a:pt x="7658100" y="0"/>
                </a:moveTo>
                <a:lnTo>
                  <a:pt x="0" y="0"/>
                </a:lnTo>
                <a:lnTo>
                  <a:pt x="0" y="54864"/>
                </a:lnTo>
                <a:lnTo>
                  <a:pt x="7658100" y="54864"/>
                </a:lnTo>
                <a:lnTo>
                  <a:pt x="7658100" y="0"/>
                </a:lnTo>
                <a:close/>
              </a:path>
            </a:pathLst>
          </a:custGeom>
          <a:solidFill>
            <a:srgbClr val="6F2F9F"/>
          </a:solidFill>
        </p:spPr>
        <p:txBody>
          <a:bodyPr wrap="square" lIns="0" tIns="0" rIns="0" bIns="0" rtlCol="0"/>
          <a:lstStyle/>
          <a:p>
            <a:endParaRPr/>
          </a:p>
        </p:txBody>
      </p:sp>
      <p:sp>
        <p:nvSpPr>
          <p:cNvPr id="13" name="object 13"/>
          <p:cNvSpPr txBox="1"/>
          <p:nvPr/>
        </p:nvSpPr>
        <p:spPr>
          <a:xfrm>
            <a:off x="78739" y="4697348"/>
            <a:ext cx="8847455" cy="2087245"/>
          </a:xfrm>
          <a:prstGeom prst="rect">
            <a:avLst/>
          </a:prstGeom>
        </p:spPr>
        <p:txBody>
          <a:bodyPr vert="horz" wrap="square" lIns="0" tIns="12700" rIns="0" bIns="0" rtlCol="0">
            <a:spAutoFit/>
          </a:bodyPr>
          <a:lstStyle/>
          <a:p>
            <a:pPr marL="287020" marR="5080" indent="-274320">
              <a:lnSpc>
                <a:spcPct val="100000"/>
              </a:lnSpc>
              <a:spcBef>
                <a:spcPts val="100"/>
              </a:spcBef>
              <a:tabLst>
                <a:tab pos="4072890" algn="l"/>
                <a:tab pos="7491730" algn="l"/>
              </a:tabLst>
            </a:pPr>
            <a:r>
              <a:rPr sz="2600" dirty="0">
                <a:latin typeface="Arial"/>
                <a:cs typeface="Arial"/>
              </a:rPr>
              <a:t>In mathematics, the </a:t>
            </a:r>
            <a:r>
              <a:rPr sz="2600" b="1" dirty="0">
                <a:latin typeface="Arial"/>
                <a:cs typeface="Arial"/>
              </a:rPr>
              <a:t>multiplicative identity </a:t>
            </a:r>
            <a:r>
              <a:rPr sz="2600" dirty="0">
                <a:latin typeface="Arial"/>
                <a:cs typeface="Arial"/>
              </a:rPr>
              <a:t>of a number a is  the number that, when multiplied to the </a:t>
            </a:r>
            <a:r>
              <a:rPr sz="2600" spc="-20" dirty="0">
                <a:latin typeface="Arial"/>
                <a:cs typeface="Arial"/>
              </a:rPr>
              <a:t>number, </a:t>
            </a:r>
            <a:r>
              <a:rPr sz="2600" dirty="0">
                <a:latin typeface="Arial"/>
                <a:cs typeface="Arial"/>
              </a:rPr>
              <a:t>gives the  number itself as</a:t>
            </a:r>
            <a:r>
              <a:rPr sz="2600" spc="10" dirty="0">
                <a:latin typeface="Arial"/>
                <a:cs typeface="Arial"/>
              </a:rPr>
              <a:t> </a:t>
            </a:r>
            <a:r>
              <a:rPr sz="2600" dirty="0">
                <a:latin typeface="Arial"/>
                <a:cs typeface="Arial"/>
              </a:rPr>
              <a:t>a</a:t>
            </a:r>
            <a:r>
              <a:rPr sz="2600" spc="10" dirty="0">
                <a:latin typeface="Arial"/>
                <a:cs typeface="Arial"/>
              </a:rPr>
              <a:t> </a:t>
            </a:r>
            <a:r>
              <a:rPr sz="2600" dirty="0">
                <a:latin typeface="Arial"/>
                <a:cs typeface="Arial"/>
              </a:rPr>
              <a:t>result</a:t>
            </a:r>
            <a:r>
              <a:rPr sz="2600" b="1" i="1" dirty="0">
                <a:latin typeface="Arial"/>
                <a:cs typeface="Arial"/>
              </a:rPr>
              <a:t>.	</a:t>
            </a:r>
            <a:r>
              <a:rPr sz="2600" dirty="0">
                <a:latin typeface="Arial"/>
                <a:cs typeface="Arial"/>
              </a:rPr>
              <a:t>When we</a:t>
            </a:r>
            <a:r>
              <a:rPr sz="2600" spc="5" dirty="0">
                <a:latin typeface="Arial"/>
                <a:cs typeface="Arial"/>
              </a:rPr>
              <a:t> </a:t>
            </a:r>
            <a:r>
              <a:rPr sz="2600" dirty="0">
                <a:latin typeface="Arial"/>
                <a:cs typeface="Arial"/>
              </a:rPr>
              <a:t>multiply </a:t>
            </a:r>
            <a:r>
              <a:rPr sz="2600" i="1" u="heavy" dirty="0">
                <a:uFill>
                  <a:solidFill>
                    <a:srgbClr val="000000"/>
                  </a:solidFill>
                </a:uFill>
                <a:latin typeface="Arial"/>
                <a:cs typeface="Arial"/>
              </a:rPr>
              <a:t>one</a:t>
            </a:r>
            <a:r>
              <a:rPr sz="2600" i="1" dirty="0">
                <a:latin typeface="Arial"/>
                <a:cs typeface="Arial"/>
              </a:rPr>
              <a:t>	</a:t>
            </a:r>
            <a:r>
              <a:rPr sz="2600" dirty="0">
                <a:latin typeface="Arial"/>
                <a:cs typeface="Arial"/>
              </a:rPr>
              <a:t>to a  number we get the number</a:t>
            </a:r>
            <a:r>
              <a:rPr sz="2600" spc="-45" dirty="0">
                <a:latin typeface="Arial"/>
                <a:cs typeface="Arial"/>
              </a:rPr>
              <a:t> </a:t>
            </a:r>
            <a:r>
              <a:rPr sz="2600" dirty="0">
                <a:latin typeface="Arial"/>
                <a:cs typeface="Arial"/>
              </a:rPr>
              <a:t>itself.</a:t>
            </a:r>
            <a:endParaRPr sz="2600">
              <a:latin typeface="Arial"/>
              <a:cs typeface="Arial"/>
            </a:endParaRPr>
          </a:p>
          <a:p>
            <a:pPr marL="12700">
              <a:lnSpc>
                <a:spcPct val="100000"/>
              </a:lnSpc>
              <a:spcBef>
                <a:spcPts val="630"/>
              </a:spcBef>
              <a:tabLst>
                <a:tab pos="6170295" algn="l"/>
              </a:tabLst>
            </a:pPr>
            <a:r>
              <a:rPr sz="2600" dirty="0">
                <a:latin typeface="Arial"/>
                <a:cs typeface="Arial"/>
              </a:rPr>
              <a:t>For example – Multiplicative</a:t>
            </a:r>
            <a:r>
              <a:rPr sz="2600" spc="-5" dirty="0">
                <a:latin typeface="Arial"/>
                <a:cs typeface="Arial"/>
              </a:rPr>
              <a:t> </a:t>
            </a:r>
            <a:r>
              <a:rPr sz="2600" dirty="0">
                <a:latin typeface="Arial"/>
                <a:cs typeface="Arial"/>
              </a:rPr>
              <a:t>identity</a:t>
            </a:r>
            <a:r>
              <a:rPr sz="2600" spc="15" dirty="0">
                <a:latin typeface="Arial"/>
                <a:cs typeface="Arial"/>
              </a:rPr>
              <a:t> </a:t>
            </a:r>
            <a:r>
              <a:rPr sz="2600" dirty="0">
                <a:latin typeface="Arial"/>
                <a:cs typeface="Arial"/>
              </a:rPr>
              <a:t>of	is 1</a:t>
            </a:r>
            <a:r>
              <a:rPr sz="2600" spc="-15" dirty="0">
                <a:latin typeface="Arial"/>
                <a:cs typeface="Arial"/>
              </a:rPr>
              <a:t> </a:t>
            </a:r>
            <a:r>
              <a:rPr sz="2600" dirty="0">
                <a:latin typeface="Arial"/>
                <a:cs typeface="Arial"/>
              </a:rPr>
              <a:t>as</a:t>
            </a:r>
            <a:endParaRPr sz="2600">
              <a:latin typeface="Arial"/>
              <a:cs typeface="Arial"/>
            </a:endParaRPr>
          </a:p>
        </p:txBody>
      </p:sp>
      <p:sp>
        <p:nvSpPr>
          <p:cNvPr id="14" name="object 14"/>
          <p:cNvSpPr/>
          <p:nvPr/>
        </p:nvSpPr>
        <p:spPr>
          <a:xfrm>
            <a:off x="4267200" y="2057400"/>
            <a:ext cx="152400" cy="68580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800600" y="2057400"/>
            <a:ext cx="152400" cy="68580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172200" y="2057400"/>
            <a:ext cx="152400" cy="68580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6629400" y="2057400"/>
            <a:ext cx="152400" cy="68580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096000" y="5105400"/>
            <a:ext cx="152400" cy="68580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343400" y="5105400"/>
            <a:ext cx="152400" cy="68580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6781800" y="5105400"/>
            <a:ext cx="152400" cy="6858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404874" y="43383"/>
            <a:ext cx="5800725" cy="711835"/>
          </a:xfrm>
          <a:prstGeom prst="rect">
            <a:avLst/>
          </a:prstGeom>
        </p:spPr>
        <p:txBody>
          <a:bodyPr vert="horz" wrap="square" lIns="0" tIns="12700" rIns="0" bIns="0" rtlCol="0">
            <a:spAutoFit/>
          </a:bodyPr>
          <a:lstStyle/>
          <a:p>
            <a:pPr marL="12700">
              <a:lnSpc>
                <a:spcPct val="100000"/>
              </a:lnSpc>
              <a:spcBef>
                <a:spcPts val="100"/>
              </a:spcBef>
            </a:pPr>
            <a:r>
              <a:rPr sz="4500" b="1" i="1" spc="-35" dirty="0">
                <a:solidFill>
                  <a:srgbClr val="C00000"/>
                </a:solidFill>
                <a:latin typeface="Times New Roman"/>
                <a:cs typeface="Times New Roman"/>
              </a:rPr>
              <a:t>RATIONAL</a:t>
            </a:r>
            <a:r>
              <a:rPr sz="4500" b="1" i="1" spc="-235" dirty="0">
                <a:solidFill>
                  <a:srgbClr val="C00000"/>
                </a:solidFill>
                <a:latin typeface="Times New Roman"/>
                <a:cs typeface="Times New Roman"/>
              </a:rPr>
              <a:t> </a:t>
            </a:r>
            <a:r>
              <a:rPr sz="4500" b="1" i="1" dirty="0">
                <a:solidFill>
                  <a:srgbClr val="C00000"/>
                </a:solidFill>
                <a:latin typeface="Times New Roman"/>
                <a:cs typeface="Times New Roman"/>
              </a:rPr>
              <a:t>NUMBERS</a:t>
            </a:r>
            <a:endParaRPr sz="4500">
              <a:latin typeface="Times New Roman"/>
              <a:cs typeface="Times New Roman"/>
            </a:endParaRPr>
          </a:p>
        </p:txBody>
      </p:sp>
      <p:sp>
        <p:nvSpPr>
          <p:cNvPr id="9" name="object 9"/>
          <p:cNvSpPr/>
          <p:nvPr/>
        </p:nvSpPr>
        <p:spPr>
          <a:xfrm>
            <a:off x="1417319" y="690372"/>
            <a:ext cx="5774690" cy="55244"/>
          </a:xfrm>
          <a:custGeom>
            <a:avLst/>
            <a:gdLst/>
            <a:ahLst/>
            <a:cxnLst/>
            <a:rect l="l" t="t" r="r" b="b"/>
            <a:pathLst>
              <a:path w="5774690" h="55245">
                <a:moveTo>
                  <a:pt x="5774435" y="0"/>
                </a:moveTo>
                <a:lnTo>
                  <a:pt x="0" y="0"/>
                </a:lnTo>
                <a:lnTo>
                  <a:pt x="0" y="54863"/>
                </a:lnTo>
                <a:lnTo>
                  <a:pt x="5774435" y="54863"/>
                </a:lnTo>
                <a:lnTo>
                  <a:pt x="5774435" y="0"/>
                </a:lnTo>
                <a:close/>
              </a:path>
            </a:pathLst>
          </a:custGeom>
          <a:solidFill>
            <a:srgbClr val="C00000"/>
          </a:solidFill>
        </p:spPr>
        <p:txBody>
          <a:bodyPr wrap="square" lIns="0" tIns="0" rIns="0" bIns="0" rtlCol="0"/>
          <a:lstStyle/>
          <a:p>
            <a:endParaRPr/>
          </a:p>
        </p:txBody>
      </p:sp>
      <p:sp>
        <p:nvSpPr>
          <p:cNvPr id="10" name="object 10"/>
          <p:cNvSpPr txBox="1"/>
          <p:nvPr/>
        </p:nvSpPr>
        <p:spPr>
          <a:xfrm>
            <a:off x="154939" y="786130"/>
            <a:ext cx="8075295" cy="2245360"/>
          </a:xfrm>
          <a:prstGeom prst="rect">
            <a:avLst/>
          </a:prstGeom>
        </p:spPr>
        <p:txBody>
          <a:bodyPr vert="horz" wrap="square" lIns="0" tIns="13335" rIns="0" bIns="0" rtlCol="0">
            <a:spAutoFit/>
          </a:bodyPr>
          <a:lstStyle/>
          <a:p>
            <a:pPr marL="286385" marR="5080" indent="-274320">
              <a:lnSpc>
                <a:spcPct val="100000"/>
              </a:lnSpc>
              <a:spcBef>
                <a:spcPts val="105"/>
              </a:spcBef>
              <a:tabLst>
                <a:tab pos="1868170" algn="l"/>
              </a:tabLst>
            </a:pPr>
            <a:r>
              <a:rPr sz="2600" b="1" i="1" u="heavy" spc="-20" dirty="0">
                <a:uFill>
                  <a:solidFill>
                    <a:srgbClr val="000000"/>
                  </a:solidFill>
                </a:uFill>
                <a:latin typeface="Arial"/>
                <a:cs typeface="Arial"/>
              </a:rPr>
              <a:t>DEFINATION</a:t>
            </a:r>
            <a:r>
              <a:rPr sz="2600" b="1" i="1" spc="-20" dirty="0">
                <a:latin typeface="Arial"/>
                <a:cs typeface="Arial"/>
              </a:rPr>
              <a:t> </a:t>
            </a:r>
            <a:r>
              <a:rPr sz="2600" dirty="0">
                <a:latin typeface="Arial"/>
                <a:cs typeface="Arial"/>
              </a:rPr>
              <a:t>- The number which can be </a:t>
            </a:r>
            <a:r>
              <a:rPr sz="2600" spc="-5" dirty="0">
                <a:latin typeface="Arial"/>
                <a:cs typeface="Arial"/>
              </a:rPr>
              <a:t>written </a:t>
            </a:r>
            <a:r>
              <a:rPr sz="2600" dirty="0">
                <a:latin typeface="Arial"/>
                <a:cs typeface="Arial"/>
              </a:rPr>
              <a:t>in</a:t>
            </a:r>
            <a:r>
              <a:rPr sz="2600" spc="-75" dirty="0">
                <a:latin typeface="Arial"/>
                <a:cs typeface="Arial"/>
              </a:rPr>
              <a:t> </a:t>
            </a:r>
            <a:r>
              <a:rPr sz="2600" dirty="0">
                <a:latin typeface="Arial"/>
                <a:cs typeface="Arial"/>
              </a:rPr>
              <a:t>the  form</a:t>
            </a:r>
            <a:r>
              <a:rPr sz="2600" spc="5" dirty="0">
                <a:latin typeface="Arial"/>
                <a:cs typeface="Arial"/>
              </a:rPr>
              <a:t> </a:t>
            </a:r>
            <a:r>
              <a:rPr sz="2600" spc="-5" dirty="0">
                <a:latin typeface="Arial"/>
                <a:cs typeface="Arial"/>
              </a:rPr>
              <a:t>of	where </a:t>
            </a:r>
            <a:r>
              <a:rPr sz="2600" dirty="0">
                <a:latin typeface="Arial"/>
                <a:cs typeface="Arial"/>
              </a:rPr>
              <a:t>p and q </a:t>
            </a:r>
            <a:r>
              <a:rPr sz="2600" spc="-5" dirty="0">
                <a:latin typeface="Arial"/>
                <a:cs typeface="Arial"/>
              </a:rPr>
              <a:t>are integers </a:t>
            </a:r>
            <a:r>
              <a:rPr sz="2600" dirty="0">
                <a:latin typeface="Arial"/>
                <a:cs typeface="Arial"/>
              </a:rPr>
              <a:t>and</a:t>
            </a:r>
            <a:r>
              <a:rPr sz="2600" spc="-20" dirty="0">
                <a:latin typeface="Arial"/>
                <a:cs typeface="Arial"/>
              </a:rPr>
              <a:t> </a:t>
            </a:r>
            <a:r>
              <a:rPr sz="2600" spc="-5" dirty="0">
                <a:latin typeface="Arial"/>
                <a:cs typeface="Arial"/>
              </a:rPr>
              <a:t>q≠0.</a:t>
            </a:r>
            <a:endParaRPr sz="2600">
              <a:latin typeface="Arial"/>
              <a:cs typeface="Arial"/>
            </a:endParaRPr>
          </a:p>
          <a:p>
            <a:pPr marL="12700">
              <a:lnSpc>
                <a:spcPct val="100000"/>
              </a:lnSpc>
              <a:spcBef>
                <a:spcPts val="620"/>
              </a:spcBef>
            </a:pPr>
            <a:r>
              <a:rPr sz="2450" spc="50" dirty="0">
                <a:solidFill>
                  <a:srgbClr val="0AD0D9"/>
                </a:solidFill>
                <a:latin typeface="Wingdings"/>
                <a:cs typeface="Wingdings"/>
              </a:rPr>
              <a:t></a:t>
            </a:r>
            <a:r>
              <a:rPr sz="2600" spc="50" dirty="0">
                <a:latin typeface="Arial"/>
                <a:cs typeface="Arial"/>
              </a:rPr>
              <a:t>All </a:t>
            </a:r>
            <a:r>
              <a:rPr sz="2600" dirty="0">
                <a:latin typeface="Arial"/>
                <a:cs typeface="Arial"/>
              </a:rPr>
              <a:t>the integers are rational</a:t>
            </a:r>
            <a:r>
              <a:rPr sz="2600" spc="-70" dirty="0">
                <a:latin typeface="Arial"/>
                <a:cs typeface="Arial"/>
              </a:rPr>
              <a:t> </a:t>
            </a:r>
            <a:r>
              <a:rPr sz="2600" dirty="0">
                <a:latin typeface="Arial"/>
                <a:cs typeface="Arial"/>
              </a:rPr>
              <a:t>numbers</a:t>
            </a:r>
            <a:endParaRPr sz="2600">
              <a:latin typeface="Arial"/>
              <a:cs typeface="Arial"/>
            </a:endParaRPr>
          </a:p>
          <a:p>
            <a:pPr marL="12700">
              <a:lnSpc>
                <a:spcPct val="100000"/>
              </a:lnSpc>
              <a:spcBef>
                <a:spcPts val="630"/>
              </a:spcBef>
            </a:pPr>
            <a:r>
              <a:rPr sz="2450" spc="20" dirty="0">
                <a:solidFill>
                  <a:srgbClr val="0AD0D9"/>
                </a:solidFill>
                <a:latin typeface="Wingdings"/>
                <a:cs typeface="Wingdings"/>
              </a:rPr>
              <a:t></a:t>
            </a:r>
            <a:r>
              <a:rPr sz="2600" spc="20" dirty="0">
                <a:latin typeface="Arial"/>
                <a:cs typeface="Arial"/>
              </a:rPr>
              <a:t>Rational </a:t>
            </a:r>
            <a:r>
              <a:rPr sz="2600" dirty="0">
                <a:latin typeface="Arial"/>
                <a:cs typeface="Arial"/>
              </a:rPr>
              <a:t>numbers </a:t>
            </a:r>
            <a:r>
              <a:rPr sz="2600" spc="-5" dirty="0">
                <a:latin typeface="Arial"/>
                <a:cs typeface="Arial"/>
              </a:rPr>
              <a:t>are </a:t>
            </a:r>
            <a:r>
              <a:rPr sz="2600" dirty="0">
                <a:latin typeface="Arial"/>
                <a:cs typeface="Arial"/>
              </a:rPr>
              <a:t>represented </a:t>
            </a:r>
            <a:r>
              <a:rPr sz="2600" spc="-5" dirty="0">
                <a:latin typeface="Arial"/>
                <a:cs typeface="Arial"/>
              </a:rPr>
              <a:t>by</a:t>
            </a:r>
            <a:r>
              <a:rPr sz="2600" spc="-55" dirty="0">
                <a:latin typeface="Arial"/>
                <a:cs typeface="Arial"/>
              </a:rPr>
              <a:t> </a:t>
            </a:r>
            <a:r>
              <a:rPr sz="2600" dirty="0">
                <a:latin typeface="Arial"/>
                <a:cs typeface="Arial"/>
              </a:rPr>
              <a:t>‘</a:t>
            </a:r>
            <a:r>
              <a:rPr sz="2600" b="1" dirty="0">
                <a:latin typeface="Arial"/>
                <a:cs typeface="Arial"/>
              </a:rPr>
              <a:t>Q’</a:t>
            </a:r>
            <a:r>
              <a:rPr sz="2600" dirty="0">
                <a:latin typeface="Arial"/>
                <a:cs typeface="Arial"/>
              </a:rPr>
              <a:t>.</a:t>
            </a:r>
            <a:endParaRPr sz="2600">
              <a:latin typeface="Arial"/>
              <a:cs typeface="Arial"/>
            </a:endParaRPr>
          </a:p>
          <a:p>
            <a:pPr marL="12700">
              <a:lnSpc>
                <a:spcPct val="100000"/>
              </a:lnSpc>
              <a:spcBef>
                <a:spcPts val="620"/>
              </a:spcBef>
            </a:pPr>
            <a:r>
              <a:rPr sz="2600" i="1" dirty="0">
                <a:latin typeface="Arial"/>
                <a:cs typeface="Arial"/>
              </a:rPr>
              <a:t>Examples of Rational </a:t>
            </a:r>
            <a:r>
              <a:rPr sz="2600" i="1" spc="-5" dirty="0">
                <a:latin typeface="Arial"/>
                <a:cs typeface="Arial"/>
              </a:rPr>
              <a:t>numbers</a:t>
            </a:r>
            <a:r>
              <a:rPr sz="2600" i="1" spc="15" dirty="0">
                <a:latin typeface="Arial"/>
                <a:cs typeface="Arial"/>
              </a:rPr>
              <a:t> </a:t>
            </a:r>
            <a:r>
              <a:rPr sz="2600" dirty="0">
                <a:latin typeface="Arial"/>
                <a:cs typeface="Arial"/>
              </a:rPr>
              <a:t>–</a:t>
            </a:r>
            <a:endParaRPr sz="2600">
              <a:latin typeface="Arial"/>
              <a:cs typeface="Arial"/>
            </a:endParaRPr>
          </a:p>
        </p:txBody>
      </p:sp>
      <p:sp>
        <p:nvSpPr>
          <p:cNvPr id="11" name="object 11"/>
          <p:cNvSpPr txBox="1"/>
          <p:nvPr/>
        </p:nvSpPr>
        <p:spPr>
          <a:xfrm>
            <a:off x="523748" y="3115182"/>
            <a:ext cx="11747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Arial"/>
                <a:cs typeface="Arial"/>
              </a:rPr>
              <a:t>,</a:t>
            </a:r>
            <a:endParaRPr sz="2600">
              <a:latin typeface="Arial"/>
              <a:cs typeface="Arial"/>
            </a:endParaRPr>
          </a:p>
        </p:txBody>
      </p:sp>
      <p:sp>
        <p:nvSpPr>
          <p:cNvPr id="12" name="object 12"/>
          <p:cNvSpPr txBox="1"/>
          <p:nvPr/>
        </p:nvSpPr>
        <p:spPr>
          <a:xfrm>
            <a:off x="1443116" y="3090798"/>
            <a:ext cx="2289810" cy="452120"/>
          </a:xfrm>
          <a:prstGeom prst="rect">
            <a:avLst/>
          </a:prstGeom>
        </p:spPr>
        <p:txBody>
          <a:bodyPr vert="horz" wrap="square" lIns="0" tIns="12065" rIns="0" bIns="0" rtlCol="0">
            <a:spAutoFit/>
          </a:bodyPr>
          <a:lstStyle/>
          <a:p>
            <a:pPr marL="12700">
              <a:lnSpc>
                <a:spcPct val="100000"/>
              </a:lnSpc>
              <a:spcBef>
                <a:spcPts val="95"/>
              </a:spcBef>
              <a:tabLst>
                <a:tab pos="2177415" algn="l"/>
              </a:tabLst>
            </a:pPr>
            <a:r>
              <a:rPr sz="2600" dirty="0">
                <a:latin typeface="Arial"/>
                <a:cs typeface="Arial"/>
              </a:rPr>
              <a:t>,</a:t>
            </a:r>
            <a:r>
              <a:rPr sz="2600" spc="15" dirty="0">
                <a:latin typeface="Arial"/>
                <a:cs typeface="Arial"/>
              </a:rPr>
              <a:t> </a:t>
            </a:r>
            <a:r>
              <a:rPr sz="2800" spc="-5" dirty="0">
                <a:latin typeface="Arial"/>
                <a:cs typeface="Arial"/>
              </a:rPr>
              <a:t>5 </a:t>
            </a:r>
            <a:r>
              <a:rPr sz="2600" dirty="0">
                <a:latin typeface="Arial"/>
                <a:cs typeface="Arial"/>
              </a:rPr>
              <a:t>,</a:t>
            </a:r>
            <a:r>
              <a:rPr sz="2600" spc="5" dirty="0">
                <a:latin typeface="Arial"/>
                <a:cs typeface="Arial"/>
              </a:rPr>
              <a:t> </a:t>
            </a:r>
            <a:r>
              <a:rPr sz="2800" spc="-5" dirty="0">
                <a:latin typeface="Arial"/>
                <a:cs typeface="Arial"/>
              </a:rPr>
              <a:t>-6 ,</a:t>
            </a:r>
            <a:r>
              <a:rPr sz="2800" dirty="0">
                <a:latin typeface="Arial"/>
                <a:cs typeface="Arial"/>
              </a:rPr>
              <a:t>	</a:t>
            </a:r>
            <a:r>
              <a:rPr sz="2800" spc="-5" dirty="0">
                <a:latin typeface="Arial"/>
                <a:cs typeface="Arial"/>
              </a:rPr>
              <a:t>,</a:t>
            </a:r>
            <a:endParaRPr sz="2800">
              <a:latin typeface="Arial"/>
              <a:cs typeface="Arial"/>
            </a:endParaRPr>
          </a:p>
        </p:txBody>
      </p:sp>
      <p:sp>
        <p:nvSpPr>
          <p:cNvPr id="13" name="object 13"/>
          <p:cNvSpPr txBox="1"/>
          <p:nvPr/>
        </p:nvSpPr>
        <p:spPr>
          <a:xfrm>
            <a:off x="4421979" y="4115180"/>
            <a:ext cx="426720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becomes ‘not defined’</a:t>
            </a:r>
            <a:r>
              <a:rPr sz="2800" spc="-120" dirty="0">
                <a:latin typeface="Arial"/>
                <a:cs typeface="Arial"/>
              </a:rPr>
              <a:t> </a:t>
            </a:r>
            <a:r>
              <a:rPr sz="2800" dirty="0">
                <a:latin typeface="Arial"/>
                <a:cs typeface="Arial"/>
              </a:rPr>
              <a:t>then</a:t>
            </a:r>
            <a:endParaRPr sz="2800">
              <a:latin typeface="Arial"/>
              <a:cs typeface="Arial"/>
            </a:endParaRPr>
          </a:p>
        </p:txBody>
      </p:sp>
      <p:sp>
        <p:nvSpPr>
          <p:cNvPr id="14" name="object 14"/>
          <p:cNvSpPr txBox="1"/>
          <p:nvPr/>
        </p:nvSpPr>
        <p:spPr>
          <a:xfrm>
            <a:off x="154939" y="4115180"/>
            <a:ext cx="3702050" cy="878840"/>
          </a:xfrm>
          <a:prstGeom prst="rect">
            <a:avLst/>
          </a:prstGeom>
        </p:spPr>
        <p:txBody>
          <a:bodyPr vert="horz" wrap="square" lIns="0" tIns="12065" rIns="0" bIns="0" rtlCol="0">
            <a:spAutoFit/>
          </a:bodyPr>
          <a:lstStyle/>
          <a:p>
            <a:pPr marL="286385" marR="5080" indent="-274320">
              <a:lnSpc>
                <a:spcPct val="100000"/>
              </a:lnSpc>
              <a:spcBef>
                <a:spcPts val="95"/>
              </a:spcBef>
            </a:pPr>
            <a:r>
              <a:rPr sz="2650" spc="15" dirty="0">
                <a:solidFill>
                  <a:srgbClr val="0AD0D9"/>
                </a:solidFill>
                <a:latin typeface="Wingdings"/>
                <a:cs typeface="Wingdings"/>
              </a:rPr>
              <a:t></a:t>
            </a:r>
            <a:r>
              <a:rPr sz="2800" spc="15" dirty="0">
                <a:latin typeface="Arial"/>
                <a:cs typeface="Arial"/>
              </a:rPr>
              <a:t>If </a:t>
            </a:r>
            <a:r>
              <a:rPr sz="2800" spc="-5" dirty="0">
                <a:latin typeface="Arial"/>
                <a:cs typeface="Arial"/>
              </a:rPr>
              <a:t>q is equal </a:t>
            </a:r>
            <a:r>
              <a:rPr sz="2800" dirty="0">
                <a:latin typeface="Arial"/>
                <a:cs typeface="Arial"/>
              </a:rPr>
              <a:t>to </a:t>
            </a:r>
            <a:r>
              <a:rPr sz="2800" spc="-5" dirty="0">
                <a:latin typeface="Arial"/>
                <a:cs typeface="Arial"/>
              </a:rPr>
              <a:t>0 then,  q can’t be equal to</a:t>
            </a:r>
            <a:r>
              <a:rPr sz="2800" spc="-15" dirty="0">
                <a:latin typeface="Arial"/>
                <a:cs typeface="Arial"/>
              </a:rPr>
              <a:t> </a:t>
            </a:r>
            <a:r>
              <a:rPr sz="2800" spc="-5" dirty="0">
                <a:latin typeface="Arial"/>
                <a:cs typeface="Arial"/>
              </a:rPr>
              <a:t>0</a:t>
            </a:r>
            <a:endParaRPr sz="2800">
              <a:latin typeface="Arial"/>
              <a:cs typeface="Arial"/>
            </a:endParaRPr>
          </a:p>
        </p:txBody>
      </p:sp>
      <p:sp>
        <p:nvSpPr>
          <p:cNvPr id="15" name="object 15"/>
          <p:cNvSpPr txBox="1"/>
          <p:nvPr/>
        </p:nvSpPr>
        <p:spPr>
          <a:xfrm>
            <a:off x="154939" y="5566359"/>
            <a:ext cx="4323715" cy="452120"/>
          </a:xfrm>
          <a:prstGeom prst="rect">
            <a:avLst/>
          </a:prstGeom>
        </p:spPr>
        <p:txBody>
          <a:bodyPr vert="horz" wrap="square" lIns="0" tIns="12065" rIns="0" bIns="0" rtlCol="0">
            <a:spAutoFit/>
          </a:bodyPr>
          <a:lstStyle/>
          <a:p>
            <a:pPr marL="12700">
              <a:lnSpc>
                <a:spcPct val="100000"/>
              </a:lnSpc>
              <a:spcBef>
                <a:spcPts val="95"/>
              </a:spcBef>
            </a:pPr>
            <a:r>
              <a:rPr sz="2650" spc="5" dirty="0">
                <a:solidFill>
                  <a:srgbClr val="0AD0D9"/>
                </a:solidFill>
                <a:latin typeface="Wingdings"/>
                <a:cs typeface="Wingdings"/>
              </a:rPr>
              <a:t></a:t>
            </a:r>
            <a:r>
              <a:rPr sz="2800" spc="5" dirty="0">
                <a:latin typeface="Arial"/>
                <a:cs typeface="Arial"/>
              </a:rPr>
              <a:t>Positive </a:t>
            </a:r>
            <a:r>
              <a:rPr sz="2800" dirty="0">
                <a:latin typeface="Arial"/>
                <a:cs typeface="Arial"/>
              </a:rPr>
              <a:t>rational</a:t>
            </a:r>
            <a:r>
              <a:rPr sz="2800" spc="-70" dirty="0">
                <a:latin typeface="Arial"/>
                <a:cs typeface="Arial"/>
              </a:rPr>
              <a:t> </a:t>
            </a:r>
            <a:r>
              <a:rPr sz="2800" spc="-5" dirty="0">
                <a:latin typeface="Arial"/>
                <a:cs typeface="Arial"/>
              </a:rPr>
              <a:t>number=</a:t>
            </a:r>
            <a:endParaRPr sz="2800">
              <a:latin typeface="Arial"/>
              <a:cs typeface="Arial"/>
            </a:endParaRPr>
          </a:p>
        </p:txBody>
      </p:sp>
      <p:sp>
        <p:nvSpPr>
          <p:cNvPr id="16" name="object 16"/>
          <p:cNvSpPr txBox="1"/>
          <p:nvPr/>
        </p:nvSpPr>
        <p:spPr>
          <a:xfrm>
            <a:off x="5243597" y="5566359"/>
            <a:ext cx="12446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t>
            </a:r>
            <a:endParaRPr sz="2800">
              <a:latin typeface="Arial"/>
              <a:cs typeface="Arial"/>
            </a:endParaRPr>
          </a:p>
        </p:txBody>
      </p:sp>
      <p:sp>
        <p:nvSpPr>
          <p:cNvPr id="17" name="object 17"/>
          <p:cNvSpPr txBox="1"/>
          <p:nvPr/>
        </p:nvSpPr>
        <p:spPr>
          <a:xfrm>
            <a:off x="154939" y="6590792"/>
            <a:ext cx="4484370" cy="452120"/>
          </a:xfrm>
          <a:prstGeom prst="rect">
            <a:avLst/>
          </a:prstGeom>
        </p:spPr>
        <p:txBody>
          <a:bodyPr vert="horz" wrap="square" lIns="0" tIns="12065" rIns="0" bIns="0" rtlCol="0">
            <a:spAutoFit/>
          </a:bodyPr>
          <a:lstStyle/>
          <a:p>
            <a:pPr marL="12700">
              <a:lnSpc>
                <a:spcPct val="100000"/>
              </a:lnSpc>
              <a:spcBef>
                <a:spcPts val="95"/>
              </a:spcBef>
            </a:pPr>
            <a:r>
              <a:rPr sz="2650" spc="5" dirty="0">
                <a:solidFill>
                  <a:srgbClr val="0AD0D9"/>
                </a:solidFill>
                <a:latin typeface="Wingdings"/>
                <a:cs typeface="Wingdings"/>
              </a:rPr>
              <a:t></a:t>
            </a:r>
            <a:r>
              <a:rPr sz="2800" spc="5" dirty="0">
                <a:latin typeface="Arial"/>
                <a:cs typeface="Arial"/>
              </a:rPr>
              <a:t>Negative </a:t>
            </a:r>
            <a:r>
              <a:rPr sz="2800" dirty="0">
                <a:latin typeface="Arial"/>
                <a:cs typeface="Arial"/>
              </a:rPr>
              <a:t>rational</a:t>
            </a:r>
            <a:r>
              <a:rPr sz="2800" spc="-55" dirty="0">
                <a:latin typeface="Arial"/>
                <a:cs typeface="Arial"/>
              </a:rPr>
              <a:t> </a:t>
            </a:r>
            <a:r>
              <a:rPr sz="2800" spc="-5" dirty="0">
                <a:latin typeface="Arial"/>
                <a:cs typeface="Arial"/>
              </a:rPr>
              <a:t>number=</a:t>
            </a:r>
            <a:endParaRPr sz="2800">
              <a:latin typeface="Arial"/>
              <a:cs typeface="Arial"/>
            </a:endParaRPr>
          </a:p>
        </p:txBody>
      </p:sp>
      <p:sp>
        <p:nvSpPr>
          <p:cNvPr id="18" name="object 18"/>
          <p:cNvSpPr txBox="1"/>
          <p:nvPr/>
        </p:nvSpPr>
        <p:spPr>
          <a:xfrm>
            <a:off x="5797186" y="6590792"/>
            <a:ext cx="12446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t>
            </a:r>
            <a:endParaRPr sz="2800">
              <a:latin typeface="Arial"/>
              <a:cs typeface="Arial"/>
            </a:endParaRPr>
          </a:p>
        </p:txBody>
      </p:sp>
      <p:sp>
        <p:nvSpPr>
          <p:cNvPr id="19" name="object 19"/>
          <p:cNvSpPr/>
          <p:nvPr/>
        </p:nvSpPr>
        <p:spPr>
          <a:xfrm>
            <a:off x="6705600" y="762000"/>
            <a:ext cx="152400" cy="6858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6200" y="3048000"/>
            <a:ext cx="152400" cy="68580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733800" y="6172199"/>
            <a:ext cx="327660" cy="685799"/>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4343400" y="6158483"/>
            <a:ext cx="304800" cy="699516"/>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1600200" y="3048000"/>
            <a:ext cx="428244" cy="685800"/>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2895600" y="4191000"/>
            <a:ext cx="152400" cy="685800"/>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3581400" y="5105400"/>
            <a:ext cx="152400" cy="685800"/>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3962400" y="5105400"/>
            <a:ext cx="428244" cy="685800"/>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457200" y="3048000"/>
            <a:ext cx="304800" cy="699516"/>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286000" y="3048000"/>
            <a:ext cx="327660" cy="685800"/>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1373124" y="2868167"/>
            <a:ext cx="6429756" cy="1330452"/>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378966" y="2654630"/>
            <a:ext cx="6398260" cy="1550670"/>
          </a:xfrm>
          <a:prstGeom prst="rect">
            <a:avLst/>
          </a:prstGeom>
        </p:spPr>
        <p:txBody>
          <a:bodyPr vert="horz" wrap="square" lIns="0" tIns="13335" rIns="0" bIns="0" rtlCol="0">
            <a:spAutoFit/>
          </a:bodyPr>
          <a:lstStyle/>
          <a:p>
            <a:pPr marL="1233170" marR="5080" indent="-1221105">
              <a:lnSpc>
                <a:spcPct val="100000"/>
              </a:lnSpc>
              <a:spcBef>
                <a:spcPts val="105"/>
              </a:spcBef>
            </a:pPr>
            <a:r>
              <a:rPr sz="5000" b="1" i="1" spc="-20" dirty="0">
                <a:solidFill>
                  <a:srgbClr val="6F2F9F"/>
                </a:solidFill>
                <a:latin typeface="Times New Roman"/>
                <a:cs typeface="Times New Roman"/>
              </a:rPr>
              <a:t>SUMMARISATION</a:t>
            </a:r>
            <a:r>
              <a:rPr sz="5000" b="1" i="1" spc="-105" dirty="0">
                <a:solidFill>
                  <a:srgbClr val="6F2F9F"/>
                </a:solidFill>
                <a:latin typeface="Times New Roman"/>
                <a:cs typeface="Times New Roman"/>
              </a:rPr>
              <a:t> </a:t>
            </a:r>
            <a:r>
              <a:rPr sz="5000" b="1" i="1" dirty="0">
                <a:solidFill>
                  <a:srgbClr val="6F2F9F"/>
                </a:solidFill>
                <a:latin typeface="Times New Roman"/>
                <a:cs typeface="Times New Roman"/>
              </a:rPr>
              <a:t>OF  PROPERTIES</a:t>
            </a:r>
            <a:endParaRPr sz="50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944370" y="22047"/>
            <a:ext cx="5255260" cy="788670"/>
          </a:xfrm>
          <a:prstGeom prst="rect">
            <a:avLst/>
          </a:prstGeom>
        </p:spPr>
        <p:txBody>
          <a:bodyPr vert="horz" wrap="square" lIns="0" tIns="13335" rIns="0" bIns="0" rtlCol="0">
            <a:spAutoFit/>
          </a:bodyPr>
          <a:lstStyle/>
          <a:p>
            <a:pPr marL="12700">
              <a:lnSpc>
                <a:spcPct val="100000"/>
              </a:lnSpc>
              <a:spcBef>
                <a:spcPts val="105"/>
              </a:spcBef>
            </a:pPr>
            <a:r>
              <a:rPr sz="5000" spc="-20" dirty="0">
                <a:latin typeface="Calibri"/>
                <a:cs typeface="Calibri"/>
              </a:rPr>
              <a:t>CLOSER</a:t>
            </a:r>
            <a:r>
              <a:rPr sz="5000" spc="-95" dirty="0">
                <a:latin typeface="Calibri"/>
                <a:cs typeface="Calibri"/>
              </a:rPr>
              <a:t> </a:t>
            </a:r>
            <a:r>
              <a:rPr sz="5000" spc="-20" dirty="0">
                <a:latin typeface="Calibri"/>
                <a:cs typeface="Calibri"/>
              </a:rPr>
              <a:t>PROPERTIES</a:t>
            </a:r>
            <a:endParaRPr sz="5000">
              <a:latin typeface="Calibri"/>
              <a:cs typeface="Calibri"/>
            </a:endParaRPr>
          </a:p>
        </p:txBody>
      </p:sp>
      <p:grpSp>
        <p:nvGrpSpPr>
          <p:cNvPr id="9" name="object 9"/>
          <p:cNvGrpSpPr/>
          <p:nvPr/>
        </p:nvGrpSpPr>
        <p:grpSpPr>
          <a:xfrm>
            <a:off x="0" y="888490"/>
            <a:ext cx="9144000" cy="5969635"/>
            <a:chOff x="0" y="888490"/>
            <a:chExt cx="9144000" cy="5969635"/>
          </a:xfrm>
        </p:grpSpPr>
        <p:sp>
          <p:nvSpPr>
            <p:cNvPr id="10" name="object 10"/>
            <p:cNvSpPr/>
            <p:nvPr/>
          </p:nvSpPr>
          <p:spPr>
            <a:xfrm>
              <a:off x="0" y="888490"/>
              <a:ext cx="9144000" cy="596950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914400"/>
              <a:ext cx="9144000" cy="594359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0" y="914387"/>
              <a:ext cx="9144000" cy="798195"/>
            </a:xfrm>
            <a:custGeom>
              <a:avLst/>
              <a:gdLst/>
              <a:ahLst/>
              <a:cxnLst/>
              <a:rect l="l" t="t" r="r" b="b"/>
              <a:pathLst>
                <a:path w="9144000" h="798194">
                  <a:moveTo>
                    <a:pt x="9144000" y="0"/>
                  </a:moveTo>
                  <a:lnTo>
                    <a:pt x="1143000" y="0"/>
                  </a:lnTo>
                  <a:lnTo>
                    <a:pt x="0" y="0"/>
                  </a:lnTo>
                  <a:lnTo>
                    <a:pt x="0" y="797572"/>
                  </a:lnTo>
                  <a:lnTo>
                    <a:pt x="1143000" y="797572"/>
                  </a:lnTo>
                  <a:lnTo>
                    <a:pt x="9144000" y="797572"/>
                  </a:lnTo>
                  <a:lnTo>
                    <a:pt x="9144000" y="0"/>
                  </a:lnTo>
                  <a:close/>
                </a:path>
              </a:pathLst>
            </a:custGeom>
            <a:solidFill>
              <a:srgbClr val="0AD0D9"/>
            </a:solidFill>
          </p:spPr>
          <p:txBody>
            <a:bodyPr wrap="square" lIns="0" tIns="0" rIns="0" bIns="0" rtlCol="0"/>
            <a:lstStyle/>
            <a:p>
              <a:endParaRPr/>
            </a:p>
          </p:txBody>
        </p:sp>
        <p:sp>
          <p:nvSpPr>
            <p:cNvPr id="13" name="object 13"/>
            <p:cNvSpPr/>
            <p:nvPr/>
          </p:nvSpPr>
          <p:spPr>
            <a:xfrm>
              <a:off x="0" y="1711959"/>
              <a:ext cx="9144000" cy="5146040"/>
            </a:xfrm>
            <a:custGeom>
              <a:avLst/>
              <a:gdLst/>
              <a:ahLst/>
              <a:cxnLst/>
              <a:rect l="l" t="t" r="r" b="b"/>
              <a:pathLst>
                <a:path w="9144000" h="5146040">
                  <a:moveTo>
                    <a:pt x="9144000" y="4231602"/>
                  </a:moveTo>
                  <a:lnTo>
                    <a:pt x="9144000" y="4231602"/>
                  </a:lnTo>
                  <a:lnTo>
                    <a:pt x="0" y="4231602"/>
                  </a:lnTo>
                  <a:lnTo>
                    <a:pt x="0" y="5146040"/>
                  </a:lnTo>
                  <a:lnTo>
                    <a:pt x="9144000" y="5146040"/>
                  </a:lnTo>
                  <a:lnTo>
                    <a:pt x="9144000" y="4231602"/>
                  </a:lnTo>
                  <a:close/>
                </a:path>
                <a:path w="9144000" h="5146040">
                  <a:moveTo>
                    <a:pt x="9144000" y="1869440"/>
                  </a:moveTo>
                  <a:lnTo>
                    <a:pt x="9144000" y="1869440"/>
                  </a:lnTo>
                  <a:lnTo>
                    <a:pt x="0" y="1869440"/>
                  </a:lnTo>
                  <a:lnTo>
                    <a:pt x="0" y="2860040"/>
                  </a:lnTo>
                  <a:lnTo>
                    <a:pt x="9144000" y="2860040"/>
                  </a:lnTo>
                  <a:lnTo>
                    <a:pt x="9144000" y="1869440"/>
                  </a:lnTo>
                  <a:close/>
                </a:path>
                <a:path w="9144000" h="5146040">
                  <a:moveTo>
                    <a:pt x="9144000" y="0"/>
                  </a:moveTo>
                  <a:lnTo>
                    <a:pt x="9144000" y="0"/>
                  </a:lnTo>
                  <a:lnTo>
                    <a:pt x="0" y="0"/>
                  </a:lnTo>
                  <a:lnTo>
                    <a:pt x="0" y="822960"/>
                  </a:lnTo>
                  <a:lnTo>
                    <a:pt x="9144000" y="822960"/>
                  </a:lnTo>
                  <a:lnTo>
                    <a:pt x="9144000" y="0"/>
                  </a:lnTo>
                  <a:close/>
                </a:path>
              </a:pathLst>
            </a:custGeom>
            <a:solidFill>
              <a:srgbClr val="0AD0D9">
                <a:alpha val="39999"/>
              </a:srgbClr>
            </a:solidFill>
          </p:spPr>
          <p:txBody>
            <a:bodyPr wrap="square" lIns="0" tIns="0" rIns="0" bIns="0" rtlCol="0"/>
            <a:lstStyle/>
            <a:p>
              <a:endParaRPr/>
            </a:p>
          </p:txBody>
        </p:sp>
        <p:sp>
          <p:nvSpPr>
            <p:cNvPr id="14" name="object 14"/>
            <p:cNvSpPr/>
            <p:nvPr/>
          </p:nvSpPr>
          <p:spPr>
            <a:xfrm>
              <a:off x="1138237" y="1699259"/>
              <a:ext cx="6181725" cy="5158740"/>
            </a:xfrm>
            <a:custGeom>
              <a:avLst/>
              <a:gdLst/>
              <a:ahLst/>
              <a:cxnLst/>
              <a:rect l="l" t="t" r="r" b="b"/>
              <a:pathLst>
                <a:path w="6181725" h="5158740">
                  <a:moveTo>
                    <a:pt x="9525" y="0"/>
                  </a:moveTo>
                  <a:lnTo>
                    <a:pt x="0" y="0"/>
                  </a:lnTo>
                  <a:lnTo>
                    <a:pt x="0" y="5158740"/>
                  </a:lnTo>
                  <a:lnTo>
                    <a:pt x="9525" y="5158740"/>
                  </a:lnTo>
                  <a:lnTo>
                    <a:pt x="9525" y="0"/>
                  </a:lnTo>
                  <a:close/>
                </a:path>
                <a:path w="6181725" h="5158740">
                  <a:moveTo>
                    <a:pt x="1914525" y="0"/>
                  </a:moveTo>
                  <a:lnTo>
                    <a:pt x="1905000" y="0"/>
                  </a:lnTo>
                  <a:lnTo>
                    <a:pt x="1905000" y="5158740"/>
                  </a:lnTo>
                  <a:lnTo>
                    <a:pt x="1914525" y="5158740"/>
                  </a:lnTo>
                  <a:lnTo>
                    <a:pt x="1914525" y="0"/>
                  </a:lnTo>
                  <a:close/>
                </a:path>
                <a:path w="6181725" h="5158740">
                  <a:moveTo>
                    <a:pt x="4048125" y="0"/>
                  </a:moveTo>
                  <a:lnTo>
                    <a:pt x="4038600" y="0"/>
                  </a:lnTo>
                  <a:lnTo>
                    <a:pt x="4038600" y="5158740"/>
                  </a:lnTo>
                  <a:lnTo>
                    <a:pt x="4048125" y="5158740"/>
                  </a:lnTo>
                  <a:lnTo>
                    <a:pt x="4048125" y="0"/>
                  </a:lnTo>
                  <a:close/>
                </a:path>
                <a:path w="6181725" h="5158740">
                  <a:moveTo>
                    <a:pt x="6181725" y="0"/>
                  </a:moveTo>
                  <a:lnTo>
                    <a:pt x="6172200" y="0"/>
                  </a:lnTo>
                  <a:lnTo>
                    <a:pt x="6172200" y="5158740"/>
                  </a:lnTo>
                  <a:lnTo>
                    <a:pt x="6181725" y="5158740"/>
                  </a:lnTo>
                  <a:lnTo>
                    <a:pt x="6181725" y="0"/>
                  </a:lnTo>
                  <a:close/>
                </a:path>
              </a:pathLst>
            </a:custGeom>
            <a:solidFill>
              <a:srgbClr val="039AA0">
                <a:alpha val="39999"/>
              </a:srgbClr>
            </a:solidFill>
          </p:spPr>
          <p:txBody>
            <a:bodyPr wrap="square" lIns="0" tIns="0" rIns="0" bIns="0" rtlCol="0"/>
            <a:lstStyle/>
            <a:p>
              <a:endParaRPr/>
            </a:p>
          </p:txBody>
        </p:sp>
        <p:sp>
          <p:nvSpPr>
            <p:cNvPr id="15" name="object 15"/>
            <p:cNvSpPr/>
            <p:nvPr/>
          </p:nvSpPr>
          <p:spPr>
            <a:xfrm>
              <a:off x="0" y="1699259"/>
              <a:ext cx="9144000" cy="25400"/>
            </a:xfrm>
            <a:custGeom>
              <a:avLst/>
              <a:gdLst/>
              <a:ahLst/>
              <a:cxnLst/>
              <a:rect l="l" t="t" r="r" b="b"/>
              <a:pathLst>
                <a:path w="9144000" h="25400">
                  <a:moveTo>
                    <a:pt x="0" y="0"/>
                  </a:moveTo>
                  <a:lnTo>
                    <a:pt x="0" y="25400"/>
                  </a:lnTo>
                  <a:lnTo>
                    <a:pt x="9144000" y="25400"/>
                  </a:lnTo>
                  <a:lnTo>
                    <a:pt x="9144000" y="0"/>
                  </a:lnTo>
                  <a:lnTo>
                    <a:pt x="0" y="0"/>
                  </a:lnTo>
                  <a:close/>
                </a:path>
              </a:pathLst>
            </a:custGeom>
            <a:solidFill>
              <a:srgbClr val="FFFFFF">
                <a:alpha val="39999"/>
              </a:srgbClr>
            </a:solidFill>
          </p:spPr>
          <p:txBody>
            <a:bodyPr wrap="square" lIns="0" tIns="0" rIns="0" bIns="0" rtlCol="0"/>
            <a:lstStyle/>
            <a:p>
              <a:endParaRPr/>
            </a:p>
          </p:txBody>
        </p:sp>
        <p:sp>
          <p:nvSpPr>
            <p:cNvPr id="16" name="object 16"/>
            <p:cNvSpPr/>
            <p:nvPr/>
          </p:nvSpPr>
          <p:spPr>
            <a:xfrm>
              <a:off x="0" y="909637"/>
              <a:ext cx="9144000" cy="5948680"/>
            </a:xfrm>
            <a:custGeom>
              <a:avLst/>
              <a:gdLst/>
              <a:ahLst/>
              <a:cxnLst/>
              <a:rect l="l" t="t" r="r" b="b"/>
              <a:pathLst>
                <a:path w="9144000" h="5948680">
                  <a:moveTo>
                    <a:pt x="9144000" y="0"/>
                  </a:moveTo>
                  <a:lnTo>
                    <a:pt x="9139237" y="0"/>
                  </a:lnTo>
                  <a:lnTo>
                    <a:pt x="9139237" y="9525"/>
                  </a:lnTo>
                  <a:lnTo>
                    <a:pt x="9139237" y="1620520"/>
                  </a:lnTo>
                  <a:lnTo>
                    <a:pt x="9139237" y="5029200"/>
                  </a:lnTo>
                  <a:lnTo>
                    <a:pt x="4762" y="5029200"/>
                  </a:lnTo>
                  <a:lnTo>
                    <a:pt x="4762" y="3667125"/>
                  </a:lnTo>
                  <a:lnTo>
                    <a:pt x="9139237" y="3667125"/>
                  </a:lnTo>
                  <a:lnTo>
                    <a:pt x="9139237" y="3657600"/>
                  </a:lnTo>
                  <a:lnTo>
                    <a:pt x="4762" y="3657600"/>
                  </a:lnTo>
                  <a:lnTo>
                    <a:pt x="4762" y="2676525"/>
                  </a:lnTo>
                  <a:lnTo>
                    <a:pt x="9139237" y="2676525"/>
                  </a:lnTo>
                  <a:lnTo>
                    <a:pt x="9139237" y="2667000"/>
                  </a:lnTo>
                  <a:lnTo>
                    <a:pt x="4762" y="2667000"/>
                  </a:lnTo>
                  <a:lnTo>
                    <a:pt x="4762" y="1630045"/>
                  </a:lnTo>
                  <a:lnTo>
                    <a:pt x="9139237" y="1630045"/>
                  </a:lnTo>
                  <a:lnTo>
                    <a:pt x="9139237" y="1620520"/>
                  </a:lnTo>
                  <a:lnTo>
                    <a:pt x="4762" y="1620520"/>
                  </a:lnTo>
                  <a:lnTo>
                    <a:pt x="4762" y="9525"/>
                  </a:lnTo>
                  <a:lnTo>
                    <a:pt x="9139237" y="9525"/>
                  </a:lnTo>
                  <a:lnTo>
                    <a:pt x="9139237" y="0"/>
                  </a:lnTo>
                  <a:lnTo>
                    <a:pt x="0" y="0"/>
                  </a:lnTo>
                  <a:lnTo>
                    <a:pt x="0" y="9525"/>
                  </a:lnTo>
                  <a:lnTo>
                    <a:pt x="0" y="5948362"/>
                  </a:lnTo>
                  <a:lnTo>
                    <a:pt x="4762" y="5948362"/>
                  </a:lnTo>
                  <a:lnTo>
                    <a:pt x="4762" y="5038725"/>
                  </a:lnTo>
                  <a:lnTo>
                    <a:pt x="9139237" y="5038725"/>
                  </a:lnTo>
                  <a:lnTo>
                    <a:pt x="9139237" y="5948362"/>
                  </a:lnTo>
                  <a:lnTo>
                    <a:pt x="9144000" y="5948362"/>
                  </a:lnTo>
                  <a:lnTo>
                    <a:pt x="9144000" y="63"/>
                  </a:lnTo>
                  <a:close/>
                </a:path>
              </a:pathLst>
            </a:custGeom>
            <a:solidFill>
              <a:srgbClr val="039AA0">
                <a:alpha val="39999"/>
              </a:srgbClr>
            </a:solidFill>
          </p:spPr>
          <p:txBody>
            <a:bodyPr wrap="square" lIns="0" tIns="0" rIns="0" bIns="0" rtlCol="0"/>
            <a:lstStyle/>
            <a:p>
              <a:endParaRPr/>
            </a:p>
          </p:txBody>
        </p:sp>
      </p:grpSp>
      <p:sp>
        <p:nvSpPr>
          <p:cNvPr id="17" name="object 17"/>
          <p:cNvSpPr txBox="1"/>
          <p:nvPr/>
        </p:nvSpPr>
        <p:spPr>
          <a:xfrm>
            <a:off x="86969" y="935482"/>
            <a:ext cx="969010"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Constantia"/>
                <a:cs typeface="Constantia"/>
              </a:rPr>
              <a:t>N</a:t>
            </a:r>
            <a:r>
              <a:rPr sz="1500" b="1" dirty="0">
                <a:solidFill>
                  <a:srgbClr val="FFFFFF"/>
                </a:solidFill>
                <a:latin typeface="Constantia"/>
                <a:cs typeface="Constantia"/>
              </a:rPr>
              <a:t>UM</a:t>
            </a:r>
            <a:r>
              <a:rPr sz="1500" b="1" spc="5" dirty="0">
                <a:solidFill>
                  <a:srgbClr val="FFFFFF"/>
                </a:solidFill>
                <a:latin typeface="Constantia"/>
                <a:cs typeface="Constantia"/>
              </a:rPr>
              <a:t>B</a:t>
            </a:r>
            <a:r>
              <a:rPr sz="1500" b="1" spc="-5" dirty="0">
                <a:solidFill>
                  <a:srgbClr val="FFFFFF"/>
                </a:solidFill>
                <a:latin typeface="Constantia"/>
                <a:cs typeface="Constantia"/>
              </a:rPr>
              <a:t>ER</a:t>
            </a:r>
            <a:r>
              <a:rPr sz="1500" b="1" dirty="0">
                <a:solidFill>
                  <a:srgbClr val="FFFFFF"/>
                </a:solidFill>
                <a:latin typeface="Constantia"/>
                <a:cs typeface="Constantia"/>
              </a:rPr>
              <a:t>S</a:t>
            </a:r>
            <a:endParaRPr sz="1500">
              <a:latin typeface="Constantia"/>
              <a:cs typeface="Constantia"/>
            </a:endParaRPr>
          </a:p>
        </p:txBody>
      </p:sp>
      <p:sp>
        <p:nvSpPr>
          <p:cNvPr id="18" name="object 18"/>
          <p:cNvSpPr txBox="1"/>
          <p:nvPr/>
        </p:nvSpPr>
        <p:spPr>
          <a:xfrm>
            <a:off x="4135373" y="930909"/>
            <a:ext cx="201612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onstantia"/>
                <a:cs typeface="Constantia"/>
              </a:rPr>
              <a:t>CLOSED</a:t>
            </a:r>
            <a:r>
              <a:rPr sz="2000" b="1" spc="-85" dirty="0">
                <a:solidFill>
                  <a:srgbClr val="FFFFFF"/>
                </a:solidFill>
                <a:latin typeface="Constantia"/>
                <a:cs typeface="Constantia"/>
              </a:rPr>
              <a:t> </a:t>
            </a:r>
            <a:r>
              <a:rPr sz="2000" b="1" dirty="0">
                <a:solidFill>
                  <a:srgbClr val="FFFFFF"/>
                </a:solidFill>
                <a:latin typeface="Constantia"/>
                <a:cs typeface="Constantia"/>
              </a:rPr>
              <a:t>UNDER</a:t>
            </a:r>
            <a:endParaRPr sz="2000">
              <a:latin typeface="Constantia"/>
              <a:cs typeface="Constantia"/>
            </a:endParaRPr>
          </a:p>
        </p:txBody>
      </p:sp>
      <p:sp>
        <p:nvSpPr>
          <p:cNvPr id="19" name="object 19"/>
          <p:cNvSpPr txBox="1"/>
          <p:nvPr/>
        </p:nvSpPr>
        <p:spPr>
          <a:xfrm>
            <a:off x="1327785" y="1730121"/>
            <a:ext cx="1534795"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ADDITION</a:t>
            </a:r>
            <a:endParaRPr sz="1800">
              <a:latin typeface="Constantia"/>
              <a:cs typeface="Constantia"/>
            </a:endParaRPr>
          </a:p>
          <a:p>
            <a:pPr algn="ctr">
              <a:lnSpc>
                <a:spcPct val="100000"/>
              </a:lnSpc>
              <a:spcBef>
                <a:spcPts val="45"/>
              </a:spcBef>
            </a:pPr>
            <a:r>
              <a:rPr sz="1200" dirty="0">
                <a:latin typeface="Constantia"/>
                <a:cs typeface="Constantia"/>
              </a:rPr>
              <a:t>a + b </a:t>
            </a:r>
            <a:r>
              <a:rPr sz="1200" spc="-5" dirty="0">
                <a:latin typeface="Constantia"/>
                <a:cs typeface="Constantia"/>
              </a:rPr>
              <a:t>belongs </a:t>
            </a:r>
            <a:r>
              <a:rPr sz="1200" spc="-10" dirty="0">
                <a:latin typeface="Constantia"/>
                <a:cs typeface="Constantia"/>
              </a:rPr>
              <a:t>to</a:t>
            </a:r>
            <a:r>
              <a:rPr sz="1200" spc="-220" dirty="0">
                <a:latin typeface="Constantia"/>
                <a:cs typeface="Constantia"/>
              </a:rPr>
              <a:t> </a:t>
            </a:r>
            <a:r>
              <a:rPr sz="1200" spc="-10" dirty="0">
                <a:latin typeface="Constantia"/>
                <a:cs typeface="Constantia"/>
              </a:rPr>
              <a:t>system</a:t>
            </a:r>
            <a:endParaRPr sz="1200">
              <a:latin typeface="Constantia"/>
              <a:cs typeface="Constantia"/>
            </a:endParaRPr>
          </a:p>
        </p:txBody>
      </p:sp>
      <p:sp>
        <p:nvSpPr>
          <p:cNvPr id="20" name="object 20"/>
          <p:cNvSpPr txBox="1"/>
          <p:nvPr/>
        </p:nvSpPr>
        <p:spPr>
          <a:xfrm>
            <a:off x="3313938" y="1730121"/>
            <a:ext cx="1601470" cy="48895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nstantia"/>
                <a:cs typeface="Constantia"/>
              </a:rPr>
              <a:t>SUBTRACTION</a:t>
            </a:r>
            <a:endParaRPr sz="1800">
              <a:latin typeface="Constantia"/>
              <a:cs typeface="Constantia"/>
            </a:endParaRPr>
          </a:p>
          <a:p>
            <a:pPr marL="59690">
              <a:lnSpc>
                <a:spcPct val="100000"/>
              </a:lnSpc>
              <a:spcBef>
                <a:spcPts val="45"/>
              </a:spcBef>
            </a:pPr>
            <a:r>
              <a:rPr sz="1200" dirty="0">
                <a:latin typeface="Constantia"/>
                <a:cs typeface="Constantia"/>
              </a:rPr>
              <a:t>a - b </a:t>
            </a:r>
            <a:r>
              <a:rPr sz="1200" spc="-5" dirty="0">
                <a:latin typeface="Constantia"/>
                <a:cs typeface="Constantia"/>
              </a:rPr>
              <a:t>belongs </a:t>
            </a:r>
            <a:r>
              <a:rPr sz="1200" spc="-10" dirty="0">
                <a:latin typeface="Constantia"/>
                <a:cs typeface="Constantia"/>
              </a:rPr>
              <a:t>to</a:t>
            </a:r>
            <a:r>
              <a:rPr sz="1200" spc="-204" dirty="0">
                <a:latin typeface="Constantia"/>
                <a:cs typeface="Constantia"/>
              </a:rPr>
              <a:t> </a:t>
            </a:r>
            <a:r>
              <a:rPr sz="1200" spc="-10" dirty="0">
                <a:latin typeface="Constantia"/>
                <a:cs typeface="Constantia"/>
              </a:rPr>
              <a:t>system</a:t>
            </a:r>
            <a:endParaRPr sz="1200">
              <a:latin typeface="Constantia"/>
              <a:cs typeface="Constantia"/>
            </a:endParaRPr>
          </a:p>
        </p:txBody>
      </p:sp>
      <p:sp>
        <p:nvSpPr>
          <p:cNvPr id="21" name="object 21"/>
          <p:cNvSpPr txBox="1"/>
          <p:nvPr/>
        </p:nvSpPr>
        <p:spPr>
          <a:xfrm>
            <a:off x="5283200" y="1730121"/>
            <a:ext cx="1930400" cy="488950"/>
          </a:xfrm>
          <a:prstGeom prst="rect">
            <a:avLst/>
          </a:prstGeom>
        </p:spPr>
        <p:txBody>
          <a:bodyPr vert="horz" wrap="square" lIns="0" tIns="12700" rIns="0" bIns="0" rtlCol="0">
            <a:spAutoFit/>
          </a:bodyPr>
          <a:lstStyle/>
          <a:p>
            <a:pPr algn="ctr">
              <a:lnSpc>
                <a:spcPct val="100000"/>
              </a:lnSpc>
              <a:spcBef>
                <a:spcPts val="100"/>
              </a:spcBef>
            </a:pPr>
            <a:r>
              <a:rPr sz="1800" spc="-25" dirty="0">
                <a:latin typeface="Constantia"/>
                <a:cs typeface="Constantia"/>
              </a:rPr>
              <a:t>MULTIPLICATION</a:t>
            </a:r>
            <a:endParaRPr sz="1800">
              <a:latin typeface="Constantia"/>
              <a:cs typeface="Constantia"/>
            </a:endParaRPr>
          </a:p>
          <a:p>
            <a:pPr marL="635" algn="ctr">
              <a:lnSpc>
                <a:spcPct val="100000"/>
              </a:lnSpc>
              <a:spcBef>
                <a:spcPts val="45"/>
              </a:spcBef>
            </a:pPr>
            <a:r>
              <a:rPr sz="1200" dirty="0">
                <a:latin typeface="Constantia"/>
                <a:cs typeface="Constantia"/>
              </a:rPr>
              <a:t>a × b </a:t>
            </a:r>
            <a:r>
              <a:rPr sz="1200" spc="-5" dirty="0">
                <a:latin typeface="Constantia"/>
                <a:cs typeface="Constantia"/>
              </a:rPr>
              <a:t>belongs </a:t>
            </a:r>
            <a:r>
              <a:rPr sz="1200" spc="-10" dirty="0">
                <a:latin typeface="Constantia"/>
                <a:cs typeface="Constantia"/>
              </a:rPr>
              <a:t>to</a:t>
            </a:r>
            <a:r>
              <a:rPr sz="1200" spc="-190" dirty="0">
                <a:latin typeface="Constantia"/>
                <a:cs typeface="Constantia"/>
              </a:rPr>
              <a:t> </a:t>
            </a:r>
            <a:r>
              <a:rPr sz="1200" spc="-10" dirty="0">
                <a:latin typeface="Constantia"/>
                <a:cs typeface="Constantia"/>
              </a:rPr>
              <a:t>system</a:t>
            </a:r>
            <a:endParaRPr sz="1200">
              <a:latin typeface="Constantia"/>
              <a:cs typeface="Constantia"/>
            </a:endParaRPr>
          </a:p>
        </p:txBody>
      </p:sp>
      <p:sp>
        <p:nvSpPr>
          <p:cNvPr id="22" name="object 22"/>
          <p:cNvSpPr txBox="1"/>
          <p:nvPr/>
        </p:nvSpPr>
        <p:spPr>
          <a:xfrm>
            <a:off x="7462773" y="1730121"/>
            <a:ext cx="1534795"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DIVISION</a:t>
            </a:r>
            <a:endParaRPr sz="1800">
              <a:latin typeface="Constantia"/>
              <a:cs typeface="Constantia"/>
            </a:endParaRPr>
          </a:p>
          <a:p>
            <a:pPr algn="ctr">
              <a:lnSpc>
                <a:spcPct val="100000"/>
              </a:lnSpc>
              <a:spcBef>
                <a:spcPts val="45"/>
              </a:spcBef>
            </a:pPr>
            <a:r>
              <a:rPr sz="1200" dirty="0">
                <a:latin typeface="Constantia"/>
                <a:cs typeface="Constantia"/>
              </a:rPr>
              <a:t>a ÷ b </a:t>
            </a:r>
            <a:r>
              <a:rPr sz="1200" spc="-5" dirty="0">
                <a:latin typeface="Constantia"/>
                <a:cs typeface="Constantia"/>
              </a:rPr>
              <a:t>belongs </a:t>
            </a:r>
            <a:r>
              <a:rPr sz="1200" spc="-10" dirty="0">
                <a:latin typeface="Constantia"/>
                <a:cs typeface="Constantia"/>
              </a:rPr>
              <a:t>to</a:t>
            </a:r>
            <a:r>
              <a:rPr sz="1200" spc="-220" dirty="0">
                <a:latin typeface="Constantia"/>
                <a:cs typeface="Constantia"/>
              </a:rPr>
              <a:t> </a:t>
            </a:r>
            <a:r>
              <a:rPr sz="1200" spc="-10" dirty="0">
                <a:latin typeface="Constantia"/>
                <a:cs typeface="Constantia"/>
              </a:rPr>
              <a:t>system</a:t>
            </a:r>
            <a:endParaRPr sz="1200">
              <a:latin typeface="Constantia"/>
              <a:cs typeface="Constantia"/>
            </a:endParaRPr>
          </a:p>
        </p:txBody>
      </p:sp>
      <p:sp>
        <p:nvSpPr>
          <p:cNvPr id="23" name="object 23"/>
          <p:cNvSpPr txBox="1"/>
          <p:nvPr/>
        </p:nvSpPr>
        <p:spPr>
          <a:xfrm>
            <a:off x="114401" y="2556510"/>
            <a:ext cx="916940" cy="452755"/>
          </a:xfrm>
          <a:prstGeom prst="rect">
            <a:avLst/>
          </a:prstGeom>
        </p:spPr>
        <p:txBody>
          <a:bodyPr vert="horz" wrap="square" lIns="0" tIns="13335" rIns="0" bIns="0" rtlCol="0">
            <a:spAutoFit/>
          </a:bodyPr>
          <a:lstStyle/>
          <a:p>
            <a:pPr marL="81280" marR="5080" indent="-68580">
              <a:lnSpc>
                <a:spcPct val="100000"/>
              </a:lnSpc>
              <a:spcBef>
                <a:spcPts val="105"/>
              </a:spcBef>
            </a:pPr>
            <a:r>
              <a:rPr sz="1400" spc="-5" dirty="0">
                <a:latin typeface="Constantia"/>
                <a:cs typeface="Constantia"/>
              </a:rPr>
              <a:t>R</a:t>
            </a:r>
            <a:r>
              <a:rPr sz="1400" spc="-70" dirty="0">
                <a:latin typeface="Constantia"/>
                <a:cs typeface="Constantia"/>
              </a:rPr>
              <a:t>A</a:t>
            </a:r>
            <a:r>
              <a:rPr sz="1400" spc="-5" dirty="0">
                <a:latin typeface="Constantia"/>
                <a:cs typeface="Constantia"/>
              </a:rPr>
              <a:t>T</a:t>
            </a:r>
            <a:r>
              <a:rPr sz="1400" dirty="0">
                <a:latin typeface="Constantia"/>
                <a:cs typeface="Constantia"/>
              </a:rPr>
              <a:t>I</a:t>
            </a:r>
            <a:r>
              <a:rPr sz="1400" spc="-5" dirty="0">
                <a:latin typeface="Constantia"/>
                <a:cs typeface="Constantia"/>
              </a:rPr>
              <a:t>ON</a:t>
            </a:r>
            <a:r>
              <a:rPr sz="1400" dirty="0">
                <a:latin typeface="Constantia"/>
                <a:cs typeface="Constantia"/>
              </a:rPr>
              <a:t>AL  NUMBER</a:t>
            </a:r>
            <a:endParaRPr sz="1400">
              <a:latin typeface="Constantia"/>
              <a:cs typeface="Constantia"/>
            </a:endParaRPr>
          </a:p>
        </p:txBody>
      </p:sp>
      <p:sp>
        <p:nvSpPr>
          <p:cNvPr id="24" name="object 24"/>
          <p:cNvSpPr txBox="1"/>
          <p:nvPr/>
        </p:nvSpPr>
        <p:spPr>
          <a:xfrm>
            <a:off x="1890141" y="2553461"/>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5" name="object 25"/>
          <p:cNvSpPr txBox="1"/>
          <p:nvPr/>
        </p:nvSpPr>
        <p:spPr>
          <a:xfrm>
            <a:off x="3909821" y="2553461"/>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6" name="object 26"/>
          <p:cNvSpPr txBox="1"/>
          <p:nvPr/>
        </p:nvSpPr>
        <p:spPr>
          <a:xfrm>
            <a:off x="6043676" y="2553461"/>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7" name="object 27"/>
          <p:cNvSpPr txBox="1"/>
          <p:nvPr/>
        </p:nvSpPr>
        <p:spPr>
          <a:xfrm>
            <a:off x="8040369" y="2553461"/>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28" name="object 28"/>
          <p:cNvSpPr txBox="1"/>
          <p:nvPr/>
        </p:nvSpPr>
        <p:spPr>
          <a:xfrm>
            <a:off x="138785" y="3602558"/>
            <a:ext cx="86360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onstantia"/>
                <a:cs typeface="Constantia"/>
              </a:rPr>
              <a:t>IN</a:t>
            </a:r>
            <a:r>
              <a:rPr sz="1400" spc="-5" dirty="0">
                <a:latin typeface="Constantia"/>
                <a:cs typeface="Constantia"/>
              </a:rPr>
              <a:t>T</a:t>
            </a:r>
            <a:r>
              <a:rPr sz="1400" spc="-25" dirty="0">
                <a:latin typeface="Constantia"/>
                <a:cs typeface="Constantia"/>
              </a:rPr>
              <a:t>E</a:t>
            </a:r>
            <a:r>
              <a:rPr sz="1400" dirty="0">
                <a:latin typeface="Constantia"/>
                <a:cs typeface="Constantia"/>
              </a:rPr>
              <a:t>GERS</a:t>
            </a:r>
            <a:endParaRPr sz="1400">
              <a:latin typeface="Constantia"/>
              <a:cs typeface="Constantia"/>
            </a:endParaRPr>
          </a:p>
        </p:txBody>
      </p:sp>
      <p:sp>
        <p:nvSpPr>
          <p:cNvPr id="29" name="object 29"/>
          <p:cNvSpPr txBox="1"/>
          <p:nvPr/>
        </p:nvSpPr>
        <p:spPr>
          <a:xfrm>
            <a:off x="1890141" y="3599510"/>
            <a:ext cx="41084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0" name="object 30"/>
          <p:cNvSpPr txBox="1"/>
          <p:nvPr/>
        </p:nvSpPr>
        <p:spPr>
          <a:xfrm>
            <a:off x="3909821" y="3599510"/>
            <a:ext cx="41084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1" name="object 31"/>
          <p:cNvSpPr txBox="1"/>
          <p:nvPr/>
        </p:nvSpPr>
        <p:spPr>
          <a:xfrm>
            <a:off x="6043676" y="3599510"/>
            <a:ext cx="41084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2" name="object 32"/>
          <p:cNvSpPr txBox="1"/>
          <p:nvPr/>
        </p:nvSpPr>
        <p:spPr>
          <a:xfrm>
            <a:off x="8040369" y="3599510"/>
            <a:ext cx="37973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nstantia"/>
                <a:cs typeface="Constantia"/>
              </a:rPr>
              <a:t>NO</a:t>
            </a:r>
            <a:endParaRPr sz="1800">
              <a:latin typeface="Constantia"/>
              <a:cs typeface="Constantia"/>
            </a:endParaRPr>
          </a:p>
        </p:txBody>
      </p:sp>
      <p:sp>
        <p:nvSpPr>
          <p:cNvPr id="33" name="object 33"/>
          <p:cNvSpPr txBox="1"/>
          <p:nvPr/>
        </p:nvSpPr>
        <p:spPr>
          <a:xfrm>
            <a:off x="182981" y="4593716"/>
            <a:ext cx="776605" cy="452755"/>
          </a:xfrm>
          <a:prstGeom prst="rect">
            <a:avLst/>
          </a:prstGeom>
        </p:spPr>
        <p:txBody>
          <a:bodyPr vert="horz" wrap="square" lIns="0" tIns="12700" rIns="0" bIns="0" rtlCol="0">
            <a:spAutoFit/>
          </a:bodyPr>
          <a:lstStyle/>
          <a:p>
            <a:pPr marL="12700" marR="5080" indent="40640">
              <a:lnSpc>
                <a:spcPct val="100000"/>
              </a:lnSpc>
              <a:spcBef>
                <a:spcPts val="100"/>
              </a:spcBef>
            </a:pPr>
            <a:r>
              <a:rPr sz="1400" dirty="0">
                <a:latin typeface="Constantia"/>
                <a:cs typeface="Constantia"/>
              </a:rPr>
              <a:t>WHOLE  NUMBER</a:t>
            </a:r>
            <a:endParaRPr sz="1400">
              <a:latin typeface="Constantia"/>
              <a:cs typeface="Constantia"/>
            </a:endParaRPr>
          </a:p>
        </p:txBody>
      </p:sp>
      <p:sp>
        <p:nvSpPr>
          <p:cNvPr id="34" name="object 34"/>
          <p:cNvSpPr txBox="1"/>
          <p:nvPr/>
        </p:nvSpPr>
        <p:spPr>
          <a:xfrm>
            <a:off x="1890141" y="459066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5" name="object 35"/>
          <p:cNvSpPr txBox="1"/>
          <p:nvPr/>
        </p:nvSpPr>
        <p:spPr>
          <a:xfrm>
            <a:off x="3925061" y="459066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6" name="object 36"/>
          <p:cNvSpPr txBox="1"/>
          <p:nvPr/>
        </p:nvSpPr>
        <p:spPr>
          <a:xfrm>
            <a:off x="6043676" y="459066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7" name="object 37"/>
          <p:cNvSpPr txBox="1"/>
          <p:nvPr/>
        </p:nvSpPr>
        <p:spPr>
          <a:xfrm>
            <a:off x="8040369" y="459066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8" name="object 38"/>
          <p:cNvSpPr txBox="1"/>
          <p:nvPr/>
        </p:nvSpPr>
        <p:spPr>
          <a:xfrm>
            <a:off x="149453" y="5965647"/>
            <a:ext cx="844550" cy="452755"/>
          </a:xfrm>
          <a:prstGeom prst="rect">
            <a:avLst/>
          </a:prstGeom>
        </p:spPr>
        <p:txBody>
          <a:bodyPr vert="horz" wrap="square" lIns="0" tIns="12700" rIns="0" bIns="0" rtlCol="0">
            <a:spAutoFit/>
          </a:bodyPr>
          <a:lstStyle/>
          <a:p>
            <a:pPr marL="45720" marR="5080" indent="-33655">
              <a:lnSpc>
                <a:spcPct val="100000"/>
              </a:lnSpc>
              <a:spcBef>
                <a:spcPts val="100"/>
              </a:spcBef>
            </a:pPr>
            <a:r>
              <a:rPr sz="1400" dirty="0">
                <a:latin typeface="Constantia"/>
                <a:cs typeface="Constantia"/>
              </a:rPr>
              <a:t>N</a:t>
            </a:r>
            <a:r>
              <a:rPr sz="1400" spc="-75" dirty="0">
                <a:latin typeface="Constantia"/>
                <a:cs typeface="Constantia"/>
              </a:rPr>
              <a:t>A</a:t>
            </a:r>
            <a:r>
              <a:rPr sz="1400" spc="-5" dirty="0">
                <a:latin typeface="Constantia"/>
                <a:cs typeface="Constantia"/>
              </a:rPr>
              <a:t>TU</a:t>
            </a:r>
            <a:r>
              <a:rPr sz="1400" dirty="0">
                <a:latin typeface="Constantia"/>
                <a:cs typeface="Constantia"/>
              </a:rPr>
              <a:t>R</a:t>
            </a:r>
            <a:r>
              <a:rPr sz="1400" spc="-5" dirty="0">
                <a:latin typeface="Constantia"/>
                <a:cs typeface="Constantia"/>
              </a:rPr>
              <a:t>AL  </a:t>
            </a:r>
            <a:r>
              <a:rPr sz="1400" dirty="0">
                <a:latin typeface="Constantia"/>
                <a:cs typeface="Constantia"/>
              </a:rPr>
              <a:t>NUMBER</a:t>
            </a:r>
            <a:endParaRPr sz="1400">
              <a:latin typeface="Constantia"/>
              <a:cs typeface="Constantia"/>
            </a:endParaRPr>
          </a:p>
        </p:txBody>
      </p:sp>
      <p:sp>
        <p:nvSpPr>
          <p:cNvPr id="39" name="object 39"/>
          <p:cNvSpPr txBox="1"/>
          <p:nvPr/>
        </p:nvSpPr>
        <p:spPr>
          <a:xfrm>
            <a:off x="1890141" y="596259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0" name="object 40"/>
          <p:cNvSpPr txBox="1"/>
          <p:nvPr/>
        </p:nvSpPr>
        <p:spPr>
          <a:xfrm>
            <a:off x="3925061" y="596259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41" name="object 41"/>
          <p:cNvSpPr txBox="1"/>
          <p:nvPr/>
        </p:nvSpPr>
        <p:spPr>
          <a:xfrm>
            <a:off x="6043676" y="596259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2" name="object 42"/>
          <p:cNvSpPr txBox="1"/>
          <p:nvPr/>
        </p:nvSpPr>
        <p:spPr>
          <a:xfrm>
            <a:off x="8040369" y="596259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940714" y="0"/>
            <a:ext cx="7261859" cy="788670"/>
          </a:xfrm>
          <a:prstGeom prst="rect">
            <a:avLst/>
          </a:prstGeom>
        </p:spPr>
        <p:txBody>
          <a:bodyPr vert="horz" wrap="square" lIns="0" tIns="13335" rIns="0" bIns="0" rtlCol="0">
            <a:spAutoFit/>
          </a:bodyPr>
          <a:lstStyle/>
          <a:p>
            <a:pPr marL="12700">
              <a:lnSpc>
                <a:spcPct val="100000"/>
              </a:lnSpc>
              <a:spcBef>
                <a:spcPts val="105"/>
              </a:spcBef>
            </a:pPr>
            <a:r>
              <a:rPr sz="5000" spc="-80" dirty="0">
                <a:latin typeface="Calibri"/>
                <a:cs typeface="Calibri"/>
              </a:rPr>
              <a:t>COMMUTATIVE</a:t>
            </a:r>
            <a:r>
              <a:rPr sz="5000" spc="-60" dirty="0">
                <a:latin typeface="Calibri"/>
                <a:cs typeface="Calibri"/>
              </a:rPr>
              <a:t> </a:t>
            </a:r>
            <a:r>
              <a:rPr sz="5000" spc="-20" dirty="0">
                <a:latin typeface="Calibri"/>
                <a:cs typeface="Calibri"/>
              </a:rPr>
              <a:t>PROPERTIES</a:t>
            </a:r>
            <a:endParaRPr sz="5000">
              <a:latin typeface="Calibri"/>
              <a:cs typeface="Calibri"/>
            </a:endParaRPr>
          </a:p>
        </p:txBody>
      </p:sp>
      <p:grpSp>
        <p:nvGrpSpPr>
          <p:cNvPr id="9" name="object 9"/>
          <p:cNvGrpSpPr/>
          <p:nvPr/>
        </p:nvGrpSpPr>
        <p:grpSpPr>
          <a:xfrm>
            <a:off x="0" y="888490"/>
            <a:ext cx="9144000" cy="5969635"/>
            <a:chOff x="0" y="888490"/>
            <a:chExt cx="9144000" cy="5969635"/>
          </a:xfrm>
        </p:grpSpPr>
        <p:sp>
          <p:nvSpPr>
            <p:cNvPr id="10" name="object 10"/>
            <p:cNvSpPr/>
            <p:nvPr/>
          </p:nvSpPr>
          <p:spPr>
            <a:xfrm>
              <a:off x="0" y="888490"/>
              <a:ext cx="9144000" cy="596950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914400"/>
              <a:ext cx="9144000" cy="594359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0" y="914387"/>
              <a:ext cx="9144000" cy="798195"/>
            </a:xfrm>
            <a:custGeom>
              <a:avLst/>
              <a:gdLst/>
              <a:ahLst/>
              <a:cxnLst/>
              <a:rect l="l" t="t" r="r" b="b"/>
              <a:pathLst>
                <a:path w="9144000" h="798194">
                  <a:moveTo>
                    <a:pt x="9144000" y="0"/>
                  </a:moveTo>
                  <a:lnTo>
                    <a:pt x="1143000" y="0"/>
                  </a:lnTo>
                  <a:lnTo>
                    <a:pt x="0" y="0"/>
                  </a:lnTo>
                  <a:lnTo>
                    <a:pt x="0" y="797572"/>
                  </a:lnTo>
                  <a:lnTo>
                    <a:pt x="1143000" y="797572"/>
                  </a:lnTo>
                  <a:lnTo>
                    <a:pt x="9144000" y="797572"/>
                  </a:lnTo>
                  <a:lnTo>
                    <a:pt x="9144000" y="0"/>
                  </a:lnTo>
                  <a:close/>
                </a:path>
              </a:pathLst>
            </a:custGeom>
            <a:solidFill>
              <a:srgbClr val="0AD0D9"/>
            </a:solidFill>
          </p:spPr>
          <p:txBody>
            <a:bodyPr wrap="square" lIns="0" tIns="0" rIns="0" bIns="0" rtlCol="0"/>
            <a:lstStyle/>
            <a:p>
              <a:endParaRPr/>
            </a:p>
          </p:txBody>
        </p:sp>
        <p:sp>
          <p:nvSpPr>
            <p:cNvPr id="13" name="object 13"/>
            <p:cNvSpPr/>
            <p:nvPr/>
          </p:nvSpPr>
          <p:spPr>
            <a:xfrm>
              <a:off x="0" y="1711959"/>
              <a:ext cx="9144000" cy="5146040"/>
            </a:xfrm>
            <a:custGeom>
              <a:avLst/>
              <a:gdLst/>
              <a:ahLst/>
              <a:cxnLst/>
              <a:rect l="l" t="t" r="r" b="b"/>
              <a:pathLst>
                <a:path w="9144000" h="5146040">
                  <a:moveTo>
                    <a:pt x="9144000" y="4231602"/>
                  </a:moveTo>
                  <a:lnTo>
                    <a:pt x="9144000" y="4231602"/>
                  </a:lnTo>
                  <a:lnTo>
                    <a:pt x="0" y="4231602"/>
                  </a:lnTo>
                  <a:lnTo>
                    <a:pt x="0" y="5146040"/>
                  </a:lnTo>
                  <a:lnTo>
                    <a:pt x="9144000" y="5146040"/>
                  </a:lnTo>
                  <a:lnTo>
                    <a:pt x="9144000" y="4231602"/>
                  </a:lnTo>
                  <a:close/>
                </a:path>
                <a:path w="9144000" h="5146040">
                  <a:moveTo>
                    <a:pt x="9144000" y="1869440"/>
                  </a:moveTo>
                  <a:lnTo>
                    <a:pt x="9144000" y="1869440"/>
                  </a:lnTo>
                  <a:lnTo>
                    <a:pt x="0" y="1869440"/>
                  </a:lnTo>
                  <a:lnTo>
                    <a:pt x="0" y="2860040"/>
                  </a:lnTo>
                  <a:lnTo>
                    <a:pt x="9144000" y="2860040"/>
                  </a:lnTo>
                  <a:lnTo>
                    <a:pt x="9144000" y="1869440"/>
                  </a:lnTo>
                  <a:close/>
                </a:path>
                <a:path w="9144000" h="5146040">
                  <a:moveTo>
                    <a:pt x="9144000" y="0"/>
                  </a:moveTo>
                  <a:lnTo>
                    <a:pt x="9144000" y="0"/>
                  </a:lnTo>
                  <a:lnTo>
                    <a:pt x="0" y="0"/>
                  </a:lnTo>
                  <a:lnTo>
                    <a:pt x="0" y="822960"/>
                  </a:lnTo>
                  <a:lnTo>
                    <a:pt x="9144000" y="822960"/>
                  </a:lnTo>
                  <a:lnTo>
                    <a:pt x="9144000" y="0"/>
                  </a:lnTo>
                  <a:close/>
                </a:path>
              </a:pathLst>
            </a:custGeom>
            <a:solidFill>
              <a:srgbClr val="0AD0D9">
                <a:alpha val="39999"/>
              </a:srgbClr>
            </a:solidFill>
          </p:spPr>
          <p:txBody>
            <a:bodyPr wrap="square" lIns="0" tIns="0" rIns="0" bIns="0" rtlCol="0"/>
            <a:lstStyle/>
            <a:p>
              <a:endParaRPr/>
            </a:p>
          </p:txBody>
        </p:sp>
        <p:sp>
          <p:nvSpPr>
            <p:cNvPr id="14" name="object 14"/>
            <p:cNvSpPr/>
            <p:nvPr/>
          </p:nvSpPr>
          <p:spPr>
            <a:xfrm>
              <a:off x="1138237" y="1699259"/>
              <a:ext cx="6181725" cy="5158740"/>
            </a:xfrm>
            <a:custGeom>
              <a:avLst/>
              <a:gdLst/>
              <a:ahLst/>
              <a:cxnLst/>
              <a:rect l="l" t="t" r="r" b="b"/>
              <a:pathLst>
                <a:path w="6181725" h="5158740">
                  <a:moveTo>
                    <a:pt x="9525" y="0"/>
                  </a:moveTo>
                  <a:lnTo>
                    <a:pt x="0" y="0"/>
                  </a:lnTo>
                  <a:lnTo>
                    <a:pt x="0" y="5158740"/>
                  </a:lnTo>
                  <a:lnTo>
                    <a:pt x="9525" y="5158740"/>
                  </a:lnTo>
                  <a:lnTo>
                    <a:pt x="9525" y="0"/>
                  </a:lnTo>
                  <a:close/>
                </a:path>
                <a:path w="6181725" h="5158740">
                  <a:moveTo>
                    <a:pt x="1914525" y="0"/>
                  </a:moveTo>
                  <a:lnTo>
                    <a:pt x="1905000" y="0"/>
                  </a:lnTo>
                  <a:lnTo>
                    <a:pt x="1905000" y="5158740"/>
                  </a:lnTo>
                  <a:lnTo>
                    <a:pt x="1914525" y="5158740"/>
                  </a:lnTo>
                  <a:lnTo>
                    <a:pt x="1914525" y="0"/>
                  </a:lnTo>
                  <a:close/>
                </a:path>
                <a:path w="6181725" h="5158740">
                  <a:moveTo>
                    <a:pt x="4048125" y="0"/>
                  </a:moveTo>
                  <a:lnTo>
                    <a:pt x="4038600" y="0"/>
                  </a:lnTo>
                  <a:lnTo>
                    <a:pt x="4038600" y="5158740"/>
                  </a:lnTo>
                  <a:lnTo>
                    <a:pt x="4048125" y="5158740"/>
                  </a:lnTo>
                  <a:lnTo>
                    <a:pt x="4048125" y="0"/>
                  </a:lnTo>
                  <a:close/>
                </a:path>
                <a:path w="6181725" h="5158740">
                  <a:moveTo>
                    <a:pt x="6181725" y="0"/>
                  </a:moveTo>
                  <a:lnTo>
                    <a:pt x="6172200" y="0"/>
                  </a:lnTo>
                  <a:lnTo>
                    <a:pt x="6172200" y="5158740"/>
                  </a:lnTo>
                  <a:lnTo>
                    <a:pt x="6181725" y="5158740"/>
                  </a:lnTo>
                  <a:lnTo>
                    <a:pt x="6181725" y="0"/>
                  </a:lnTo>
                  <a:close/>
                </a:path>
              </a:pathLst>
            </a:custGeom>
            <a:solidFill>
              <a:srgbClr val="039AA0">
                <a:alpha val="39999"/>
              </a:srgbClr>
            </a:solidFill>
          </p:spPr>
          <p:txBody>
            <a:bodyPr wrap="square" lIns="0" tIns="0" rIns="0" bIns="0" rtlCol="0"/>
            <a:lstStyle/>
            <a:p>
              <a:endParaRPr/>
            </a:p>
          </p:txBody>
        </p:sp>
        <p:sp>
          <p:nvSpPr>
            <p:cNvPr id="15" name="object 15"/>
            <p:cNvSpPr/>
            <p:nvPr/>
          </p:nvSpPr>
          <p:spPr>
            <a:xfrm>
              <a:off x="0" y="1699259"/>
              <a:ext cx="9144000" cy="25400"/>
            </a:xfrm>
            <a:custGeom>
              <a:avLst/>
              <a:gdLst/>
              <a:ahLst/>
              <a:cxnLst/>
              <a:rect l="l" t="t" r="r" b="b"/>
              <a:pathLst>
                <a:path w="9144000" h="25400">
                  <a:moveTo>
                    <a:pt x="0" y="0"/>
                  </a:moveTo>
                  <a:lnTo>
                    <a:pt x="0" y="25400"/>
                  </a:lnTo>
                  <a:lnTo>
                    <a:pt x="9144000" y="25400"/>
                  </a:lnTo>
                  <a:lnTo>
                    <a:pt x="9144000" y="0"/>
                  </a:lnTo>
                  <a:lnTo>
                    <a:pt x="0" y="0"/>
                  </a:lnTo>
                  <a:close/>
                </a:path>
              </a:pathLst>
            </a:custGeom>
            <a:solidFill>
              <a:srgbClr val="FFFFFF">
                <a:alpha val="39999"/>
              </a:srgbClr>
            </a:solidFill>
          </p:spPr>
          <p:txBody>
            <a:bodyPr wrap="square" lIns="0" tIns="0" rIns="0" bIns="0" rtlCol="0"/>
            <a:lstStyle/>
            <a:p>
              <a:endParaRPr/>
            </a:p>
          </p:txBody>
        </p:sp>
        <p:sp>
          <p:nvSpPr>
            <p:cNvPr id="16" name="object 16"/>
            <p:cNvSpPr/>
            <p:nvPr/>
          </p:nvSpPr>
          <p:spPr>
            <a:xfrm>
              <a:off x="0" y="909637"/>
              <a:ext cx="9144000" cy="5948680"/>
            </a:xfrm>
            <a:custGeom>
              <a:avLst/>
              <a:gdLst/>
              <a:ahLst/>
              <a:cxnLst/>
              <a:rect l="l" t="t" r="r" b="b"/>
              <a:pathLst>
                <a:path w="9144000" h="5948680">
                  <a:moveTo>
                    <a:pt x="9144000" y="0"/>
                  </a:moveTo>
                  <a:lnTo>
                    <a:pt x="9139237" y="0"/>
                  </a:lnTo>
                  <a:lnTo>
                    <a:pt x="9139237" y="9525"/>
                  </a:lnTo>
                  <a:lnTo>
                    <a:pt x="9139237" y="1620520"/>
                  </a:lnTo>
                  <a:lnTo>
                    <a:pt x="9139237" y="5029200"/>
                  </a:lnTo>
                  <a:lnTo>
                    <a:pt x="4762" y="5029200"/>
                  </a:lnTo>
                  <a:lnTo>
                    <a:pt x="4762" y="3667125"/>
                  </a:lnTo>
                  <a:lnTo>
                    <a:pt x="9139237" y="3667125"/>
                  </a:lnTo>
                  <a:lnTo>
                    <a:pt x="9139237" y="3657600"/>
                  </a:lnTo>
                  <a:lnTo>
                    <a:pt x="4762" y="3657600"/>
                  </a:lnTo>
                  <a:lnTo>
                    <a:pt x="4762" y="2676525"/>
                  </a:lnTo>
                  <a:lnTo>
                    <a:pt x="9139237" y="2676525"/>
                  </a:lnTo>
                  <a:lnTo>
                    <a:pt x="9139237" y="2667000"/>
                  </a:lnTo>
                  <a:lnTo>
                    <a:pt x="4762" y="2667000"/>
                  </a:lnTo>
                  <a:lnTo>
                    <a:pt x="4762" y="1630045"/>
                  </a:lnTo>
                  <a:lnTo>
                    <a:pt x="9139237" y="1630045"/>
                  </a:lnTo>
                  <a:lnTo>
                    <a:pt x="9139237" y="1620520"/>
                  </a:lnTo>
                  <a:lnTo>
                    <a:pt x="4762" y="1620520"/>
                  </a:lnTo>
                  <a:lnTo>
                    <a:pt x="4762" y="9525"/>
                  </a:lnTo>
                  <a:lnTo>
                    <a:pt x="9139237" y="9525"/>
                  </a:lnTo>
                  <a:lnTo>
                    <a:pt x="9139237" y="0"/>
                  </a:lnTo>
                  <a:lnTo>
                    <a:pt x="0" y="0"/>
                  </a:lnTo>
                  <a:lnTo>
                    <a:pt x="0" y="9525"/>
                  </a:lnTo>
                  <a:lnTo>
                    <a:pt x="0" y="5948362"/>
                  </a:lnTo>
                  <a:lnTo>
                    <a:pt x="4762" y="5948362"/>
                  </a:lnTo>
                  <a:lnTo>
                    <a:pt x="4762" y="5038725"/>
                  </a:lnTo>
                  <a:lnTo>
                    <a:pt x="9139237" y="5038725"/>
                  </a:lnTo>
                  <a:lnTo>
                    <a:pt x="9139237" y="5948362"/>
                  </a:lnTo>
                  <a:lnTo>
                    <a:pt x="9144000" y="5948362"/>
                  </a:lnTo>
                  <a:lnTo>
                    <a:pt x="9144000" y="63"/>
                  </a:lnTo>
                  <a:close/>
                </a:path>
              </a:pathLst>
            </a:custGeom>
            <a:solidFill>
              <a:srgbClr val="039AA0">
                <a:alpha val="39999"/>
              </a:srgbClr>
            </a:solidFill>
          </p:spPr>
          <p:txBody>
            <a:bodyPr wrap="square" lIns="0" tIns="0" rIns="0" bIns="0" rtlCol="0"/>
            <a:lstStyle/>
            <a:p>
              <a:endParaRPr/>
            </a:p>
          </p:txBody>
        </p:sp>
      </p:grpSp>
      <p:sp>
        <p:nvSpPr>
          <p:cNvPr id="17" name="object 17"/>
          <p:cNvSpPr txBox="1"/>
          <p:nvPr/>
        </p:nvSpPr>
        <p:spPr>
          <a:xfrm>
            <a:off x="86969" y="935482"/>
            <a:ext cx="969010"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Constantia"/>
                <a:cs typeface="Constantia"/>
              </a:rPr>
              <a:t>N</a:t>
            </a:r>
            <a:r>
              <a:rPr sz="1500" b="1" dirty="0">
                <a:solidFill>
                  <a:srgbClr val="FFFFFF"/>
                </a:solidFill>
                <a:latin typeface="Constantia"/>
                <a:cs typeface="Constantia"/>
              </a:rPr>
              <a:t>UM</a:t>
            </a:r>
            <a:r>
              <a:rPr sz="1500" b="1" spc="5" dirty="0">
                <a:solidFill>
                  <a:srgbClr val="FFFFFF"/>
                </a:solidFill>
                <a:latin typeface="Constantia"/>
                <a:cs typeface="Constantia"/>
              </a:rPr>
              <a:t>B</a:t>
            </a:r>
            <a:r>
              <a:rPr sz="1500" b="1" spc="-5" dirty="0">
                <a:solidFill>
                  <a:srgbClr val="FFFFFF"/>
                </a:solidFill>
                <a:latin typeface="Constantia"/>
                <a:cs typeface="Constantia"/>
              </a:rPr>
              <a:t>ER</a:t>
            </a:r>
            <a:r>
              <a:rPr sz="1500" b="1" dirty="0">
                <a:solidFill>
                  <a:srgbClr val="FFFFFF"/>
                </a:solidFill>
                <a:latin typeface="Constantia"/>
                <a:cs typeface="Constantia"/>
              </a:rPr>
              <a:t>S</a:t>
            </a:r>
            <a:endParaRPr sz="1500">
              <a:latin typeface="Constantia"/>
              <a:cs typeface="Constantia"/>
            </a:endParaRPr>
          </a:p>
        </p:txBody>
      </p:sp>
      <p:sp>
        <p:nvSpPr>
          <p:cNvPr id="18" name="object 18"/>
          <p:cNvSpPr txBox="1"/>
          <p:nvPr/>
        </p:nvSpPr>
        <p:spPr>
          <a:xfrm>
            <a:off x="3876294" y="930909"/>
            <a:ext cx="2534285" cy="330835"/>
          </a:xfrm>
          <a:prstGeom prst="rect">
            <a:avLst/>
          </a:prstGeom>
        </p:spPr>
        <p:txBody>
          <a:bodyPr vert="horz" wrap="square" lIns="0" tIns="13335" rIns="0" bIns="0" rtlCol="0">
            <a:spAutoFit/>
          </a:bodyPr>
          <a:lstStyle/>
          <a:p>
            <a:pPr marL="12700">
              <a:lnSpc>
                <a:spcPct val="100000"/>
              </a:lnSpc>
              <a:spcBef>
                <a:spcPts val="105"/>
              </a:spcBef>
            </a:pPr>
            <a:r>
              <a:rPr sz="2000" b="1" spc="-30" dirty="0">
                <a:solidFill>
                  <a:srgbClr val="FFFFFF"/>
                </a:solidFill>
                <a:latin typeface="Constantia"/>
                <a:cs typeface="Constantia"/>
              </a:rPr>
              <a:t>COMMUTATIVE</a:t>
            </a:r>
            <a:r>
              <a:rPr sz="2000" b="1" spc="-60" dirty="0">
                <a:solidFill>
                  <a:srgbClr val="FFFFFF"/>
                </a:solidFill>
                <a:latin typeface="Constantia"/>
                <a:cs typeface="Constantia"/>
              </a:rPr>
              <a:t> </a:t>
            </a:r>
            <a:r>
              <a:rPr sz="2000" b="1" spc="-15" dirty="0">
                <a:solidFill>
                  <a:srgbClr val="FFFFFF"/>
                </a:solidFill>
                <a:latin typeface="Constantia"/>
                <a:cs typeface="Constantia"/>
              </a:rPr>
              <a:t>FOR</a:t>
            </a:r>
            <a:endParaRPr sz="2000">
              <a:latin typeface="Constantia"/>
              <a:cs typeface="Constantia"/>
            </a:endParaRPr>
          </a:p>
        </p:txBody>
      </p:sp>
      <p:sp>
        <p:nvSpPr>
          <p:cNvPr id="19" name="object 19"/>
          <p:cNvSpPr txBox="1"/>
          <p:nvPr/>
        </p:nvSpPr>
        <p:spPr>
          <a:xfrm>
            <a:off x="1507616" y="1730121"/>
            <a:ext cx="1174750"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ADDITION</a:t>
            </a:r>
            <a:endParaRPr sz="1800">
              <a:latin typeface="Constantia"/>
              <a:cs typeface="Constantia"/>
            </a:endParaRPr>
          </a:p>
          <a:p>
            <a:pPr marL="2540" algn="ctr">
              <a:lnSpc>
                <a:spcPct val="100000"/>
              </a:lnSpc>
              <a:spcBef>
                <a:spcPts val="45"/>
              </a:spcBef>
            </a:pPr>
            <a:r>
              <a:rPr sz="1200" dirty="0">
                <a:latin typeface="Constantia"/>
                <a:cs typeface="Constantia"/>
              </a:rPr>
              <a:t>a + b = b +</a:t>
            </a:r>
            <a:r>
              <a:rPr sz="1200" spc="-215" dirty="0">
                <a:latin typeface="Constantia"/>
                <a:cs typeface="Constantia"/>
              </a:rPr>
              <a:t> </a:t>
            </a:r>
            <a:r>
              <a:rPr sz="1200" dirty="0">
                <a:latin typeface="Constantia"/>
                <a:cs typeface="Constantia"/>
              </a:rPr>
              <a:t>a</a:t>
            </a:r>
            <a:endParaRPr sz="1200">
              <a:latin typeface="Constantia"/>
              <a:cs typeface="Constantia"/>
            </a:endParaRPr>
          </a:p>
        </p:txBody>
      </p:sp>
      <p:sp>
        <p:nvSpPr>
          <p:cNvPr id="20" name="object 20"/>
          <p:cNvSpPr txBox="1"/>
          <p:nvPr/>
        </p:nvSpPr>
        <p:spPr>
          <a:xfrm>
            <a:off x="3313938" y="1730121"/>
            <a:ext cx="1601470"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S</a:t>
            </a:r>
            <a:r>
              <a:rPr sz="1800" dirty="0">
                <a:latin typeface="Constantia"/>
                <a:cs typeface="Constantia"/>
              </a:rPr>
              <a:t>U</a:t>
            </a:r>
            <a:r>
              <a:rPr sz="1800" spc="-15" dirty="0">
                <a:latin typeface="Constantia"/>
                <a:cs typeface="Constantia"/>
              </a:rPr>
              <a:t>B</a:t>
            </a:r>
            <a:r>
              <a:rPr sz="1800" spc="-5" dirty="0">
                <a:latin typeface="Constantia"/>
                <a:cs typeface="Constantia"/>
              </a:rPr>
              <a:t>TR</a:t>
            </a:r>
            <a:r>
              <a:rPr sz="1800" spc="-50" dirty="0">
                <a:latin typeface="Constantia"/>
                <a:cs typeface="Constantia"/>
              </a:rPr>
              <a:t>A</a:t>
            </a:r>
            <a:r>
              <a:rPr sz="1800" spc="-5" dirty="0">
                <a:latin typeface="Constantia"/>
                <a:cs typeface="Constantia"/>
              </a:rPr>
              <a:t>CTI</a:t>
            </a:r>
            <a:r>
              <a:rPr sz="1800" spc="5" dirty="0">
                <a:latin typeface="Constantia"/>
                <a:cs typeface="Constantia"/>
              </a:rPr>
              <a:t>O</a:t>
            </a:r>
            <a:r>
              <a:rPr sz="1800" dirty="0">
                <a:latin typeface="Constantia"/>
                <a:cs typeface="Constantia"/>
              </a:rPr>
              <a:t>N</a:t>
            </a:r>
            <a:endParaRPr sz="1800">
              <a:latin typeface="Constantia"/>
              <a:cs typeface="Constantia"/>
            </a:endParaRPr>
          </a:p>
          <a:p>
            <a:pPr algn="ctr">
              <a:lnSpc>
                <a:spcPct val="100000"/>
              </a:lnSpc>
              <a:spcBef>
                <a:spcPts val="45"/>
              </a:spcBef>
            </a:pPr>
            <a:r>
              <a:rPr sz="1200" dirty="0">
                <a:latin typeface="Constantia"/>
                <a:cs typeface="Constantia"/>
              </a:rPr>
              <a:t>a – b = b -</a:t>
            </a:r>
            <a:r>
              <a:rPr sz="1200" spc="-180" dirty="0">
                <a:latin typeface="Constantia"/>
                <a:cs typeface="Constantia"/>
              </a:rPr>
              <a:t> </a:t>
            </a:r>
            <a:r>
              <a:rPr sz="1200" dirty="0">
                <a:latin typeface="Constantia"/>
                <a:cs typeface="Constantia"/>
              </a:rPr>
              <a:t>a</a:t>
            </a:r>
            <a:endParaRPr sz="1200">
              <a:latin typeface="Constantia"/>
              <a:cs typeface="Constantia"/>
            </a:endParaRPr>
          </a:p>
        </p:txBody>
      </p:sp>
      <p:sp>
        <p:nvSpPr>
          <p:cNvPr id="21" name="object 21"/>
          <p:cNvSpPr txBox="1"/>
          <p:nvPr/>
        </p:nvSpPr>
        <p:spPr>
          <a:xfrm>
            <a:off x="5283200" y="1730121"/>
            <a:ext cx="1930400" cy="488950"/>
          </a:xfrm>
          <a:prstGeom prst="rect">
            <a:avLst/>
          </a:prstGeom>
        </p:spPr>
        <p:txBody>
          <a:bodyPr vert="horz" wrap="square" lIns="0" tIns="12700" rIns="0" bIns="0" rtlCol="0">
            <a:spAutoFit/>
          </a:bodyPr>
          <a:lstStyle/>
          <a:p>
            <a:pPr algn="ctr">
              <a:lnSpc>
                <a:spcPct val="100000"/>
              </a:lnSpc>
              <a:spcBef>
                <a:spcPts val="100"/>
              </a:spcBef>
            </a:pPr>
            <a:r>
              <a:rPr sz="1800" spc="-25" dirty="0">
                <a:latin typeface="Constantia"/>
                <a:cs typeface="Constantia"/>
              </a:rPr>
              <a:t>MULTIPLICATION</a:t>
            </a:r>
            <a:endParaRPr sz="1800">
              <a:latin typeface="Constantia"/>
              <a:cs typeface="Constantia"/>
            </a:endParaRPr>
          </a:p>
          <a:p>
            <a:pPr marL="3175" algn="ctr">
              <a:lnSpc>
                <a:spcPct val="100000"/>
              </a:lnSpc>
              <a:spcBef>
                <a:spcPts val="45"/>
              </a:spcBef>
            </a:pPr>
            <a:r>
              <a:rPr sz="1200" dirty="0">
                <a:latin typeface="Constantia"/>
                <a:cs typeface="Constantia"/>
              </a:rPr>
              <a:t>a × b = b ×</a:t>
            </a:r>
            <a:r>
              <a:rPr sz="1200" spc="-185" dirty="0">
                <a:latin typeface="Constantia"/>
                <a:cs typeface="Constantia"/>
              </a:rPr>
              <a:t> </a:t>
            </a:r>
            <a:r>
              <a:rPr sz="1200" dirty="0">
                <a:latin typeface="Constantia"/>
                <a:cs typeface="Constantia"/>
              </a:rPr>
              <a:t>a</a:t>
            </a:r>
            <a:endParaRPr sz="1200">
              <a:latin typeface="Constantia"/>
              <a:cs typeface="Constantia"/>
            </a:endParaRPr>
          </a:p>
        </p:txBody>
      </p:sp>
      <p:sp>
        <p:nvSpPr>
          <p:cNvPr id="22" name="object 22"/>
          <p:cNvSpPr txBox="1"/>
          <p:nvPr/>
        </p:nvSpPr>
        <p:spPr>
          <a:xfrm>
            <a:off x="7702042" y="1730121"/>
            <a:ext cx="1056005"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DIVISION</a:t>
            </a:r>
            <a:endParaRPr sz="1800">
              <a:latin typeface="Constantia"/>
              <a:cs typeface="Constantia"/>
            </a:endParaRPr>
          </a:p>
          <a:p>
            <a:pPr marL="2540" algn="ctr">
              <a:lnSpc>
                <a:spcPct val="100000"/>
              </a:lnSpc>
              <a:spcBef>
                <a:spcPts val="45"/>
              </a:spcBef>
            </a:pPr>
            <a:r>
              <a:rPr sz="1200" dirty="0">
                <a:latin typeface="Constantia"/>
                <a:cs typeface="Constantia"/>
              </a:rPr>
              <a:t>a ÷ b = b ÷</a:t>
            </a:r>
            <a:r>
              <a:rPr sz="1200" spc="-220" dirty="0">
                <a:latin typeface="Constantia"/>
                <a:cs typeface="Constantia"/>
              </a:rPr>
              <a:t> </a:t>
            </a:r>
            <a:r>
              <a:rPr sz="1200" dirty="0">
                <a:latin typeface="Constantia"/>
                <a:cs typeface="Constantia"/>
              </a:rPr>
              <a:t>a</a:t>
            </a:r>
            <a:endParaRPr sz="1200">
              <a:latin typeface="Constantia"/>
              <a:cs typeface="Constantia"/>
            </a:endParaRPr>
          </a:p>
        </p:txBody>
      </p:sp>
      <p:sp>
        <p:nvSpPr>
          <p:cNvPr id="23" name="object 23"/>
          <p:cNvSpPr txBox="1"/>
          <p:nvPr/>
        </p:nvSpPr>
        <p:spPr>
          <a:xfrm>
            <a:off x="114401" y="2556510"/>
            <a:ext cx="916940" cy="452755"/>
          </a:xfrm>
          <a:prstGeom prst="rect">
            <a:avLst/>
          </a:prstGeom>
        </p:spPr>
        <p:txBody>
          <a:bodyPr vert="horz" wrap="square" lIns="0" tIns="13335" rIns="0" bIns="0" rtlCol="0">
            <a:spAutoFit/>
          </a:bodyPr>
          <a:lstStyle/>
          <a:p>
            <a:pPr marL="81280" marR="5080" indent="-68580">
              <a:lnSpc>
                <a:spcPct val="100000"/>
              </a:lnSpc>
              <a:spcBef>
                <a:spcPts val="105"/>
              </a:spcBef>
            </a:pPr>
            <a:r>
              <a:rPr sz="1400" spc="-5" dirty="0">
                <a:latin typeface="Constantia"/>
                <a:cs typeface="Constantia"/>
              </a:rPr>
              <a:t>R</a:t>
            </a:r>
            <a:r>
              <a:rPr sz="1400" spc="-70" dirty="0">
                <a:latin typeface="Constantia"/>
                <a:cs typeface="Constantia"/>
              </a:rPr>
              <a:t>A</a:t>
            </a:r>
            <a:r>
              <a:rPr sz="1400" spc="-5" dirty="0">
                <a:latin typeface="Constantia"/>
                <a:cs typeface="Constantia"/>
              </a:rPr>
              <a:t>T</a:t>
            </a:r>
            <a:r>
              <a:rPr sz="1400" dirty="0">
                <a:latin typeface="Constantia"/>
                <a:cs typeface="Constantia"/>
              </a:rPr>
              <a:t>I</a:t>
            </a:r>
            <a:r>
              <a:rPr sz="1400" spc="-5" dirty="0">
                <a:latin typeface="Constantia"/>
                <a:cs typeface="Constantia"/>
              </a:rPr>
              <a:t>ON</a:t>
            </a:r>
            <a:r>
              <a:rPr sz="1400" dirty="0">
                <a:latin typeface="Constantia"/>
                <a:cs typeface="Constantia"/>
              </a:rPr>
              <a:t>AL  NUMBER</a:t>
            </a:r>
            <a:endParaRPr sz="1400">
              <a:latin typeface="Constantia"/>
              <a:cs typeface="Constantia"/>
            </a:endParaRPr>
          </a:p>
        </p:txBody>
      </p:sp>
      <p:sp>
        <p:nvSpPr>
          <p:cNvPr id="24" name="object 24"/>
          <p:cNvSpPr txBox="1"/>
          <p:nvPr/>
        </p:nvSpPr>
        <p:spPr>
          <a:xfrm>
            <a:off x="1890141" y="2553461"/>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5" name="object 25"/>
          <p:cNvSpPr txBox="1"/>
          <p:nvPr/>
        </p:nvSpPr>
        <p:spPr>
          <a:xfrm>
            <a:off x="3925061" y="2553461"/>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26" name="object 26"/>
          <p:cNvSpPr txBox="1"/>
          <p:nvPr/>
        </p:nvSpPr>
        <p:spPr>
          <a:xfrm>
            <a:off x="6043676" y="2553461"/>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7" name="object 27"/>
          <p:cNvSpPr txBox="1"/>
          <p:nvPr/>
        </p:nvSpPr>
        <p:spPr>
          <a:xfrm>
            <a:off x="8040369" y="2553461"/>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28" name="object 28"/>
          <p:cNvSpPr txBox="1"/>
          <p:nvPr/>
        </p:nvSpPr>
        <p:spPr>
          <a:xfrm>
            <a:off x="138785" y="3602558"/>
            <a:ext cx="86360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onstantia"/>
                <a:cs typeface="Constantia"/>
              </a:rPr>
              <a:t>IN</a:t>
            </a:r>
            <a:r>
              <a:rPr sz="1400" spc="-5" dirty="0">
                <a:latin typeface="Constantia"/>
                <a:cs typeface="Constantia"/>
              </a:rPr>
              <a:t>T</a:t>
            </a:r>
            <a:r>
              <a:rPr sz="1400" spc="-25" dirty="0">
                <a:latin typeface="Constantia"/>
                <a:cs typeface="Constantia"/>
              </a:rPr>
              <a:t>E</a:t>
            </a:r>
            <a:r>
              <a:rPr sz="1400" dirty="0">
                <a:latin typeface="Constantia"/>
                <a:cs typeface="Constantia"/>
              </a:rPr>
              <a:t>GERS</a:t>
            </a:r>
            <a:endParaRPr sz="1400">
              <a:latin typeface="Constantia"/>
              <a:cs typeface="Constantia"/>
            </a:endParaRPr>
          </a:p>
        </p:txBody>
      </p:sp>
      <p:sp>
        <p:nvSpPr>
          <p:cNvPr id="29" name="object 29"/>
          <p:cNvSpPr txBox="1"/>
          <p:nvPr/>
        </p:nvSpPr>
        <p:spPr>
          <a:xfrm>
            <a:off x="1890141" y="3599510"/>
            <a:ext cx="41084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0" name="object 30"/>
          <p:cNvSpPr txBox="1"/>
          <p:nvPr/>
        </p:nvSpPr>
        <p:spPr>
          <a:xfrm>
            <a:off x="3925061" y="3599510"/>
            <a:ext cx="37973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nstantia"/>
                <a:cs typeface="Constantia"/>
              </a:rPr>
              <a:t>NO</a:t>
            </a:r>
            <a:endParaRPr sz="1800">
              <a:latin typeface="Constantia"/>
              <a:cs typeface="Constantia"/>
            </a:endParaRPr>
          </a:p>
        </p:txBody>
      </p:sp>
      <p:sp>
        <p:nvSpPr>
          <p:cNvPr id="31" name="object 31"/>
          <p:cNvSpPr txBox="1"/>
          <p:nvPr/>
        </p:nvSpPr>
        <p:spPr>
          <a:xfrm>
            <a:off x="6043676" y="3599510"/>
            <a:ext cx="41084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2" name="object 32"/>
          <p:cNvSpPr txBox="1"/>
          <p:nvPr/>
        </p:nvSpPr>
        <p:spPr>
          <a:xfrm>
            <a:off x="8040369" y="3599510"/>
            <a:ext cx="379730"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onstantia"/>
                <a:cs typeface="Constantia"/>
              </a:rPr>
              <a:t>NO</a:t>
            </a:r>
            <a:endParaRPr sz="1800">
              <a:latin typeface="Constantia"/>
              <a:cs typeface="Constantia"/>
            </a:endParaRPr>
          </a:p>
        </p:txBody>
      </p:sp>
      <p:sp>
        <p:nvSpPr>
          <p:cNvPr id="33" name="object 33"/>
          <p:cNvSpPr txBox="1"/>
          <p:nvPr/>
        </p:nvSpPr>
        <p:spPr>
          <a:xfrm>
            <a:off x="182981" y="4593716"/>
            <a:ext cx="776605" cy="452755"/>
          </a:xfrm>
          <a:prstGeom prst="rect">
            <a:avLst/>
          </a:prstGeom>
        </p:spPr>
        <p:txBody>
          <a:bodyPr vert="horz" wrap="square" lIns="0" tIns="12700" rIns="0" bIns="0" rtlCol="0">
            <a:spAutoFit/>
          </a:bodyPr>
          <a:lstStyle/>
          <a:p>
            <a:pPr marL="12700" marR="5080" indent="40640">
              <a:lnSpc>
                <a:spcPct val="100000"/>
              </a:lnSpc>
              <a:spcBef>
                <a:spcPts val="100"/>
              </a:spcBef>
            </a:pPr>
            <a:r>
              <a:rPr sz="1400" dirty="0">
                <a:latin typeface="Constantia"/>
                <a:cs typeface="Constantia"/>
              </a:rPr>
              <a:t>WHOLE  NUMBER</a:t>
            </a:r>
            <a:endParaRPr sz="1400">
              <a:latin typeface="Constantia"/>
              <a:cs typeface="Constantia"/>
            </a:endParaRPr>
          </a:p>
        </p:txBody>
      </p:sp>
      <p:sp>
        <p:nvSpPr>
          <p:cNvPr id="34" name="object 34"/>
          <p:cNvSpPr txBox="1"/>
          <p:nvPr/>
        </p:nvSpPr>
        <p:spPr>
          <a:xfrm>
            <a:off x="1890141" y="459066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5" name="object 35"/>
          <p:cNvSpPr txBox="1"/>
          <p:nvPr/>
        </p:nvSpPr>
        <p:spPr>
          <a:xfrm>
            <a:off x="3925061" y="459066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6" name="object 36"/>
          <p:cNvSpPr txBox="1"/>
          <p:nvPr/>
        </p:nvSpPr>
        <p:spPr>
          <a:xfrm>
            <a:off x="6043676" y="459066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7" name="object 37"/>
          <p:cNvSpPr txBox="1"/>
          <p:nvPr/>
        </p:nvSpPr>
        <p:spPr>
          <a:xfrm>
            <a:off x="8040369" y="459066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8" name="object 38"/>
          <p:cNvSpPr txBox="1"/>
          <p:nvPr/>
        </p:nvSpPr>
        <p:spPr>
          <a:xfrm>
            <a:off x="149453" y="5965647"/>
            <a:ext cx="844550" cy="452755"/>
          </a:xfrm>
          <a:prstGeom prst="rect">
            <a:avLst/>
          </a:prstGeom>
        </p:spPr>
        <p:txBody>
          <a:bodyPr vert="horz" wrap="square" lIns="0" tIns="12700" rIns="0" bIns="0" rtlCol="0">
            <a:spAutoFit/>
          </a:bodyPr>
          <a:lstStyle/>
          <a:p>
            <a:pPr marL="45720" marR="5080" indent="-33655">
              <a:lnSpc>
                <a:spcPct val="100000"/>
              </a:lnSpc>
              <a:spcBef>
                <a:spcPts val="100"/>
              </a:spcBef>
            </a:pPr>
            <a:r>
              <a:rPr sz="1400" dirty="0">
                <a:latin typeface="Constantia"/>
                <a:cs typeface="Constantia"/>
              </a:rPr>
              <a:t>N</a:t>
            </a:r>
            <a:r>
              <a:rPr sz="1400" spc="-75" dirty="0">
                <a:latin typeface="Constantia"/>
                <a:cs typeface="Constantia"/>
              </a:rPr>
              <a:t>A</a:t>
            </a:r>
            <a:r>
              <a:rPr sz="1400" spc="-5" dirty="0">
                <a:latin typeface="Constantia"/>
                <a:cs typeface="Constantia"/>
              </a:rPr>
              <a:t>TU</a:t>
            </a:r>
            <a:r>
              <a:rPr sz="1400" dirty="0">
                <a:latin typeface="Constantia"/>
                <a:cs typeface="Constantia"/>
              </a:rPr>
              <a:t>R</a:t>
            </a:r>
            <a:r>
              <a:rPr sz="1400" spc="-5" dirty="0">
                <a:latin typeface="Constantia"/>
                <a:cs typeface="Constantia"/>
              </a:rPr>
              <a:t>AL  </a:t>
            </a:r>
            <a:r>
              <a:rPr sz="1400" dirty="0">
                <a:latin typeface="Constantia"/>
                <a:cs typeface="Constantia"/>
              </a:rPr>
              <a:t>NUMBER</a:t>
            </a:r>
            <a:endParaRPr sz="1400">
              <a:latin typeface="Constantia"/>
              <a:cs typeface="Constantia"/>
            </a:endParaRPr>
          </a:p>
        </p:txBody>
      </p:sp>
      <p:sp>
        <p:nvSpPr>
          <p:cNvPr id="39" name="object 39"/>
          <p:cNvSpPr txBox="1"/>
          <p:nvPr/>
        </p:nvSpPr>
        <p:spPr>
          <a:xfrm>
            <a:off x="1890141" y="596259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0" name="object 40"/>
          <p:cNvSpPr txBox="1"/>
          <p:nvPr/>
        </p:nvSpPr>
        <p:spPr>
          <a:xfrm>
            <a:off x="3925061" y="596259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41" name="object 41"/>
          <p:cNvSpPr txBox="1"/>
          <p:nvPr/>
        </p:nvSpPr>
        <p:spPr>
          <a:xfrm>
            <a:off x="6043676" y="5962599"/>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2" name="object 42"/>
          <p:cNvSpPr txBox="1"/>
          <p:nvPr/>
        </p:nvSpPr>
        <p:spPr>
          <a:xfrm>
            <a:off x="8040369" y="5962599"/>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59205" y="0"/>
            <a:ext cx="6626225" cy="788670"/>
          </a:xfrm>
          <a:prstGeom prst="rect">
            <a:avLst/>
          </a:prstGeom>
        </p:spPr>
        <p:txBody>
          <a:bodyPr vert="horz" wrap="square" lIns="0" tIns="13335" rIns="0" bIns="0" rtlCol="0">
            <a:spAutoFit/>
          </a:bodyPr>
          <a:lstStyle/>
          <a:p>
            <a:pPr marL="12700">
              <a:lnSpc>
                <a:spcPct val="100000"/>
              </a:lnSpc>
              <a:spcBef>
                <a:spcPts val="105"/>
              </a:spcBef>
            </a:pPr>
            <a:r>
              <a:rPr sz="5000" spc="-40" dirty="0">
                <a:latin typeface="Calibri"/>
                <a:cs typeface="Calibri"/>
              </a:rPr>
              <a:t>ASSOCIATIVE</a:t>
            </a:r>
            <a:r>
              <a:rPr sz="5000" spc="-55" dirty="0">
                <a:latin typeface="Calibri"/>
                <a:cs typeface="Calibri"/>
              </a:rPr>
              <a:t> </a:t>
            </a:r>
            <a:r>
              <a:rPr sz="5000" spc="-20" dirty="0">
                <a:latin typeface="Calibri"/>
                <a:cs typeface="Calibri"/>
              </a:rPr>
              <a:t>PROPERTIES</a:t>
            </a:r>
            <a:endParaRPr sz="5000">
              <a:latin typeface="Calibri"/>
              <a:cs typeface="Calibri"/>
            </a:endParaRPr>
          </a:p>
        </p:txBody>
      </p:sp>
      <p:grpSp>
        <p:nvGrpSpPr>
          <p:cNvPr id="9" name="object 9"/>
          <p:cNvGrpSpPr/>
          <p:nvPr/>
        </p:nvGrpSpPr>
        <p:grpSpPr>
          <a:xfrm>
            <a:off x="0" y="888490"/>
            <a:ext cx="9144000" cy="5969635"/>
            <a:chOff x="0" y="888490"/>
            <a:chExt cx="9144000" cy="5969635"/>
          </a:xfrm>
        </p:grpSpPr>
        <p:sp>
          <p:nvSpPr>
            <p:cNvPr id="10" name="object 10"/>
            <p:cNvSpPr/>
            <p:nvPr/>
          </p:nvSpPr>
          <p:spPr>
            <a:xfrm>
              <a:off x="0" y="888490"/>
              <a:ext cx="9144000" cy="596950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0" y="914400"/>
              <a:ext cx="9144000" cy="594359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0" y="914387"/>
              <a:ext cx="9144000" cy="798195"/>
            </a:xfrm>
            <a:custGeom>
              <a:avLst/>
              <a:gdLst/>
              <a:ahLst/>
              <a:cxnLst/>
              <a:rect l="l" t="t" r="r" b="b"/>
              <a:pathLst>
                <a:path w="9144000" h="798194">
                  <a:moveTo>
                    <a:pt x="9144000" y="0"/>
                  </a:moveTo>
                  <a:lnTo>
                    <a:pt x="1143000" y="0"/>
                  </a:lnTo>
                  <a:lnTo>
                    <a:pt x="0" y="0"/>
                  </a:lnTo>
                  <a:lnTo>
                    <a:pt x="0" y="797572"/>
                  </a:lnTo>
                  <a:lnTo>
                    <a:pt x="1143000" y="797572"/>
                  </a:lnTo>
                  <a:lnTo>
                    <a:pt x="9144000" y="797572"/>
                  </a:lnTo>
                  <a:lnTo>
                    <a:pt x="9144000" y="0"/>
                  </a:lnTo>
                  <a:close/>
                </a:path>
              </a:pathLst>
            </a:custGeom>
            <a:solidFill>
              <a:srgbClr val="0AD0D9"/>
            </a:solidFill>
          </p:spPr>
          <p:txBody>
            <a:bodyPr wrap="square" lIns="0" tIns="0" rIns="0" bIns="0" rtlCol="0"/>
            <a:lstStyle/>
            <a:p>
              <a:endParaRPr/>
            </a:p>
          </p:txBody>
        </p:sp>
        <p:sp>
          <p:nvSpPr>
            <p:cNvPr id="13" name="object 13"/>
            <p:cNvSpPr/>
            <p:nvPr/>
          </p:nvSpPr>
          <p:spPr>
            <a:xfrm>
              <a:off x="0" y="1711959"/>
              <a:ext cx="9144000" cy="5146040"/>
            </a:xfrm>
            <a:custGeom>
              <a:avLst/>
              <a:gdLst/>
              <a:ahLst/>
              <a:cxnLst/>
              <a:rect l="l" t="t" r="r" b="b"/>
              <a:pathLst>
                <a:path w="9144000" h="5146040">
                  <a:moveTo>
                    <a:pt x="9144000" y="4246842"/>
                  </a:moveTo>
                  <a:lnTo>
                    <a:pt x="9144000" y="4246842"/>
                  </a:lnTo>
                  <a:lnTo>
                    <a:pt x="0" y="4246842"/>
                  </a:lnTo>
                  <a:lnTo>
                    <a:pt x="0" y="5146040"/>
                  </a:lnTo>
                  <a:lnTo>
                    <a:pt x="9144000" y="5146040"/>
                  </a:lnTo>
                  <a:lnTo>
                    <a:pt x="9144000" y="4246842"/>
                  </a:lnTo>
                  <a:close/>
                </a:path>
                <a:path w="9144000" h="5146040">
                  <a:moveTo>
                    <a:pt x="9144000" y="1884680"/>
                  </a:moveTo>
                  <a:lnTo>
                    <a:pt x="9144000" y="1884680"/>
                  </a:lnTo>
                  <a:lnTo>
                    <a:pt x="0" y="1884680"/>
                  </a:lnTo>
                  <a:lnTo>
                    <a:pt x="0" y="2875280"/>
                  </a:lnTo>
                  <a:lnTo>
                    <a:pt x="9144000" y="2875280"/>
                  </a:lnTo>
                  <a:lnTo>
                    <a:pt x="9144000" y="1884680"/>
                  </a:lnTo>
                  <a:close/>
                </a:path>
                <a:path w="9144000" h="5146040">
                  <a:moveTo>
                    <a:pt x="9144000" y="0"/>
                  </a:moveTo>
                  <a:lnTo>
                    <a:pt x="9144000" y="0"/>
                  </a:lnTo>
                  <a:lnTo>
                    <a:pt x="0" y="0"/>
                  </a:lnTo>
                  <a:lnTo>
                    <a:pt x="0" y="838200"/>
                  </a:lnTo>
                  <a:lnTo>
                    <a:pt x="9144000" y="838200"/>
                  </a:lnTo>
                  <a:lnTo>
                    <a:pt x="9144000" y="0"/>
                  </a:lnTo>
                  <a:close/>
                </a:path>
              </a:pathLst>
            </a:custGeom>
            <a:solidFill>
              <a:srgbClr val="0AD0D9">
                <a:alpha val="39999"/>
              </a:srgbClr>
            </a:solidFill>
          </p:spPr>
          <p:txBody>
            <a:bodyPr wrap="square" lIns="0" tIns="0" rIns="0" bIns="0" rtlCol="0"/>
            <a:lstStyle/>
            <a:p>
              <a:endParaRPr/>
            </a:p>
          </p:txBody>
        </p:sp>
        <p:sp>
          <p:nvSpPr>
            <p:cNvPr id="14" name="object 14"/>
            <p:cNvSpPr/>
            <p:nvPr/>
          </p:nvSpPr>
          <p:spPr>
            <a:xfrm>
              <a:off x="1138237" y="1699259"/>
              <a:ext cx="6181725" cy="5158740"/>
            </a:xfrm>
            <a:custGeom>
              <a:avLst/>
              <a:gdLst/>
              <a:ahLst/>
              <a:cxnLst/>
              <a:rect l="l" t="t" r="r" b="b"/>
              <a:pathLst>
                <a:path w="6181725" h="5158740">
                  <a:moveTo>
                    <a:pt x="9525" y="0"/>
                  </a:moveTo>
                  <a:lnTo>
                    <a:pt x="0" y="0"/>
                  </a:lnTo>
                  <a:lnTo>
                    <a:pt x="0" y="5158740"/>
                  </a:lnTo>
                  <a:lnTo>
                    <a:pt x="9525" y="5158740"/>
                  </a:lnTo>
                  <a:lnTo>
                    <a:pt x="9525" y="0"/>
                  </a:lnTo>
                  <a:close/>
                </a:path>
                <a:path w="6181725" h="5158740">
                  <a:moveTo>
                    <a:pt x="1914525" y="0"/>
                  </a:moveTo>
                  <a:lnTo>
                    <a:pt x="1905000" y="0"/>
                  </a:lnTo>
                  <a:lnTo>
                    <a:pt x="1905000" y="5158740"/>
                  </a:lnTo>
                  <a:lnTo>
                    <a:pt x="1914525" y="5158740"/>
                  </a:lnTo>
                  <a:lnTo>
                    <a:pt x="1914525" y="0"/>
                  </a:lnTo>
                  <a:close/>
                </a:path>
                <a:path w="6181725" h="5158740">
                  <a:moveTo>
                    <a:pt x="4048125" y="0"/>
                  </a:moveTo>
                  <a:lnTo>
                    <a:pt x="4038600" y="0"/>
                  </a:lnTo>
                  <a:lnTo>
                    <a:pt x="4038600" y="5158740"/>
                  </a:lnTo>
                  <a:lnTo>
                    <a:pt x="4048125" y="5158740"/>
                  </a:lnTo>
                  <a:lnTo>
                    <a:pt x="4048125" y="0"/>
                  </a:lnTo>
                  <a:close/>
                </a:path>
                <a:path w="6181725" h="5158740">
                  <a:moveTo>
                    <a:pt x="6181725" y="0"/>
                  </a:moveTo>
                  <a:lnTo>
                    <a:pt x="6172200" y="0"/>
                  </a:lnTo>
                  <a:lnTo>
                    <a:pt x="6172200" y="5158740"/>
                  </a:lnTo>
                  <a:lnTo>
                    <a:pt x="6181725" y="5158740"/>
                  </a:lnTo>
                  <a:lnTo>
                    <a:pt x="6181725" y="0"/>
                  </a:lnTo>
                  <a:close/>
                </a:path>
              </a:pathLst>
            </a:custGeom>
            <a:solidFill>
              <a:srgbClr val="039AA0">
                <a:alpha val="39999"/>
              </a:srgbClr>
            </a:solidFill>
          </p:spPr>
          <p:txBody>
            <a:bodyPr wrap="square" lIns="0" tIns="0" rIns="0" bIns="0" rtlCol="0"/>
            <a:lstStyle/>
            <a:p>
              <a:endParaRPr/>
            </a:p>
          </p:txBody>
        </p:sp>
        <p:sp>
          <p:nvSpPr>
            <p:cNvPr id="15" name="object 15"/>
            <p:cNvSpPr/>
            <p:nvPr/>
          </p:nvSpPr>
          <p:spPr>
            <a:xfrm>
              <a:off x="0" y="1699259"/>
              <a:ext cx="9144000" cy="25400"/>
            </a:xfrm>
            <a:custGeom>
              <a:avLst/>
              <a:gdLst/>
              <a:ahLst/>
              <a:cxnLst/>
              <a:rect l="l" t="t" r="r" b="b"/>
              <a:pathLst>
                <a:path w="9144000" h="25400">
                  <a:moveTo>
                    <a:pt x="0" y="0"/>
                  </a:moveTo>
                  <a:lnTo>
                    <a:pt x="0" y="25400"/>
                  </a:lnTo>
                  <a:lnTo>
                    <a:pt x="9144000" y="25400"/>
                  </a:lnTo>
                  <a:lnTo>
                    <a:pt x="9144000" y="0"/>
                  </a:lnTo>
                  <a:lnTo>
                    <a:pt x="0" y="0"/>
                  </a:lnTo>
                  <a:close/>
                </a:path>
              </a:pathLst>
            </a:custGeom>
            <a:solidFill>
              <a:srgbClr val="FFFFFF">
                <a:alpha val="39999"/>
              </a:srgbClr>
            </a:solidFill>
          </p:spPr>
          <p:txBody>
            <a:bodyPr wrap="square" lIns="0" tIns="0" rIns="0" bIns="0" rtlCol="0"/>
            <a:lstStyle/>
            <a:p>
              <a:endParaRPr/>
            </a:p>
          </p:txBody>
        </p:sp>
        <p:sp>
          <p:nvSpPr>
            <p:cNvPr id="16" name="object 16"/>
            <p:cNvSpPr/>
            <p:nvPr/>
          </p:nvSpPr>
          <p:spPr>
            <a:xfrm>
              <a:off x="0" y="909637"/>
              <a:ext cx="9144000" cy="5948680"/>
            </a:xfrm>
            <a:custGeom>
              <a:avLst/>
              <a:gdLst/>
              <a:ahLst/>
              <a:cxnLst/>
              <a:rect l="l" t="t" r="r" b="b"/>
              <a:pathLst>
                <a:path w="9144000" h="5948680">
                  <a:moveTo>
                    <a:pt x="9144000" y="0"/>
                  </a:moveTo>
                  <a:lnTo>
                    <a:pt x="9139237" y="0"/>
                  </a:lnTo>
                  <a:lnTo>
                    <a:pt x="9139237" y="9525"/>
                  </a:lnTo>
                  <a:lnTo>
                    <a:pt x="9139237" y="1635760"/>
                  </a:lnTo>
                  <a:lnTo>
                    <a:pt x="9139237" y="5044440"/>
                  </a:lnTo>
                  <a:lnTo>
                    <a:pt x="4762" y="5044440"/>
                  </a:lnTo>
                  <a:lnTo>
                    <a:pt x="4762" y="3682365"/>
                  </a:lnTo>
                  <a:lnTo>
                    <a:pt x="9139237" y="3682365"/>
                  </a:lnTo>
                  <a:lnTo>
                    <a:pt x="9139237" y="3672840"/>
                  </a:lnTo>
                  <a:lnTo>
                    <a:pt x="4762" y="3672840"/>
                  </a:lnTo>
                  <a:lnTo>
                    <a:pt x="4762" y="2691765"/>
                  </a:lnTo>
                  <a:lnTo>
                    <a:pt x="9139237" y="2691765"/>
                  </a:lnTo>
                  <a:lnTo>
                    <a:pt x="9139237" y="2682240"/>
                  </a:lnTo>
                  <a:lnTo>
                    <a:pt x="4762" y="2682240"/>
                  </a:lnTo>
                  <a:lnTo>
                    <a:pt x="4762" y="1645285"/>
                  </a:lnTo>
                  <a:lnTo>
                    <a:pt x="9139237" y="1645285"/>
                  </a:lnTo>
                  <a:lnTo>
                    <a:pt x="9139237" y="1635760"/>
                  </a:lnTo>
                  <a:lnTo>
                    <a:pt x="4762" y="1635760"/>
                  </a:lnTo>
                  <a:lnTo>
                    <a:pt x="4762" y="9525"/>
                  </a:lnTo>
                  <a:lnTo>
                    <a:pt x="9139237" y="9525"/>
                  </a:lnTo>
                  <a:lnTo>
                    <a:pt x="9139237" y="0"/>
                  </a:lnTo>
                  <a:lnTo>
                    <a:pt x="0" y="0"/>
                  </a:lnTo>
                  <a:lnTo>
                    <a:pt x="0" y="9525"/>
                  </a:lnTo>
                  <a:lnTo>
                    <a:pt x="0" y="5948362"/>
                  </a:lnTo>
                  <a:lnTo>
                    <a:pt x="4762" y="5948362"/>
                  </a:lnTo>
                  <a:lnTo>
                    <a:pt x="4762" y="5053965"/>
                  </a:lnTo>
                  <a:lnTo>
                    <a:pt x="9139237" y="5053965"/>
                  </a:lnTo>
                  <a:lnTo>
                    <a:pt x="9139237" y="5948362"/>
                  </a:lnTo>
                  <a:lnTo>
                    <a:pt x="9144000" y="5948362"/>
                  </a:lnTo>
                  <a:lnTo>
                    <a:pt x="9144000" y="63"/>
                  </a:lnTo>
                  <a:close/>
                </a:path>
              </a:pathLst>
            </a:custGeom>
            <a:solidFill>
              <a:srgbClr val="039AA0">
                <a:alpha val="39999"/>
              </a:srgbClr>
            </a:solidFill>
          </p:spPr>
          <p:txBody>
            <a:bodyPr wrap="square" lIns="0" tIns="0" rIns="0" bIns="0" rtlCol="0"/>
            <a:lstStyle/>
            <a:p>
              <a:endParaRPr/>
            </a:p>
          </p:txBody>
        </p:sp>
      </p:grpSp>
      <p:sp>
        <p:nvSpPr>
          <p:cNvPr id="17" name="object 17"/>
          <p:cNvSpPr txBox="1"/>
          <p:nvPr/>
        </p:nvSpPr>
        <p:spPr>
          <a:xfrm>
            <a:off x="86969" y="935482"/>
            <a:ext cx="969010"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Constantia"/>
                <a:cs typeface="Constantia"/>
              </a:rPr>
              <a:t>N</a:t>
            </a:r>
            <a:r>
              <a:rPr sz="1500" b="1" dirty="0">
                <a:solidFill>
                  <a:srgbClr val="FFFFFF"/>
                </a:solidFill>
                <a:latin typeface="Constantia"/>
                <a:cs typeface="Constantia"/>
              </a:rPr>
              <a:t>UM</a:t>
            </a:r>
            <a:r>
              <a:rPr sz="1500" b="1" spc="5" dirty="0">
                <a:solidFill>
                  <a:srgbClr val="FFFFFF"/>
                </a:solidFill>
                <a:latin typeface="Constantia"/>
                <a:cs typeface="Constantia"/>
              </a:rPr>
              <a:t>B</a:t>
            </a:r>
            <a:r>
              <a:rPr sz="1500" b="1" spc="-5" dirty="0">
                <a:solidFill>
                  <a:srgbClr val="FFFFFF"/>
                </a:solidFill>
                <a:latin typeface="Constantia"/>
                <a:cs typeface="Constantia"/>
              </a:rPr>
              <a:t>ER</a:t>
            </a:r>
            <a:r>
              <a:rPr sz="1500" b="1" dirty="0">
                <a:solidFill>
                  <a:srgbClr val="FFFFFF"/>
                </a:solidFill>
                <a:latin typeface="Constantia"/>
                <a:cs typeface="Constantia"/>
              </a:rPr>
              <a:t>S</a:t>
            </a:r>
            <a:endParaRPr sz="1500">
              <a:latin typeface="Constantia"/>
              <a:cs typeface="Constantia"/>
            </a:endParaRPr>
          </a:p>
        </p:txBody>
      </p:sp>
      <p:sp>
        <p:nvSpPr>
          <p:cNvPr id="18" name="object 18"/>
          <p:cNvSpPr txBox="1"/>
          <p:nvPr/>
        </p:nvSpPr>
        <p:spPr>
          <a:xfrm>
            <a:off x="3981450" y="930909"/>
            <a:ext cx="2324735" cy="330835"/>
          </a:xfrm>
          <a:prstGeom prst="rect">
            <a:avLst/>
          </a:prstGeom>
        </p:spPr>
        <p:txBody>
          <a:bodyPr vert="horz" wrap="square" lIns="0" tIns="13335" rIns="0" bIns="0" rtlCol="0">
            <a:spAutoFit/>
          </a:bodyPr>
          <a:lstStyle/>
          <a:p>
            <a:pPr marL="12700">
              <a:lnSpc>
                <a:spcPct val="100000"/>
              </a:lnSpc>
              <a:spcBef>
                <a:spcPts val="105"/>
              </a:spcBef>
            </a:pPr>
            <a:r>
              <a:rPr sz="2000" b="1" spc="-15" dirty="0">
                <a:solidFill>
                  <a:srgbClr val="FFFFFF"/>
                </a:solidFill>
                <a:latin typeface="Constantia"/>
                <a:cs typeface="Constantia"/>
              </a:rPr>
              <a:t>ASSOCIATIVE</a:t>
            </a:r>
            <a:r>
              <a:rPr sz="2000" b="1" spc="405" dirty="0">
                <a:solidFill>
                  <a:srgbClr val="FFFFFF"/>
                </a:solidFill>
                <a:latin typeface="Constantia"/>
                <a:cs typeface="Constantia"/>
              </a:rPr>
              <a:t> </a:t>
            </a:r>
            <a:r>
              <a:rPr sz="2000" b="1" spc="-15" dirty="0">
                <a:solidFill>
                  <a:srgbClr val="FFFFFF"/>
                </a:solidFill>
                <a:latin typeface="Constantia"/>
                <a:cs typeface="Constantia"/>
              </a:rPr>
              <a:t>FOR</a:t>
            </a:r>
            <a:endParaRPr sz="2000">
              <a:latin typeface="Constantia"/>
              <a:cs typeface="Constantia"/>
            </a:endParaRPr>
          </a:p>
        </p:txBody>
      </p:sp>
      <p:sp>
        <p:nvSpPr>
          <p:cNvPr id="19" name="object 19"/>
          <p:cNvSpPr txBox="1"/>
          <p:nvPr/>
        </p:nvSpPr>
        <p:spPr>
          <a:xfrm>
            <a:off x="1239418" y="1730121"/>
            <a:ext cx="1710055" cy="502284"/>
          </a:xfrm>
          <a:prstGeom prst="rect">
            <a:avLst/>
          </a:prstGeom>
        </p:spPr>
        <p:txBody>
          <a:bodyPr vert="horz" wrap="square" lIns="0" tIns="12700" rIns="0" bIns="0" rtlCol="0">
            <a:spAutoFit/>
          </a:bodyPr>
          <a:lstStyle/>
          <a:p>
            <a:pPr marL="635" algn="ctr">
              <a:lnSpc>
                <a:spcPct val="100000"/>
              </a:lnSpc>
              <a:spcBef>
                <a:spcPts val="100"/>
              </a:spcBef>
            </a:pPr>
            <a:r>
              <a:rPr sz="1800" spc="-5" dirty="0">
                <a:latin typeface="Constantia"/>
                <a:cs typeface="Constantia"/>
              </a:rPr>
              <a:t>ADDITION</a:t>
            </a:r>
            <a:endParaRPr sz="1800">
              <a:latin typeface="Constantia"/>
              <a:cs typeface="Constantia"/>
            </a:endParaRPr>
          </a:p>
          <a:p>
            <a:pPr algn="ctr">
              <a:lnSpc>
                <a:spcPct val="100000"/>
              </a:lnSpc>
              <a:spcBef>
                <a:spcPts val="30"/>
              </a:spcBef>
            </a:pPr>
            <a:r>
              <a:rPr sz="1300" spc="-5" dirty="0">
                <a:latin typeface="Constantia"/>
                <a:cs typeface="Constantia"/>
              </a:rPr>
              <a:t>(</a:t>
            </a:r>
            <a:r>
              <a:rPr sz="1300" spc="-45" dirty="0">
                <a:latin typeface="Constantia"/>
                <a:cs typeface="Constantia"/>
              </a:rPr>
              <a:t> </a:t>
            </a:r>
            <a:r>
              <a:rPr sz="1300" spc="-5" dirty="0">
                <a:latin typeface="Constantia"/>
                <a:cs typeface="Constantia"/>
              </a:rPr>
              <a:t>a</a:t>
            </a:r>
            <a:r>
              <a:rPr sz="1300" spc="-35" dirty="0">
                <a:latin typeface="Constantia"/>
                <a:cs typeface="Constantia"/>
              </a:rPr>
              <a:t> </a:t>
            </a:r>
            <a:r>
              <a:rPr sz="1300" spc="-5" dirty="0">
                <a:latin typeface="Constantia"/>
                <a:cs typeface="Constantia"/>
              </a:rPr>
              <a:t>+</a:t>
            </a:r>
            <a:r>
              <a:rPr sz="1300" spc="-15" dirty="0">
                <a:latin typeface="Constantia"/>
                <a:cs typeface="Constantia"/>
              </a:rPr>
              <a:t> </a:t>
            </a:r>
            <a:r>
              <a:rPr sz="1300" spc="-5" dirty="0">
                <a:latin typeface="Constantia"/>
                <a:cs typeface="Constantia"/>
              </a:rPr>
              <a:t>b</a:t>
            </a:r>
            <a:r>
              <a:rPr sz="1300" spc="-35" dirty="0">
                <a:latin typeface="Constantia"/>
                <a:cs typeface="Constantia"/>
              </a:rPr>
              <a:t> </a:t>
            </a:r>
            <a:r>
              <a:rPr sz="1300" spc="-5" dirty="0">
                <a:latin typeface="Constantia"/>
                <a:cs typeface="Constantia"/>
              </a:rPr>
              <a:t>)+</a:t>
            </a:r>
            <a:r>
              <a:rPr sz="1300" spc="-45" dirty="0">
                <a:latin typeface="Constantia"/>
                <a:cs typeface="Constantia"/>
              </a:rPr>
              <a:t> </a:t>
            </a:r>
            <a:r>
              <a:rPr sz="1300" spc="-5" dirty="0">
                <a:latin typeface="Constantia"/>
                <a:cs typeface="Constantia"/>
              </a:rPr>
              <a:t>c</a:t>
            </a:r>
            <a:r>
              <a:rPr sz="1300" spc="-35" dirty="0">
                <a:latin typeface="Constantia"/>
                <a:cs typeface="Constantia"/>
              </a:rPr>
              <a:t> </a:t>
            </a:r>
            <a:r>
              <a:rPr sz="1300" spc="-5" dirty="0">
                <a:latin typeface="Constantia"/>
                <a:cs typeface="Constantia"/>
              </a:rPr>
              <a:t>=</a:t>
            </a:r>
            <a:r>
              <a:rPr sz="1300" spc="-40" dirty="0">
                <a:latin typeface="Constantia"/>
                <a:cs typeface="Constantia"/>
              </a:rPr>
              <a:t> </a:t>
            </a:r>
            <a:r>
              <a:rPr sz="1300" spc="-5" dirty="0">
                <a:latin typeface="Constantia"/>
                <a:cs typeface="Constantia"/>
              </a:rPr>
              <a:t>a</a:t>
            </a:r>
            <a:r>
              <a:rPr sz="1300" spc="-40" dirty="0">
                <a:latin typeface="Constantia"/>
                <a:cs typeface="Constantia"/>
              </a:rPr>
              <a:t> </a:t>
            </a:r>
            <a:r>
              <a:rPr sz="1300" spc="-5" dirty="0">
                <a:latin typeface="Constantia"/>
                <a:cs typeface="Constantia"/>
              </a:rPr>
              <a:t>+</a:t>
            </a:r>
            <a:r>
              <a:rPr sz="1300" spc="-10" dirty="0">
                <a:latin typeface="Constantia"/>
                <a:cs typeface="Constantia"/>
              </a:rPr>
              <a:t> </a:t>
            </a:r>
            <a:r>
              <a:rPr sz="1300" spc="-5" dirty="0">
                <a:latin typeface="Constantia"/>
                <a:cs typeface="Constantia"/>
              </a:rPr>
              <a:t>(</a:t>
            </a:r>
            <a:r>
              <a:rPr sz="1300" spc="-15" dirty="0">
                <a:latin typeface="Constantia"/>
                <a:cs typeface="Constantia"/>
              </a:rPr>
              <a:t> </a:t>
            </a:r>
            <a:r>
              <a:rPr sz="1300" spc="-5" dirty="0">
                <a:latin typeface="Constantia"/>
                <a:cs typeface="Constantia"/>
              </a:rPr>
              <a:t>b</a:t>
            </a:r>
            <a:r>
              <a:rPr sz="1300" spc="-30" dirty="0">
                <a:latin typeface="Constantia"/>
                <a:cs typeface="Constantia"/>
              </a:rPr>
              <a:t> </a:t>
            </a:r>
            <a:r>
              <a:rPr sz="1300" spc="-5" dirty="0">
                <a:latin typeface="Constantia"/>
                <a:cs typeface="Constantia"/>
              </a:rPr>
              <a:t>+</a:t>
            </a:r>
            <a:r>
              <a:rPr sz="1300" spc="-40" dirty="0">
                <a:latin typeface="Constantia"/>
                <a:cs typeface="Constantia"/>
              </a:rPr>
              <a:t> </a:t>
            </a:r>
            <a:r>
              <a:rPr sz="1300" spc="-5" dirty="0">
                <a:latin typeface="Constantia"/>
                <a:cs typeface="Constantia"/>
              </a:rPr>
              <a:t>c</a:t>
            </a:r>
            <a:r>
              <a:rPr sz="1300" spc="-45" dirty="0">
                <a:latin typeface="Constantia"/>
                <a:cs typeface="Constantia"/>
              </a:rPr>
              <a:t> </a:t>
            </a:r>
            <a:r>
              <a:rPr sz="1300" spc="-5" dirty="0">
                <a:latin typeface="Constantia"/>
                <a:cs typeface="Constantia"/>
              </a:rPr>
              <a:t>)</a:t>
            </a:r>
            <a:endParaRPr sz="1300">
              <a:latin typeface="Constantia"/>
              <a:cs typeface="Constantia"/>
            </a:endParaRPr>
          </a:p>
        </p:txBody>
      </p:sp>
      <p:sp>
        <p:nvSpPr>
          <p:cNvPr id="20" name="object 20"/>
          <p:cNvSpPr txBox="1"/>
          <p:nvPr/>
        </p:nvSpPr>
        <p:spPr>
          <a:xfrm>
            <a:off x="3301746" y="1730121"/>
            <a:ext cx="1626235" cy="502284"/>
          </a:xfrm>
          <a:prstGeom prst="rect">
            <a:avLst/>
          </a:prstGeom>
        </p:spPr>
        <p:txBody>
          <a:bodyPr vert="horz" wrap="square" lIns="0" tIns="12700" rIns="0" bIns="0" rtlCol="0">
            <a:spAutoFit/>
          </a:bodyPr>
          <a:lstStyle/>
          <a:p>
            <a:pPr marL="24765">
              <a:lnSpc>
                <a:spcPct val="100000"/>
              </a:lnSpc>
              <a:spcBef>
                <a:spcPts val="100"/>
              </a:spcBef>
            </a:pPr>
            <a:r>
              <a:rPr sz="1800" spc="-10" dirty="0">
                <a:latin typeface="Constantia"/>
                <a:cs typeface="Constantia"/>
              </a:rPr>
              <a:t>SUBTRACTION</a:t>
            </a:r>
            <a:endParaRPr sz="1800">
              <a:latin typeface="Constantia"/>
              <a:cs typeface="Constantia"/>
            </a:endParaRPr>
          </a:p>
          <a:p>
            <a:pPr marL="12700">
              <a:lnSpc>
                <a:spcPct val="100000"/>
              </a:lnSpc>
              <a:spcBef>
                <a:spcPts val="30"/>
              </a:spcBef>
            </a:pPr>
            <a:r>
              <a:rPr sz="1300" spc="-5" dirty="0">
                <a:latin typeface="Constantia"/>
                <a:cs typeface="Constantia"/>
              </a:rPr>
              <a:t>(</a:t>
            </a:r>
            <a:r>
              <a:rPr sz="1300" spc="-45" dirty="0">
                <a:latin typeface="Constantia"/>
                <a:cs typeface="Constantia"/>
              </a:rPr>
              <a:t> </a:t>
            </a:r>
            <a:r>
              <a:rPr sz="1300" spc="-5" dirty="0">
                <a:latin typeface="Constantia"/>
                <a:cs typeface="Constantia"/>
              </a:rPr>
              <a:t>a</a:t>
            </a:r>
            <a:r>
              <a:rPr sz="1300" spc="-35" dirty="0">
                <a:latin typeface="Constantia"/>
                <a:cs typeface="Constantia"/>
              </a:rPr>
              <a:t> </a:t>
            </a:r>
            <a:r>
              <a:rPr sz="1300" spc="-5" dirty="0">
                <a:latin typeface="Constantia"/>
                <a:cs typeface="Constantia"/>
              </a:rPr>
              <a:t>-</a:t>
            </a:r>
            <a:r>
              <a:rPr sz="1300" spc="-20" dirty="0">
                <a:latin typeface="Constantia"/>
                <a:cs typeface="Constantia"/>
              </a:rPr>
              <a:t> </a:t>
            </a:r>
            <a:r>
              <a:rPr sz="1300" spc="-5" dirty="0">
                <a:latin typeface="Constantia"/>
                <a:cs typeface="Constantia"/>
              </a:rPr>
              <a:t>b</a:t>
            </a:r>
            <a:r>
              <a:rPr sz="1300" spc="-30" dirty="0">
                <a:latin typeface="Constantia"/>
                <a:cs typeface="Constantia"/>
              </a:rPr>
              <a:t> </a:t>
            </a:r>
            <a:r>
              <a:rPr sz="1300" spc="-5" dirty="0">
                <a:latin typeface="Constantia"/>
                <a:cs typeface="Constantia"/>
              </a:rPr>
              <a:t>) -</a:t>
            </a:r>
            <a:r>
              <a:rPr sz="1300" spc="-45" dirty="0">
                <a:latin typeface="Constantia"/>
                <a:cs typeface="Constantia"/>
              </a:rPr>
              <a:t> </a:t>
            </a:r>
            <a:r>
              <a:rPr sz="1300" spc="-5" dirty="0">
                <a:latin typeface="Constantia"/>
                <a:cs typeface="Constantia"/>
              </a:rPr>
              <a:t>c</a:t>
            </a:r>
            <a:r>
              <a:rPr sz="1300" spc="-45" dirty="0">
                <a:latin typeface="Constantia"/>
                <a:cs typeface="Constantia"/>
              </a:rPr>
              <a:t> </a:t>
            </a:r>
            <a:r>
              <a:rPr sz="1300" spc="-5" dirty="0">
                <a:latin typeface="Constantia"/>
                <a:cs typeface="Constantia"/>
              </a:rPr>
              <a:t>=</a:t>
            </a:r>
            <a:r>
              <a:rPr sz="1300" spc="-35" dirty="0">
                <a:latin typeface="Constantia"/>
                <a:cs typeface="Constantia"/>
              </a:rPr>
              <a:t> </a:t>
            </a:r>
            <a:r>
              <a:rPr sz="1300" spc="-5" dirty="0">
                <a:latin typeface="Constantia"/>
                <a:cs typeface="Constantia"/>
              </a:rPr>
              <a:t>a</a:t>
            </a:r>
            <a:r>
              <a:rPr sz="1300" spc="-30" dirty="0">
                <a:latin typeface="Constantia"/>
                <a:cs typeface="Constantia"/>
              </a:rPr>
              <a:t> </a:t>
            </a:r>
            <a:r>
              <a:rPr sz="1300" spc="-5" dirty="0">
                <a:latin typeface="Constantia"/>
                <a:cs typeface="Constantia"/>
              </a:rPr>
              <a:t>-</a:t>
            </a:r>
            <a:r>
              <a:rPr sz="1300" spc="-20" dirty="0">
                <a:latin typeface="Constantia"/>
                <a:cs typeface="Constantia"/>
              </a:rPr>
              <a:t> </a:t>
            </a:r>
            <a:r>
              <a:rPr sz="1300" spc="-5" dirty="0">
                <a:latin typeface="Constantia"/>
                <a:cs typeface="Constantia"/>
              </a:rPr>
              <a:t>(</a:t>
            </a:r>
            <a:r>
              <a:rPr sz="1300" spc="-10" dirty="0">
                <a:latin typeface="Constantia"/>
                <a:cs typeface="Constantia"/>
              </a:rPr>
              <a:t> </a:t>
            </a:r>
            <a:r>
              <a:rPr sz="1300" spc="-5" dirty="0">
                <a:latin typeface="Constantia"/>
                <a:cs typeface="Constantia"/>
              </a:rPr>
              <a:t>b</a:t>
            </a:r>
            <a:r>
              <a:rPr sz="1300" spc="-30" dirty="0">
                <a:latin typeface="Constantia"/>
                <a:cs typeface="Constantia"/>
              </a:rPr>
              <a:t> </a:t>
            </a:r>
            <a:r>
              <a:rPr sz="1300" spc="-5" dirty="0">
                <a:latin typeface="Constantia"/>
                <a:cs typeface="Constantia"/>
              </a:rPr>
              <a:t>-</a:t>
            </a:r>
            <a:r>
              <a:rPr sz="1300" spc="-40" dirty="0">
                <a:latin typeface="Constantia"/>
                <a:cs typeface="Constantia"/>
              </a:rPr>
              <a:t> </a:t>
            </a:r>
            <a:r>
              <a:rPr sz="1300" spc="-5" dirty="0">
                <a:latin typeface="Constantia"/>
                <a:cs typeface="Constantia"/>
              </a:rPr>
              <a:t>c</a:t>
            </a:r>
            <a:r>
              <a:rPr sz="1300" spc="-45" dirty="0">
                <a:latin typeface="Constantia"/>
                <a:cs typeface="Constantia"/>
              </a:rPr>
              <a:t> </a:t>
            </a:r>
            <a:r>
              <a:rPr sz="1300" spc="-5" dirty="0">
                <a:latin typeface="Constantia"/>
                <a:cs typeface="Constantia"/>
              </a:rPr>
              <a:t>)</a:t>
            </a:r>
            <a:endParaRPr sz="1300">
              <a:latin typeface="Constantia"/>
              <a:cs typeface="Constantia"/>
            </a:endParaRPr>
          </a:p>
        </p:txBody>
      </p:sp>
      <p:sp>
        <p:nvSpPr>
          <p:cNvPr id="21" name="object 21"/>
          <p:cNvSpPr txBox="1"/>
          <p:nvPr/>
        </p:nvSpPr>
        <p:spPr>
          <a:xfrm>
            <a:off x="5283200" y="1730121"/>
            <a:ext cx="1930400" cy="488950"/>
          </a:xfrm>
          <a:prstGeom prst="rect">
            <a:avLst/>
          </a:prstGeom>
        </p:spPr>
        <p:txBody>
          <a:bodyPr vert="horz" wrap="square" lIns="0" tIns="12700" rIns="0" bIns="0" rtlCol="0">
            <a:spAutoFit/>
          </a:bodyPr>
          <a:lstStyle/>
          <a:p>
            <a:pPr algn="ctr">
              <a:lnSpc>
                <a:spcPct val="100000"/>
              </a:lnSpc>
              <a:spcBef>
                <a:spcPts val="100"/>
              </a:spcBef>
            </a:pPr>
            <a:r>
              <a:rPr sz="1800" spc="-25" dirty="0">
                <a:latin typeface="Constantia"/>
                <a:cs typeface="Constantia"/>
              </a:rPr>
              <a:t>MULTIPLICATION</a:t>
            </a:r>
            <a:endParaRPr sz="1800">
              <a:latin typeface="Constantia"/>
              <a:cs typeface="Constantia"/>
            </a:endParaRPr>
          </a:p>
          <a:p>
            <a:pPr algn="ctr">
              <a:lnSpc>
                <a:spcPct val="100000"/>
              </a:lnSpc>
              <a:spcBef>
                <a:spcPts val="45"/>
              </a:spcBef>
            </a:pPr>
            <a:r>
              <a:rPr sz="1200" dirty="0">
                <a:latin typeface="Constantia"/>
                <a:cs typeface="Constantia"/>
              </a:rPr>
              <a:t>(</a:t>
            </a:r>
            <a:r>
              <a:rPr sz="1200" spc="-45" dirty="0">
                <a:latin typeface="Constantia"/>
                <a:cs typeface="Constantia"/>
              </a:rPr>
              <a:t> </a:t>
            </a:r>
            <a:r>
              <a:rPr sz="1200" dirty="0">
                <a:latin typeface="Constantia"/>
                <a:cs typeface="Constantia"/>
              </a:rPr>
              <a:t>a</a:t>
            </a:r>
            <a:r>
              <a:rPr sz="1200" spc="-50" dirty="0">
                <a:latin typeface="Constantia"/>
                <a:cs typeface="Constantia"/>
              </a:rPr>
              <a:t> </a:t>
            </a:r>
            <a:r>
              <a:rPr sz="1200" dirty="0">
                <a:latin typeface="Constantia"/>
                <a:cs typeface="Constantia"/>
              </a:rPr>
              <a:t>× b</a:t>
            </a:r>
            <a:r>
              <a:rPr sz="1200" spc="-55" dirty="0">
                <a:latin typeface="Constantia"/>
                <a:cs typeface="Constantia"/>
              </a:rPr>
              <a:t> </a:t>
            </a:r>
            <a:r>
              <a:rPr sz="1200" dirty="0">
                <a:latin typeface="Constantia"/>
                <a:cs typeface="Constantia"/>
              </a:rPr>
              <a:t>)</a:t>
            </a:r>
            <a:r>
              <a:rPr sz="1200" spc="-5" dirty="0">
                <a:latin typeface="Constantia"/>
                <a:cs typeface="Constantia"/>
              </a:rPr>
              <a:t> </a:t>
            </a:r>
            <a:r>
              <a:rPr sz="1200" dirty="0">
                <a:latin typeface="Constantia"/>
                <a:cs typeface="Constantia"/>
              </a:rPr>
              <a:t>×</a:t>
            </a:r>
            <a:r>
              <a:rPr sz="1200" spc="-35" dirty="0">
                <a:latin typeface="Constantia"/>
                <a:cs typeface="Constantia"/>
              </a:rPr>
              <a:t> </a:t>
            </a:r>
            <a:r>
              <a:rPr sz="1200" dirty="0">
                <a:latin typeface="Constantia"/>
                <a:cs typeface="Constantia"/>
              </a:rPr>
              <a:t>c</a:t>
            </a:r>
            <a:r>
              <a:rPr sz="1200" spc="-45" dirty="0">
                <a:latin typeface="Constantia"/>
                <a:cs typeface="Constantia"/>
              </a:rPr>
              <a:t> </a:t>
            </a:r>
            <a:r>
              <a:rPr sz="1200" dirty="0">
                <a:latin typeface="Constantia"/>
                <a:cs typeface="Constantia"/>
              </a:rPr>
              <a:t>=</a:t>
            </a:r>
            <a:r>
              <a:rPr sz="1200" spc="-35" dirty="0">
                <a:latin typeface="Constantia"/>
                <a:cs typeface="Constantia"/>
              </a:rPr>
              <a:t> </a:t>
            </a:r>
            <a:r>
              <a:rPr sz="1200" dirty="0">
                <a:latin typeface="Constantia"/>
                <a:cs typeface="Constantia"/>
              </a:rPr>
              <a:t>a</a:t>
            </a:r>
            <a:r>
              <a:rPr sz="1200" spc="-45" dirty="0">
                <a:latin typeface="Constantia"/>
                <a:cs typeface="Constantia"/>
              </a:rPr>
              <a:t> </a:t>
            </a:r>
            <a:r>
              <a:rPr sz="1200" dirty="0">
                <a:latin typeface="Constantia"/>
                <a:cs typeface="Constantia"/>
              </a:rPr>
              <a:t>×</a:t>
            </a:r>
            <a:r>
              <a:rPr sz="1200" spc="-10" dirty="0">
                <a:latin typeface="Constantia"/>
                <a:cs typeface="Constantia"/>
              </a:rPr>
              <a:t> </a:t>
            </a:r>
            <a:r>
              <a:rPr sz="1200" dirty="0">
                <a:latin typeface="Constantia"/>
                <a:cs typeface="Constantia"/>
              </a:rPr>
              <a:t>(</a:t>
            </a:r>
            <a:r>
              <a:rPr sz="1200" spc="-5" dirty="0">
                <a:latin typeface="Constantia"/>
                <a:cs typeface="Constantia"/>
              </a:rPr>
              <a:t> </a:t>
            </a:r>
            <a:r>
              <a:rPr sz="1200" dirty="0">
                <a:latin typeface="Constantia"/>
                <a:cs typeface="Constantia"/>
              </a:rPr>
              <a:t>b</a:t>
            </a:r>
            <a:r>
              <a:rPr sz="1200" spc="-40" dirty="0">
                <a:latin typeface="Constantia"/>
                <a:cs typeface="Constantia"/>
              </a:rPr>
              <a:t> </a:t>
            </a:r>
            <a:r>
              <a:rPr sz="1200" dirty="0">
                <a:latin typeface="Constantia"/>
                <a:cs typeface="Constantia"/>
              </a:rPr>
              <a:t>×</a:t>
            </a:r>
            <a:r>
              <a:rPr sz="1200" spc="-45" dirty="0">
                <a:latin typeface="Constantia"/>
                <a:cs typeface="Constantia"/>
              </a:rPr>
              <a:t> </a:t>
            </a:r>
            <a:r>
              <a:rPr sz="1200" dirty="0">
                <a:latin typeface="Constantia"/>
                <a:cs typeface="Constantia"/>
              </a:rPr>
              <a:t>c</a:t>
            </a:r>
            <a:r>
              <a:rPr sz="1200" spc="-35" dirty="0">
                <a:latin typeface="Constantia"/>
                <a:cs typeface="Constantia"/>
              </a:rPr>
              <a:t> </a:t>
            </a:r>
            <a:r>
              <a:rPr sz="1200" dirty="0">
                <a:latin typeface="Constantia"/>
                <a:cs typeface="Constantia"/>
              </a:rPr>
              <a:t>)</a:t>
            </a:r>
            <a:endParaRPr sz="1200">
              <a:latin typeface="Constantia"/>
              <a:cs typeface="Constantia"/>
            </a:endParaRPr>
          </a:p>
        </p:txBody>
      </p:sp>
      <p:sp>
        <p:nvSpPr>
          <p:cNvPr id="22" name="object 22"/>
          <p:cNvSpPr txBox="1"/>
          <p:nvPr/>
        </p:nvSpPr>
        <p:spPr>
          <a:xfrm>
            <a:off x="7420102" y="1730121"/>
            <a:ext cx="1619885" cy="488950"/>
          </a:xfrm>
          <a:prstGeom prst="rect">
            <a:avLst/>
          </a:prstGeom>
        </p:spPr>
        <p:txBody>
          <a:bodyPr vert="horz" wrap="square" lIns="0" tIns="12700" rIns="0" bIns="0" rtlCol="0">
            <a:spAutoFit/>
          </a:bodyPr>
          <a:lstStyle/>
          <a:p>
            <a:pPr algn="ctr">
              <a:lnSpc>
                <a:spcPct val="100000"/>
              </a:lnSpc>
              <a:spcBef>
                <a:spcPts val="100"/>
              </a:spcBef>
            </a:pPr>
            <a:r>
              <a:rPr sz="1800" spc="-5" dirty="0">
                <a:latin typeface="Constantia"/>
                <a:cs typeface="Constantia"/>
              </a:rPr>
              <a:t>DIVISION</a:t>
            </a:r>
            <a:endParaRPr sz="1800">
              <a:latin typeface="Constantia"/>
              <a:cs typeface="Constantia"/>
            </a:endParaRPr>
          </a:p>
          <a:p>
            <a:pPr algn="ctr">
              <a:lnSpc>
                <a:spcPct val="100000"/>
              </a:lnSpc>
              <a:spcBef>
                <a:spcPts val="45"/>
              </a:spcBef>
            </a:pPr>
            <a:r>
              <a:rPr sz="1200" dirty="0">
                <a:latin typeface="Constantia"/>
                <a:cs typeface="Constantia"/>
              </a:rPr>
              <a:t>(</a:t>
            </a:r>
            <a:r>
              <a:rPr sz="1200" spc="-50" dirty="0">
                <a:latin typeface="Constantia"/>
                <a:cs typeface="Constantia"/>
              </a:rPr>
              <a:t> </a:t>
            </a:r>
            <a:r>
              <a:rPr sz="1200" dirty="0">
                <a:latin typeface="Constantia"/>
                <a:cs typeface="Constantia"/>
              </a:rPr>
              <a:t>a</a:t>
            </a:r>
            <a:r>
              <a:rPr sz="1200" spc="-45" dirty="0">
                <a:latin typeface="Constantia"/>
                <a:cs typeface="Constantia"/>
              </a:rPr>
              <a:t> </a:t>
            </a:r>
            <a:r>
              <a:rPr sz="1200" dirty="0">
                <a:latin typeface="Constantia"/>
                <a:cs typeface="Constantia"/>
              </a:rPr>
              <a:t>÷</a:t>
            </a:r>
            <a:r>
              <a:rPr sz="1200" spc="-5" dirty="0">
                <a:latin typeface="Constantia"/>
                <a:cs typeface="Constantia"/>
              </a:rPr>
              <a:t> </a:t>
            </a:r>
            <a:r>
              <a:rPr sz="1200" dirty="0">
                <a:latin typeface="Constantia"/>
                <a:cs typeface="Constantia"/>
              </a:rPr>
              <a:t>b</a:t>
            </a:r>
            <a:r>
              <a:rPr sz="1200" spc="-55" dirty="0">
                <a:latin typeface="Constantia"/>
                <a:cs typeface="Constantia"/>
              </a:rPr>
              <a:t> </a:t>
            </a:r>
            <a:r>
              <a:rPr sz="1200" dirty="0">
                <a:latin typeface="Constantia"/>
                <a:cs typeface="Constantia"/>
              </a:rPr>
              <a:t>)</a:t>
            </a:r>
            <a:r>
              <a:rPr sz="1200" spc="-5" dirty="0">
                <a:latin typeface="Constantia"/>
                <a:cs typeface="Constantia"/>
              </a:rPr>
              <a:t> </a:t>
            </a:r>
            <a:r>
              <a:rPr sz="1200" dirty="0">
                <a:latin typeface="Constantia"/>
                <a:cs typeface="Constantia"/>
              </a:rPr>
              <a:t>÷</a:t>
            </a:r>
            <a:r>
              <a:rPr sz="1200" spc="-40" dirty="0">
                <a:latin typeface="Constantia"/>
                <a:cs typeface="Constantia"/>
              </a:rPr>
              <a:t> </a:t>
            </a:r>
            <a:r>
              <a:rPr sz="1200" dirty="0">
                <a:latin typeface="Constantia"/>
                <a:cs typeface="Constantia"/>
              </a:rPr>
              <a:t>c</a:t>
            </a:r>
            <a:r>
              <a:rPr sz="1200" spc="-45" dirty="0">
                <a:latin typeface="Constantia"/>
                <a:cs typeface="Constantia"/>
              </a:rPr>
              <a:t> </a:t>
            </a:r>
            <a:r>
              <a:rPr sz="1200" dirty="0">
                <a:latin typeface="Constantia"/>
                <a:cs typeface="Constantia"/>
              </a:rPr>
              <a:t>=</a:t>
            </a:r>
            <a:r>
              <a:rPr sz="1200" spc="-40" dirty="0">
                <a:latin typeface="Constantia"/>
                <a:cs typeface="Constantia"/>
              </a:rPr>
              <a:t> </a:t>
            </a:r>
            <a:r>
              <a:rPr sz="1200" dirty="0">
                <a:latin typeface="Constantia"/>
                <a:cs typeface="Constantia"/>
              </a:rPr>
              <a:t>a</a:t>
            </a:r>
            <a:r>
              <a:rPr sz="1200" spc="-45" dirty="0">
                <a:latin typeface="Constantia"/>
                <a:cs typeface="Constantia"/>
              </a:rPr>
              <a:t> </a:t>
            </a:r>
            <a:r>
              <a:rPr sz="1200" dirty="0">
                <a:latin typeface="Constantia"/>
                <a:cs typeface="Constantia"/>
              </a:rPr>
              <a:t>÷</a:t>
            </a:r>
            <a:r>
              <a:rPr sz="1200" spc="-10" dirty="0">
                <a:latin typeface="Constantia"/>
                <a:cs typeface="Constantia"/>
              </a:rPr>
              <a:t> </a:t>
            </a:r>
            <a:r>
              <a:rPr sz="1200" dirty="0">
                <a:latin typeface="Constantia"/>
                <a:cs typeface="Constantia"/>
              </a:rPr>
              <a:t>(</a:t>
            </a:r>
            <a:r>
              <a:rPr sz="1200" spc="-10" dirty="0">
                <a:latin typeface="Constantia"/>
                <a:cs typeface="Constantia"/>
              </a:rPr>
              <a:t> </a:t>
            </a:r>
            <a:r>
              <a:rPr sz="1200" dirty="0">
                <a:latin typeface="Constantia"/>
                <a:cs typeface="Constantia"/>
              </a:rPr>
              <a:t>b</a:t>
            </a:r>
            <a:r>
              <a:rPr sz="1200" spc="-40" dirty="0">
                <a:latin typeface="Constantia"/>
                <a:cs typeface="Constantia"/>
              </a:rPr>
              <a:t> </a:t>
            </a:r>
            <a:r>
              <a:rPr sz="1200" dirty="0">
                <a:latin typeface="Constantia"/>
                <a:cs typeface="Constantia"/>
              </a:rPr>
              <a:t>÷</a:t>
            </a:r>
            <a:r>
              <a:rPr sz="1200" spc="-50" dirty="0">
                <a:latin typeface="Constantia"/>
                <a:cs typeface="Constantia"/>
              </a:rPr>
              <a:t> </a:t>
            </a:r>
            <a:r>
              <a:rPr sz="1200" dirty="0">
                <a:latin typeface="Constantia"/>
                <a:cs typeface="Constantia"/>
              </a:rPr>
              <a:t>c</a:t>
            </a:r>
            <a:r>
              <a:rPr sz="1200" spc="-35" dirty="0">
                <a:latin typeface="Constantia"/>
                <a:cs typeface="Constantia"/>
              </a:rPr>
              <a:t> </a:t>
            </a:r>
            <a:r>
              <a:rPr sz="1200" dirty="0">
                <a:latin typeface="Constantia"/>
                <a:cs typeface="Constantia"/>
              </a:rPr>
              <a:t>)</a:t>
            </a:r>
            <a:endParaRPr sz="1200">
              <a:latin typeface="Constantia"/>
              <a:cs typeface="Constantia"/>
            </a:endParaRPr>
          </a:p>
        </p:txBody>
      </p:sp>
      <p:sp>
        <p:nvSpPr>
          <p:cNvPr id="23" name="object 23"/>
          <p:cNvSpPr txBox="1"/>
          <p:nvPr/>
        </p:nvSpPr>
        <p:spPr>
          <a:xfrm>
            <a:off x="114401" y="2571750"/>
            <a:ext cx="916940" cy="452755"/>
          </a:xfrm>
          <a:prstGeom prst="rect">
            <a:avLst/>
          </a:prstGeom>
        </p:spPr>
        <p:txBody>
          <a:bodyPr vert="horz" wrap="square" lIns="0" tIns="13335" rIns="0" bIns="0" rtlCol="0">
            <a:spAutoFit/>
          </a:bodyPr>
          <a:lstStyle/>
          <a:p>
            <a:pPr marL="81280" marR="5080" indent="-68580">
              <a:lnSpc>
                <a:spcPct val="100000"/>
              </a:lnSpc>
              <a:spcBef>
                <a:spcPts val="105"/>
              </a:spcBef>
            </a:pPr>
            <a:r>
              <a:rPr sz="1400" spc="-5" dirty="0">
                <a:latin typeface="Constantia"/>
                <a:cs typeface="Constantia"/>
              </a:rPr>
              <a:t>R</a:t>
            </a:r>
            <a:r>
              <a:rPr sz="1400" spc="-70" dirty="0">
                <a:latin typeface="Constantia"/>
                <a:cs typeface="Constantia"/>
              </a:rPr>
              <a:t>A</a:t>
            </a:r>
            <a:r>
              <a:rPr sz="1400" spc="-5" dirty="0">
                <a:latin typeface="Constantia"/>
                <a:cs typeface="Constantia"/>
              </a:rPr>
              <a:t>T</a:t>
            </a:r>
            <a:r>
              <a:rPr sz="1400" dirty="0">
                <a:latin typeface="Constantia"/>
                <a:cs typeface="Constantia"/>
              </a:rPr>
              <a:t>I</a:t>
            </a:r>
            <a:r>
              <a:rPr sz="1400" spc="-5" dirty="0">
                <a:latin typeface="Constantia"/>
                <a:cs typeface="Constantia"/>
              </a:rPr>
              <a:t>ON</a:t>
            </a:r>
            <a:r>
              <a:rPr sz="1400" dirty="0">
                <a:latin typeface="Constantia"/>
                <a:cs typeface="Constantia"/>
              </a:rPr>
              <a:t>AL  NUMBER</a:t>
            </a:r>
            <a:endParaRPr sz="1400">
              <a:latin typeface="Constantia"/>
              <a:cs typeface="Constantia"/>
            </a:endParaRPr>
          </a:p>
        </p:txBody>
      </p:sp>
      <p:sp>
        <p:nvSpPr>
          <p:cNvPr id="24" name="object 24"/>
          <p:cNvSpPr txBox="1"/>
          <p:nvPr/>
        </p:nvSpPr>
        <p:spPr>
          <a:xfrm>
            <a:off x="1890141" y="2568702"/>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5" name="object 25"/>
          <p:cNvSpPr txBox="1"/>
          <p:nvPr/>
        </p:nvSpPr>
        <p:spPr>
          <a:xfrm>
            <a:off x="3925061" y="2568702"/>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26" name="object 26"/>
          <p:cNvSpPr txBox="1"/>
          <p:nvPr/>
        </p:nvSpPr>
        <p:spPr>
          <a:xfrm>
            <a:off x="6043676" y="2568702"/>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27" name="object 27"/>
          <p:cNvSpPr txBox="1"/>
          <p:nvPr/>
        </p:nvSpPr>
        <p:spPr>
          <a:xfrm>
            <a:off x="8040369" y="2568702"/>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28" name="object 28"/>
          <p:cNvSpPr txBox="1"/>
          <p:nvPr/>
        </p:nvSpPr>
        <p:spPr>
          <a:xfrm>
            <a:off x="138785" y="3617798"/>
            <a:ext cx="863600"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onstantia"/>
                <a:cs typeface="Constantia"/>
              </a:rPr>
              <a:t>IN</a:t>
            </a:r>
            <a:r>
              <a:rPr sz="1400" spc="-5" dirty="0">
                <a:latin typeface="Constantia"/>
                <a:cs typeface="Constantia"/>
              </a:rPr>
              <a:t>T</a:t>
            </a:r>
            <a:r>
              <a:rPr sz="1400" spc="-25" dirty="0">
                <a:latin typeface="Constantia"/>
                <a:cs typeface="Constantia"/>
              </a:rPr>
              <a:t>E</a:t>
            </a:r>
            <a:r>
              <a:rPr sz="1400" dirty="0">
                <a:latin typeface="Constantia"/>
                <a:cs typeface="Constantia"/>
              </a:rPr>
              <a:t>GERS</a:t>
            </a:r>
            <a:endParaRPr sz="1400">
              <a:latin typeface="Constantia"/>
              <a:cs typeface="Constantia"/>
            </a:endParaRPr>
          </a:p>
        </p:txBody>
      </p:sp>
      <p:sp>
        <p:nvSpPr>
          <p:cNvPr id="29" name="object 29"/>
          <p:cNvSpPr txBox="1"/>
          <p:nvPr/>
        </p:nvSpPr>
        <p:spPr>
          <a:xfrm>
            <a:off x="1890141" y="361530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0" name="object 30"/>
          <p:cNvSpPr txBox="1"/>
          <p:nvPr/>
        </p:nvSpPr>
        <p:spPr>
          <a:xfrm>
            <a:off x="3925061" y="361530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1" name="object 31"/>
          <p:cNvSpPr txBox="1"/>
          <p:nvPr/>
        </p:nvSpPr>
        <p:spPr>
          <a:xfrm>
            <a:off x="6043676" y="361530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2" name="object 32"/>
          <p:cNvSpPr txBox="1"/>
          <p:nvPr/>
        </p:nvSpPr>
        <p:spPr>
          <a:xfrm>
            <a:off x="8040369" y="361530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3" name="object 33"/>
          <p:cNvSpPr txBox="1"/>
          <p:nvPr/>
        </p:nvSpPr>
        <p:spPr>
          <a:xfrm>
            <a:off x="182981" y="4608957"/>
            <a:ext cx="776605" cy="452755"/>
          </a:xfrm>
          <a:prstGeom prst="rect">
            <a:avLst/>
          </a:prstGeom>
        </p:spPr>
        <p:txBody>
          <a:bodyPr vert="horz" wrap="square" lIns="0" tIns="12700" rIns="0" bIns="0" rtlCol="0">
            <a:spAutoFit/>
          </a:bodyPr>
          <a:lstStyle/>
          <a:p>
            <a:pPr marL="12700" marR="5080" indent="40640">
              <a:lnSpc>
                <a:spcPct val="100000"/>
              </a:lnSpc>
              <a:spcBef>
                <a:spcPts val="100"/>
              </a:spcBef>
            </a:pPr>
            <a:r>
              <a:rPr sz="1400" dirty="0">
                <a:latin typeface="Constantia"/>
                <a:cs typeface="Constantia"/>
              </a:rPr>
              <a:t>WHOLE  NUMBER</a:t>
            </a:r>
            <a:endParaRPr sz="1400">
              <a:latin typeface="Constantia"/>
              <a:cs typeface="Constantia"/>
            </a:endParaRPr>
          </a:p>
        </p:txBody>
      </p:sp>
      <p:sp>
        <p:nvSpPr>
          <p:cNvPr id="34" name="object 34"/>
          <p:cNvSpPr txBox="1"/>
          <p:nvPr/>
        </p:nvSpPr>
        <p:spPr>
          <a:xfrm>
            <a:off x="1890141" y="460590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5" name="object 35"/>
          <p:cNvSpPr txBox="1"/>
          <p:nvPr/>
        </p:nvSpPr>
        <p:spPr>
          <a:xfrm>
            <a:off x="3925061" y="460590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6" name="object 36"/>
          <p:cNvSpPr txBox="1"/>
          <p:nvPr/>
        </p:nvSpPr>
        <p:spPr>
          <a:xfrm>
            <a:off x="6043676" y="460590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37" name="object 37"/>
          <p:cNvSpPr txBox="1"/>
          <p:nvPr/>
        </p:nvSpPr>
        <p:spPr>
          <a:xfrm>
            <a:off x="8040369" y="460590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38" name="object 38"/>
          <p:cNvSpPr txBox="1"/>
          <p:nvPr/>
        </p:nvSpPr>
        <p:spPr>
          <a:xfrm>
            <a:off x="149453" y="5980887"/>
            <a:ext cx="844550" cy="452755"/>
          </a:xfrm>
          <a:prstGeom prst="rect">
            <a:avLst/>
          </a:prstGeom>
        </p:spPr>
        <p:txBody>
          <a:bodyPr vert="horz" wrap="square" lIns="0" tIns="12700" rIns="0" bIns="0" rtlCol="0">
            <a:spAutoFit/>
          </a:bodyPr>
          <a:lstStyle/>
          <a:p>
            <a:pPr marL="45720" marR="5080" indent="-33655">
              <a:lnSpc>
                <a:spcPct val="100000"/>
              </a:lnSpc>
              <a:spcBef>
                <a:spcPts val="100"/>
              </a:spcBef>
            </a:pPr>
            <a:r>
              <a:rPr sz="1400" dirty="0">
                <a:latin typeface="Constantia"/>
                <a:cs typeface="Constantia"/>
              </a:rPr>
              <a:t>N</a:t>
            </a:r>
            <a:r>
              <a:rPr sz="1400" spc="-75" dirty="0">
                <a:latin typeface="Constantia"/>
                <a:cs typeface="Constantia"/>
              </a:rPr>
              <a:t>A</a:t>
            </a:r>
            <a:r>
              <a:rPr sz="1400" spc="-5" dirty="0">
                <a:latin typeface="Constantia"/>
                <a:cs typeface="Constantia"/>
              </a:rPr>
              <a:t>TU</a:t>
            </a:r>
            <a:r>
              <a:rPr sz="1400" dirty="0">
                <a:latin typeface="Constantia"/>
                <a:cs typeface="Constantia"/>
              </a:rPr>
              <a:t>R</a:t>
            </a:r>
            <a:r>
              <a:rPr sz="1400" spc="-5" dirty="0">
                <a:latin typeface="Constantia"/>
                <a:cs typeface="Constantia"/>
              </a:rPr>
              <a:t>AL  </a:t>
            </a:r>
            <a:r>
              <a:rPr sz="1400" dirty="0">
                <a:latin typeface="Constantia"/>
                <a:cs typeface="Constantia"/>
              </a:rPr>
              <a:t>NUMBER</a:t>
            </a:r>
            <a:endParaRPr sz="1400">
              <a:latin typeface="Constantia"/>
              <a:cs typeface="Constantia"/>
            </a:endParaRPr>
          </a:p>
        </p:txBody>
      </p:sp>
      <p:sp>
        <p:nvSpPr>
          <p:cNvPr id="39" name="object 39"/>
          <p:cNvSpPr txBox="1"/>
          <p:nvPr/>
        </p:nvSpPr>
        <p:spPr>
          <a:xfrm>
            <a:off x="1890141" y="597783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0" name="object 40"/>
          <p:cNvSpPr txBox="1"/>
          <p:nvPr/>
        </p:nvSpPr>
        <p:spPr>
          <a:xfrm>
            <a:off x="3925061" y="597783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
        <p:nvSpPr>
          <p:cNvPr id="41" name="object 41"/>
          <p:cNvSpPr txBox="1"/>
          <p:nvPr/>
        </p:nvSpPr>
        <p:spPr>
          <a:xfrm>
            <a:off x="6043676" y="5977838"/>
            <a:ext cx="410209"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YES</a:t>
            </a:r>
            <a:endParaRPr sz="1800">
              <a:latin typeface="Constantia"/>
              <a:cs typeface="Constantia"/>
            </a:endParaRPr>
          </a:p>
        </p:txBody>
      </p:sp>
      <p:sp>
        <p:nvSpPr>
          <p:cNvPr id="42" name="object 42"/>
          <p:cNvSpPr txBox="1"/>
          <p:nvPr/>
        </p:nvSpPr>
        <p:spPr>
          <a:xfrm>
            <a:off x="8040369" y="5977838"/>
            <a:ext cx="3797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nstantia"/>
                <a:cs typeface="Constantia"/>
              </a:rPr>
              <a:t>NO</a:t>
            </a:r>
            <a:endParaRPr sz="1800">
              <a:latin typeface="Constantia"/>
              <a:cs typeface="Constant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595376" y="40335"/>
            <a:ext cx="7956550" cy="788670"/>
          </a:xfrm>
          <a:prstGeom prst="rect">
            <a:avLst/>
          </a:prstGeom>
        </p:spPr>
        <p:txBody>
          <a:bodyPr vert="horz" wrap="square" lIns="0" tIns="13335" rIns="0" bIns="0" rtlCol="0">
            <a:spAutoFit/>
          </a:bodyPr>
          <a:lstStyle/>
          <a:p>
            <a:pPr marL="12700">
              <a:lnSpc>
                <a:spcPct val="100000"/>
              </a:lnSpc>
              <a:spcBef>
                <a:spcPts val="105"/>
              </a:spcBef>
            </a:pPr>
            <a:r>
              <a:rPr sz="5000" b="1" i="1" dirty="0">
                <a:latin typeface="Times New Roman"/>
                <a:cs typeface="Times New Roman"/>
              </a:rPr>
              <a:t>DISTRIBUTIVE</a:t>
            </a:r>
            <a:r>
              <a:rPr sz="5000" b="1" i="1" spc="-30" dirty="0">
                <a:latin typeface="Times New Roman"/>
                <a:cs typeface="Times New Roman"/>
              </a:rPr>
              <a:t> </a:t>
            </a:r>
            <a:r>
              <a:rPr sz="5000" b="1" i="1" dirty="0">
                <a:latin typeface="Times New Roman"/>
                <a:cs typeface="Times New Roman"/>
              </a:rPr>
              <a:t>PROPERTY</a:t>
            </a:r>
            <a:endParaRPr sz="5000">
              <a:latin typeface="Times New Roman"/>
              <a:cs typeface="Times New Roman"/>
            </a:endParaRPr>
          </a:p>
        </p:txBody>
      </p:sp>
      <p:sp>
        <p:nvSpPr>
          <p:cNvPr id="9" name="object 9"/>
          <p:cNvSpPr/>
          <p:nvPr/>
        </p:nvSpPr>
        <p:spPr>
          <a:xfrm>
            <a:off x="608076" y="757427"/>
            <a:ext cx="7926705" cy="60960"/>
          </a:xfrm>
          <a:custGeom>
            <a:avLst/>
            <a:gdLst/>
            <a:ahLst/>
            <a:cxnLst/>
            <a:rect l="l" t="t" r="r" b="b"/>
            <a:pathLst>
              <a:path w="7926705" h="60959">
                <a:moveTo>
                  <a:pt x="7926324" y="0"/>
                </a:moveTo>
                <a:lnTo>
                  <a:pt x="0" y="0"/>
                </a:lnTo>
                <a:lnTo>
                  <a:pt x="0" y="60960"/>
                </a:lnTo>
                <a:lnTo>
                  <a:pt x="7926324" y="60960"/>
                </a:lnTo>
                <a:lnTo>
                  <a:pt x="7926324" y="0"/>
                </a:lnTo>
                <a:close/>
              </a:path>
            </a:pathLst>
          </a:custGeom>
          <a:solidFill>
            <a:srgbClr val="04607A"/>
          </a:solidFill>
        </p:spPr>
        <p:txBody>
          <a:bodyPr wrap="square" lIns="0" tIns="0" rIns="0" bIns="0" rtlCol="0"/>
          <a:lstStyle/>
          <a:p>
            <a:endParaRPr/>
          </a:p>
        </p:txBody>
      </p:sp>
      <p:sp>
        <p:nvSpPr>
          <p:cNvPr id="10" name="object 10"/>
          <p:cNvSpPr txBox="1"/>
          <p:nvPr/>
        </p:nvSpPr>
        <p:spPr>
          <a:xfrm>
            <a:off x="78739" y="863853"/>
            <a:ext cx="8853805" cy="5840095"/>
          </a:xfrm>
          <a:prstGeom prst="rect">
            <a:avLst/>
          </a:prstGeom>
        </p:spPr>
        <p:txBody>
          <a:bodyPr vert="horz" wrap="square" lIns="0" tIns="12700" rIns="0" bIns="0" rtlCol="0">
            <a:spAutoFit/>
          </a:bodyPr>
          <a:lstStyle/>
          <a:p>
            <a:pPr marL="469900" marR="513080" indent="-457200">
              <a:lnSpc>
                <a:spcPct val="100000"/>
              </a:lnSpc>
              <a:spcBef>
                <a:spcPts val="100"/>
              </a:spcBef>
              <a:tabLst>
                <a:tab pos="469265" algn="l"/>
              </a:tabLst>
            </a:pPr>
            <a:r>
              <a:rPr sz="2250" spc="10" dirty="0">
                <a:solidFill>
                  <a:srgbClr val="0AD0D9"/>
                </a:solidFill>
                <a:latin typeface="Arial"/>
                <a:cs typeface="Arial"/>
              </a:rPr>
              <a:t>A.	</a:t>
            </a:r>
            <a:r>
              <a:rPr sz="2400" u="heavy" spc="-5" dirty="0">
                <a:solidFill>
                  <a:srgbClr val="FF0000"/>
                </a:solidFill>
                <a:uFill>
                  <a:solidFill>
                    <a:srgbClr val="FF0000"/>
                  </a:solidFill>
                </a:uFill>
                <a:latin typeface="Arial"/>
                <a:cs typeface="Arial"/>
              </a:rPr>
              <a:t>DISTRIBUTIVE </a:t>
            </a:r>
            <a:r>
              <a:rPr sz="2400" u="heavy" spc="-10" dirty="0">
                <a:solidFill>
                  <a:srgbClr val="FF0000"/>
                </a:solidFill>
                <a:uFill>
                  <a:solidFill>
                    <a:srgbClr val="FF0000"/>
                  </a:solidFill>
                </a:uFill>
                <a:latin typeface="Arial"/>
                <a:cs typeface="Arial"/>
              </a:rPr>
              <a:t>PROPERTY </a:t>
            </a:r>
            <a:r>
              <a:rPr sz="2400" u="heavy" dirty="0">
                <a:solidFill>
                  <a:srgbClr val="FF0000"/>
                </a:solidFill>
                <a:uFill>
                  <a:solidFill>
                    <a:srgbClr val="FF0000"/>
                  </a:solidFill>
                </a:uFill>
                <a:latin typeface="Arial"/>
                <a:cs typeface="Arial"/>
              </a:rPr>
              <a:t>OF </a:t>
            </a:r>
            <a:r>
              <a:rPr sz="2400" u="heavy" spc="-30" dirty="0">
                <a:solidFill>
                  <a:srgbClr val="FF0000"/>
                </a:solidFill>
                <a:uFill>
                  <a:solidFill>
                    <a:srgbClr val="FF0000"/>
                  </a:solidFill>
                </a:uFill>
                <a:latin typeface="Arial"/>
                <a:cs typeface="Arial"/>
              </a:rPr>
              <a:t>MULTIPLICATION </a:t>
            </a:r>
            <a:r>
              <a:rPr sz="2400" u="heavy" spc="-5" dirty="0">
                <a:solidFill>
                  <a:srgbClr val="FF0000"/>
                </a:solidFill>
                <a:uFill>
                  <a:solidFill>
                    <a:srgbClr val="FF0000"/>
                  </a:solidFill>
                </a:uFill>
                <a:latin typeface="Arial"/>
                <a:cs typeface="Arial"/>
              </a:rPr>
              <a:t>OVER </a:t>
            </a:r>
            <a:r>
              <a:rPr sz="2400" spc="-5" dirty="0">
                <a:solidFill>
                  <a:srgbClr val="FF0000"/>
                </a:solidFill>
                <a:latin typeface="Arial"/>
                <a:cs typeface="Arial"/>
              </a:rPr>
              <a:t> </a:t>
            </a:r>
            <a:r>
              <a:rPr sz="2400" u="heavy" spc="-5" dirty="0">
                <a:solidFill>
                  <a:srgbClr val="FF0000"/>
                </a:solidFill>
                <a:uFill>
                  <a:solidFill>
                    <a:srgbClr val="FF0000"/>
                  </a:solidFill>
                </a:uFill>
                <a:latin typeface="Arial"/>
                <a:cs typeface="Arial"/>
              </a:rPr>
              <a:t>ADDITION-</a:t>
            </a:r>
            <a:endParaRPr sz="2400">
              <a:latin typeface="Arial"/>
              <a:cs typeface="Arial"/>
            </a:endParaRPr>
          </a:p>
          <a:p>
            <a:pPr marL="4053204">
              <a:lnSpc>
                <a:spcPct val="100000"/>
              </a:lnSpc>
              <a:spcBef>
                <a:spcPts val="575"/>
              </a:spcBef>
              <a:tabLst>
                <a:tab pos="5776595" algn="l"/>
                <a:tab pos="6122035" algn="l"/>
              </a:tabLst>
            </a:pPr>
            <a:r>
              <a:rPr sz="2400" spc="-5" dirty="0">
                <a:latin typeface="Arial"/>
                <a:cs typeface="Arial"/>
              </a:rPr>
              <a:t>a </a:t>
            </a:r>
            <a:r>
              <a:rPr sz="2400" dirty="0">
                <a:latin typeface="Arial"/>
                <a:cs typeface="Arial"/>
              </a:rPr>
              <a:t>× ( </a:t>
            </a:r>
            <a:r>
              <a:rPr sz="2400" spc="-5" dirty="0">
                <a:latin typeface="Arial"/>
                <a:cs typeface="Arial"/>
              </a:rPr>
              <a:t>b </a:t>
            </a:r>
            <a:r>
              <a:rPr sz="2400" dirty="0">
                <a:latin typeface="Arial"/>
                <a:cs typeface="Arial"/>
              </a:rPr>
              <a:t>+</a:t>
            </a:r>
            <a:r>
              <a:rPr sz="2400" spc="-15" dirty="0">
                <a:latin typeface="Arial"/>
                <a:cs typeface="Arial"/>
              </a:rPr>
              <a:t> </a:t>
            </a:r>
            <a:r>
              <a:rPr sz="2400" dirty="0">
                <a:latin typeface="Arial"/>
                <a:cs typeface="Arial"/>
              </a:rPr>
              <a:t>c</a:t>
            </a:r>
            <a:r>
              <a:rPr sz="2400" spc="-10" dirty="0">
                <a:latin typeface="Arial"/>
                <a:cs typeface="Arial"/>
              </a:rPr>
              <a:t> </a:t>
            </a:r>
            <a:r>
              <a:rPr sz="2400" dirty="0">
                <a:latin typeface="Arial"/>
                <a:cs typeface="Arial"/>
              </a:rPr>
              <a:t>)	=	(a × </a:t>
            </a:r>
            <a:r>
              <a:rPr sz="2400" spc="-5" dirty="0">
                <a:latin typeface="Arial"/>
                <a:cs typeface="Arial"/>
              </a:rPr>
              <a:t>b </a:t>
            </a:r>
            <a:r>
              <a:rPr sz="2400" dirty="0">
                <a:latin typeface="Arial"/>
                <a:cs typeface="Arial"/>
              </a:rPr>
              <a:t>) + </a:t>
            </a:r>
            <a:r>
              <a:rPr sz="2400" spc="-5" dirty="0">
                <a:latin typeface="Arial"/>
                <a:cs typeface="Arial"/>
              </a:rPr>
              <a:t>(a </a:t>
            </a:r>
            <a:r>
              <a:rPr sz="2400" dirty="0">
                <a:latin typeface="Arial"/>
                <a:cs typeface="Arial"/>
              </a:rPr>
              <a:t>×</a:t>
            </a:r>
            <a:r>
              <a:rPr sz="2400" spc="-75" dirty="0">
                <a:latin typeface="Arial"/>
                <a:cs typeface="Arial"/>
              </a:rPr>
              <a:t> </a:t>
            </a:r>
            <a:r>
              <a:rPr sz="2400" dirty="0">
                <a:latin typeface="Arial"/>
                <a:cs typeface="Arial"/>
              </a:rPr>
              <a:t>c)</a:t>
            </a:r>
            <a:endParaRPr sz="2400">
              <a:latin typeface="Arial"/>
              <a:cs typeface="Arial"/>
            </a:endParaRPr>
          </a:p>
          <a:p>
            <a:pPr marL="527685" marR="455295" indent="-515620">
              <a:lnSpc>
                <a:spcPct val="100000"/>
              </a:lnSpc>
              <a:spcBef>
                <a:spcPts val="580"/>
              </a:spcBef>
              <a:tabLst>
                <a:tab pos="527685" algn="l"/>
              </a:tabLst>
            </a:pPr>
            <a:r>
              <a:rPr sz="2250" spc="10" dirty="0">
                <a:solidFill>
                  <a:srgbClr val="0AD0D9"/>
                </a:solidFill>
                <a:latin typeface="Arial"/>
                <a:cs typeface="Arial"/>
              </a:rPr>
              <a:t>B.	</a:t>
            </a:r>
            <a:r>
              <a:rPr sz="2400" u="heavy" spc="-5" dirty="0">
                <a:solidFill>
                  <a:srgbClr val="FF0000"/>
                </a:solidFill>
                <a:uFill>
                  <a:solidFill>
                    <a:srgbClr val="FF0000"/>
                  </a:solidFill>
                </a:uFill>
                <a:latin typeface="Arial"/>
                <a:cs typeface="Arial"/>
              </a:rPr>
              <a:t>DISTRIBUTIVE </a:t>
            </a:r>
            <a:r>
              <a:rPr sz="2400" u="heavy" spc="-10" dirty="0">
                <a:solidFill>
                  <a:srgbClr val="FF0000"/>
                </a:solidFill>
                <a:uFill>
                  <a:solidFill>
                    <a:srgbClr val="FF0000"/>
                  </a:solidFill>
                </a:uFill>
                <a:latin typeface="Arial"/>
                <a:cs typeface="Arial"/>
              </a:rPr>
              <a:t>PROPERTY </a:t>
            </a:r>
            <a:r>
              <a:rPr sz="2400" u="heavy" dirty="0">
                <a:solidFill>
                  <a:srgbClr val="FF0000"/>
                </a:solidFill>
                <a:uFill>
                  <a:solidFill>
                    <a:srgbClr val="FF0000"/>
                  </a:solidFill>
                </a:uFill>
                <a:latin typeface="Arial"/>
                <a:cs typeface="Arial"/>
              </a:rPr>
              <a:t>OF </a:t>
            </a:r>
            <a:r>
              <a:rPr sz="2400" u="heavy" spc="-30" dirty="0">
                <a:solidFill>
                  <a:srgbClr val="FF0000"/>
                </a:solidFill>
                <a:uFill>
                  <a:solidFill>
                    <a:srgbClr val="FF0000"/>
                  </a:solidFill>
                </a:uFill>
                <a:latin typeface="Arial"/>
                <a:cs typeface="Arial"/>
              </a:rPr>
              <a:t>MULTIPLICATION </a:t>
            </a:r>
            <a:r>
              <a:rPr sz="2400" u="heavy" spc="-5" dirty="0">
                <a:solidFill>
                  <a:srgbClr val="FF0000"/>
                </a:solidFill>
                <a:uFill>
                  <a:solidFill>
                    <a:srgbClr val="FF0000"/>
                  </a:solidFill>
                </a:uFill>
                <a:latin typeface="Arial"/>
                <a:cs typeface="Arial"/>
              </a:rPr>
              <a:t>OVER </a:t>
            </a:r>
            <a:r>
              <a:rPr sz="2400" spc="-5" dirty="0">
                <a:solidFill>
                  <a:srgbClr val="FF0000"/>
                </a:solidFill>
                <a:latin typeface="Arial"/>
                <a:cs typeface="Arial"/>
              </a:rPr>
              <a:t> </a:t>
            </a:r>
            <a:r>
              <a:rPr sz="2400" u="heavy" spc="-5" dirty="0">
                <a:solidFill>
                  <a:srgbClr val="FF0000"/>
                </a:solidFill>
                <a:uFill>
                  <a:solidFill>
                    <a:srgbClr val="FF0000"/>
                  </a:solidFill>
                </a:uFill>
                <a:latin typeface="Arial"/>
                <a:cs typeface="Arial"/>
              </a:rPr>
              <a:t>SUBTRACTION-</a:t>
            </a:r>
            <a:endParaRPr sz="2400">
              <a:latin typeface="Arial"/>
              <a:cs typeface="Arial"/>
            </a:endParaRPr>
          </a:p>
          <a:p>
            <a:pPr marL="4737735">
              <a:lnSpc>
                <a:spcPct val="100000"/>
              </a:lnSpc>
              <a:spcBef>
                <a:spcPts val="655"/>
              </a:spcBef>
              <a:tabLst>
                <a:tab pos="6664325" algn="l"/>
                <a:tab pos="7068820" algn="l"/>
              </a:tabLst>
            </a:pPr>
            <a:r>
              <a:rPr sz="2800" spc="-5" dirty="0">
                <a:latin typeface="Arial"/>
                <a:cs typeface="Arial"/>
              </a:rPr>
              <a:t>a × ( b -</a:t>
            </a:r>
            <a:r>
              <a:rPr sz="2800" spc="35" dirty="0">
                <a:latin typeface="Arial"/>
                <a:cs typeface="Arial"/>
              </a:rPr>
              <a:t> </a:t>
            </a:r>
            <a:r>
              <a:rPr sz="2800" spc="-5" dirty="0">
                <a:latin typeface="Arial"/>
                <a:cs typeface="Arial"/>
              </a:rPr>
              <a:t>c</a:t>
            </a:r>
            <a:r>
              <a:rPr sz="2800" dirty="0">
                <a:latin typeface="Arial"/>
                <a:cs typeface="Arial"/>
              </a:rPr>
              <a:t> </a:t>
            </a:r>
            <a:r>
              <a:rPr sz="2800" spc="-5" dirty="0">
                <a:latin typeface="Arial"/>
                <a:cs typeface="Arial"/>
              </a:rPr>
              <a:t>)	=	(a × b ) -</a:t>
            </a:r>
            <a:r>
              <a:rPr sz="2800" spc="-35" dirty="0">
                <a:latin typeface="Arial"/>
                <a:cs typeface="Arial"/>
              </a:rPr>
              <a:t> </a:t>
            </a:r>
            <a:r>
              <a:rPr sz="2800" spc="-5" dirty="0">
                <a:latin typeface="Arial"/>
                <a:cs typeface="Arial"/>
              </a:rPr>
              <a:t>(a</a:t>
            </a:r>
            <a:endParaRPr sz="2800">
              <a:latin typeface="Arial"/>
              <a:cs typeface="Arial"/>
            </a:endParaRPr>
          </a:p>
          <a:p>
            <a:pPr marL="469900">
              <a:lnSpc>
                <a:spcPct val="100000"/>
              </a:lnSpc>
            </a:pPr>
            <a:r>
              <a:rPr sz="2800" spc="-5" dirty="0">
                <a:latin typeface="Arial"/>
                <a:cs typeface="Arial"/>
              </a:rPr>
              <a:t>×</a:t>
            </a:r>
            <a:r>
              <a:rPr sz="2800" spc="-10" dirty="0">
                <a:latin typeface="Arial"/>
                <a:cs typeface="Arial"/>
              </a:rPr>
              <a:t> </a:t>
            </a:r>
            <a:r>
              <a:rPr sz="2800" spc="-5" dirty="0">
                <a:latin typeface="Arial"/>
                <a:cs typeface="Arial"/>
              </a:rPr>
              <a:t>c)</a:t>
            </a:r>
            <a:endParaRPr sz="2800">
              <a:latin typeface="Arial"/>
              <a:cs typeface="Arial"/>
            </a:endParaRPr>
          </a:p>
          <a:p>
            <a:pPr>
              <a:lnSpc>
                <a:spcPct val="100000"/>
              </a:lnSpc>
              <a:spcBef>
                <a:spcPts val="45"/>
              </a:spcBef>
            </a:pPr>
            <a:endParaRPr sz="4050">
              <a:latin typeface="Arial"/>
              <a:cs typeface="Arial"/>
            </a:endParaRPr>
          </a:p>
          <a:p>
            <a:pPr marL="12700">
              <a:lnSpc>
                <a:spcPct val="100000"/>
              </a:lnSpc>
              <a:spcBef>
                <a:spcPts val="5"/>
              </a:spcBef>
            </a:pPr>
            <a:r>
              <a:rPr sz="2800" u="heavy" spc="-5" dirty="0">
                <a:solidFill>
                  <a:srgbClr val="FF0000"/>
                </a:solidFill>
                <a:uFill>
                  <a:solidFill>
                    <a:srgbClr val="FF0000"/>
                  </a:solidFill>
                </a:uFill>
                <a:latin typeface="Arial"/>
                <a:cs typeface="Arial"/>
              </a:rPr>
              <a:t>ADDITIVE IDENTITY</a:t>
            </a:r>
            <a:r>
              <a:rPr sz="2800" u="heavy" spc="-35" dirty="0">
                <a:solidFill>
                  <a:srgbClr val="FF0000"/>
                </a:solidFill>
                <a:uFill>
                  <a:solidFill>
                    <a:srgbClr val="FF0000"/>
                  </a:solidFill>
                </a:uFill>
                <a:latin typeface="Arial"/>
                <a:cs typeface="Arial"/>
              </a:rPr>
              <a:t> </a:t>
            </a:r>
            <a:r>
              <a:rPr sz="2800" u="heavy" spc="-40" dirty="0">
                <a:solidFill>
                  <a:srgbClr val="FF0000"/>
                </a:solidFill>
                <a:uFill>
                  <a:solidFill>
                    <a:srgbClr val="FF0000"/>
                  </a:solidFill>
                </a:uFill>
                <a:latin typeface="Arial"/>
                <a:cs typeface="Arial"/>
              </a:rPr>
              <a:t>PROPERTY</a:t>
            </a:r>
            <a:r>
              <a:rPr sz="2800" spc="-40" dirty="0">
                <a:solidFill>
                  <a:srgbClr val="FF0000"/>
                </a:solidFill>
                <a:latin typeface="Arial"/>
                <a:cs typeface="Arial"/>
              </a:rPr>
              <a:t>-</a:t>
            </a:r>
            <a:endParaRPr sz="2800">
              <a:latin typeface="Arial"/>
              <a:cs typeface="Arial"/>
            </a:endParaRPr>
          </a:p>
          <a:p>
            <a:pPr marL="469900">
              <a:lnSpc>
                <a:spcPct val="100000"/>
              </a:lnSpc>
            </a:pPr>
            <a:r>
              <a:rPr sz="2800" spc="-5" dirty="0">
                <a:latin typeface="Arial"/>
                <a:cs typeface="Arial"/>
              </a:rPr>
              <a:t>a + 0 =</a:t>
            </a:r>
            <a:r>
              <a:rPr sz="2800" spc="15" dirty="0">
                <a:latin typeface="Arial"/>
                <a:cs typeface="Arial"/>
              </a:rPr>
              <a:t> </a:t>
            </a:r>
            <a:r>
              <a:rPr sz="2800" spc="-5" dirty="0">
                <a:latin typeface="Arial"/>
                <a:cs typeface="Arial"/>
              </a:rPr>
              <a:t>a</a:t>
            </a:r>
            <a:endParaRPr sz="2800">
              <a:latin typeface="Arial"/>
              <a:cs typeface="Arial"/>
            </a:endParaRPr>
          </a:p>
          <a:p>
            <a:pPr>
              <a:lnSpc>
                <a:spcPct val="100000"/>
              </a:lnSpc>
              <a:spcBef>
                <a:spcPts val="45"/>
              </a:spcBef>
            </a:pPr>
            <a:endParaRPr sz="4050">
              <a:latin typeface="Arial"/>
              <a:cs typeface="Arial"/>
            </a:endParaRPr>
          </a:p>
          <a:p>
            <a:pPr marL="287020" marR="3408679" indent="-274320">
              <a:lnSpc>
                <a:spcPct val="100000"/>
              </a:lnSpc>
              <a:spcBef>
                <a:spcPts val="5"/>
              </a:spcBef>
            </a:pPr>
            <a:r>
              <a:rPr sz="2800" u="heavy" spc="-5" dirty="0">
                <a:solidFill>
                  <a:srgbClr val="FF0000"/>
                </a:solidFill>
                <a:uFill>
                  <a:solidFill>
                    <a:srgbClr val="FF0000"/>
                  </a:solidFill>
                </a:uFill>
                <a:latin typeface="Arial"/>
                <a:cs typeface="Arial"/>
              </a:rPr>
              <a:t>ADDITIVE INVERSE</a:t>
            </a:r>
            <a:r>
              <a:rPr sz="2800" u="heavy" spc="-75" dirty="0">
                <a:solidFill>
                  <a:srgbClr val="FF0000"/>
                </a:solidFill>
                <a:uFill>
                  <a:solidFill>
                    <a:srgbClr val="FF0000"/>
                  </a:solidFill>
                </a:uFill>
                <a:latin typeface="Arial"/>
                <a:cs typeface="Arial"/>
              </a:rPr>
              <a:t> </a:t>
            </a:r>
            <a:r>
              <a:rPr sz="2800" u="heavy" spc="-40" dirty="0">
                <a:solidFill>
                  <a:srgbClr val="FF0000"/>
                </a:solidFill>
                <a:uFill>
                  <a:solidFill>
                    <a:srgbClr val="FF0000"/>
                  </a:solidFill>
                </a:uFill>
                <a:latin typeface="Arial"/>
                <a:cs typeface="Arial"/>
              </a:rPr>
              <a:t>PROPERTY</a:t>
            </a:r>
            <a:r>
              <a:rPr sz="2800" spc="-40" dirty="0">
                <a:solidFill>
                  <a:srgbClr val="FF0000"/>
                </a:solidFill>
                <a:latin typeface="Arial"/>
                <a:cs typeface="Arial"/>
              </a:rPr>
              <a:t>-  </a:t>
            </a:r>
            <a:r>
              <a:rPr sz="2800" spc="-5" dirty="0">
                <a:latin typeface="Arial"/>
                <a:cs typeface="Arial"/>
              </a:rPr>
              <a:t>a + (-a) =</a:t>
            </a:r>
            <a:r>
              <a:rPr sz="2800" spc="5" dirty="0">
                <a:latin typeface="Arial"/>
                <a:cs typeface="Arial"/>
              </a:rPr>
              <a:t> </a:t>
            </a:r>
            <a:r>
              <a:rPr sz="2800" spc="-5" dirty="0">
                <a:latin typeface="Arial"/>
                <a:cs typeface="Arial"/>
              </a:rPr>
              <a:t>1</a:t>
            </a:r>
            <a:endParaRPr sz="2800">
              <a:latin typeface="Arial"/>
              <a:cs typeface="Arial"/>
            </a:endParaRPr>
          </a:p>
        </p:txBody>
      </p:sp>
      <p:sp>
        <p:nvSpPr>
          <p:cNvPr id="11" name="object 11"/>
          <p:cNvSpPr/>
          <p:nvPr/>
        </p:nvSpPr>
        <p:spPr>
          <a:xfrm>
            <a:off x="5867400" y="5181600"/>
            <a:ext cx="167639" cy="6858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131063" y="1752600"/>
            <a:ext cx="8883650" cy="4439920"/>
            <a:chOff x="131063" y="1752600"/>
            <a:chExt cx="8883650" cy="4439920"/>
          </a:xfrm>
        </p:grpSpPr>
        <p:sp>
          <p:nvSpPr>
            <p:cNvPr id="9" name="object 9"/>
            <p:cNvSpPr/>
            <p:nvPr/>
          </p:nvSpPr>
          <p:spPr>
            <a:xfrm>
              <a:off x="4023360" y="3951732"/>
              <a:ext cx="2240280" cy="224028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038599" y="1752600"/>
              <a:ext cx="2209800" cy="22098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31063" y="2148840"/>
              <a:ext cx="8883396" cy="35052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05498" y="2225166"/>
              <a:ext cx="8535035" cy="121920"/>
            </a:xfrm>
            <a:custGeom>
              <a:avLst/>
              <a:gdLst/>
              <a:ahLst/>
              <a:cxnLst/>
              <a:rect l="l" t="t" r="r" b="b"/>
              <a:pathLst>
                <a:path w="8535035" h="121919">
                  <a:moveTo>
                    <a:pt x="8431466" y="1524"/>
                  </a:moveTo>
                  <a:lnTo>
                    <a:pt x="8423465" y="3556"/>
                  </a:lnTo>
                  <a:lnTo>
                    <a:pt x="8416353" y="16002"/>
                  </a:lnTo>
                  <a:lnTo>
                    <a:pt x="8418385" y="23875"/>
                  </a:lnTo>
                  <a:lnTo>
                    <a:pt x="8424608" y="27432"/>
                  </a:lnTo>
                  <a:lnTo>
                    <a:pt x="8460850" y="48632"/>
                  </a:lnTo>
                  <a:lnTo>
                    <a:pt x="8508682" y="48641"/>
                  </a:lnTo>
                  <a:lnTo>
                    <a:pt x="8508682" y="74549"/>
                  </a:lnTo>
                  <a:lnTo>
                    <a:pt x="8460966" y="74549"/>
                  </a:lnTo>
                  <a:lnTo>
                    <a:pt x="8418385" y="99441"/>
                  </a:lnTo>
                  <a:lnTo>
                    <a:pt x="8416226" y="107315"/>
                  </a:lnTo>
                  <a:lnTo>
                    <a:pt x="8419909" y="113537"/>
                  </a:lnTo>
                  <a:lnTo>
                    <a:pt x="8423465" y="119634"/>
                  </a:lnTo>
                  <a:lnTo>
                    <a:pt x="8431466" y="121793"/>
                  </a:lnTo>
                  <a:lnTo>
                    <a:pt x="8437562" y="118110"/>
                  </a:lnTo>
                  <a:lnTo>
                    <a:pt x="8512252" y="74549"/>
                  </a:lnTo>
                  <a:lnTo>
                    <a:pt x="8508682" y="74549"/>
                  </a:lnTo>
                  <a:lnTo>
                    <a:pt x="8512267" y="74540"/>
                  </a:lnTo>
                  <a:lnTo>
                    <a:pt x="8534463" y="61595"/>
                  </a:lnTo>
                  <a:lnTo>
                    <a:pt x="8431466" y="1524"/>
                  </a:lnTo>
                  <a:close/>
                </a:path>
                <a:path w="8535035" h="121919">
                  <a:moveTo>
                    <a:pt x="103098" y="0"/>
                  </a:moveTo>
                  <a:lnTo>
                    <a:pt x="0" y="60071"/>
                  </a:lnTo>
                  <a:lnTo>
                    <a:pt x="96900" y="116586"/>
                  </a:lnTo>
                  <a:lnTo>
                    <a:pt x="103073" y="120269"/>
                  </a:lnTo>
                  <a:lnTo>
                    <a:pt x="111010" y="118110"/>
                  </a:lnTo>
                  <a:lnTo>
                    <a:pt x="114617" y="112013"/>
                  </a:lnTo>
                  <a:lnTo>
                    <a:pt x="118224" y="105791"/>
                  </a:lnTo>
                  <a:lnTo>
                    <a:pt x="116141" y="97790"/>
                  </a:lnTo>
                  <a:lnTo>
                    <a:pt x="73618" y="73033"/>
                  </a:lnTo>
                  <a:lnTo>
                    <a:pt x="26149" y="73025"/>
                  </a:lnTo>
                  <a:lnTo>
                    <a:pt x="26161" y="47117"/>
                  </a:lnTo>
                  <a:lnTo>
                    <a:pt x="73605" y="47117"/>
                  </a:lnTo>
                  <a:lnTo>
                    <a:pt x="116154" y="22352"/>
                  </a:lnTo>
                  <a:lnTo>
                    <a:pt x="118237" y="14350"/>
                  </a:lnTo>
                  <a:lnTo>
                    <a:pt x="114630" y="8255"/>
                  </a:lnTo>
                  <a:lnTo>
                    <a:pt x="111036" y="2032"/>
                  </a:lnTo>
                  <a:lnTo>
                    <a:pt x="103098" y="0"/>
                  </a:lnTo>
                  <a:close/>
                </a:path>
                <a:path w="8535035" h="121919">
                  <a:moveTo>
                    <a:pt x="8483091" y="61642"/>
                  </a:moveTo>
                  <a:lnTo>
                    <a:pt x="8460981" y="74540"/>
                  </a:lnTo>
                  <a:lnTo>
                    <a:pt x="8508682" y="74549"/>
                  </a:lnTo>
                  <a:lnTo>
                    <a:pt x="8508682" y="72898"/>
                  </a:lnTo>
                  <a:lnTo>
                    <a:pt x="8502332" y="72898"/>
                  </a:lnTo>
                  <a:lnTo>
                    <a:pt x="8483091" y="61642"/>
                  </a:lnTo>
                  <a:close/>
                </a:path>
                <a:path w="8535035" h="121919">
                  <a:moveTo>
                    <a:pt x="73590" y="47125"/>
                  </a:moveTo>
                  <a:lnTo>
                    <a:pt x="51397" y="60069"/>
                  </a:lnTo>
                  <a:lnTo>
                    <a:pt x="73618" y="73033"/>
                  </a:lnTo>
                  <a:lnTo>
                    <a:pt x="8460981" y="74540"/>
                  </a:lnTo>
                  <a:lnTo>
                    <a:pt x="8483091" y="61642"/>
                  </a:lnTo>
                  <a:lnTo>
                    <a:pt x="8460850" y="48632"/>
                  </a:lnTo>
                  <a:lnTo>
                    <a:pt x="73590" y="47125"/>
                  </a:lnTo>
                  <a:close/>
                </a:path>
                <a:path w="8535035" h="121919">
                  <a:moveTo>
                    <a:pt x="26161" y="47117"/>
                  </a:moveTo>
                  <a:lnTo>
                    <a:pt x="26149" y="73025"/>
                  </a:lnTo>
                  <a:lnTo>
                    <a:pt x="73618" y="73033"/>
                  </a:lnTo>
                  <a:lnTo>
                    <a:pt x="70556" y="71247"/>
                  </a:lnTo>
                  <a:lnTo>
                    <a:pt x="32232" y="71247"/>
                  </a:lnTo>
                  <a:lnTo>
                    <a:pt x="32245" y="48895"/>
                  </a:lnTo>
                  <a:lnTo>
                    <a:pt x="70556" y="48895"/>
                  </a:lnTo>
                  <a:lnTo>
                    <a:pt x="73590" y="47125"/>
                  </a:lnTo>
                  <a:lnTo>
                    <a:pt x="26161" y="47117"/>
                  </a:lnTo>
                  <a:close/>
                </a:path>
                <a:path w="8535035" h="121919">
                  <a:moveTo>
                    <a:pt x="8502332" y="50419"/>
                  </a:moveTo>
                  <a:lnTo>
                    <a:pt x="8483091" y="61642"/>
                  </a:lnTo>
                  <a:lnTo>
                    <a:pt x="8502332" y="72898"/>
                  </a:lnTo>
                  <a:lnTo>
                    <a:pt x="8502332" y="50419"/>
                  </a:lnTo>
                  <a:close/>
                </a:path>
                <a:path w="8535035" h="121919">
                  <a:moveTo>
                    <a:pt x="8508682" y="50419"/>
                  </a:moveTo>
                  <a:lnTo>
                    <a:pt x="8502332" y="50419"/>
                  </a:lnTo>
                  <a:lnTo>
                    <a:pt x="8502332" y="72898"/>
                  </a:lnTo>
                  <a:lnTo>
                    <a:pt x="8508682" y="72898"/>
                  </a:lnTo>
                  <a:lnTo>
                    <a:pt x="8508682" y="50419"/>
                  </a:lnTo>
                  <a:close/>
                </a:path>
                <a:path w="8535035" h="121919">
                  <a:moveTo>
                    <a:pt x="32245" y="48895"/>
                  </a:moveTo>
                  <a:lnTo>
                    <a:pt x="32232" y="71247"/>
                  </a:lnTo>
                  <a:lnTo>
                    <a:pt x="51397" y="60069"/>
                  </a:lnTo>
                  <a:lnTo>
                    <a:pt x="32245" y="48895"/>
                  </a:lnTo>
                  <a:close/>
                </a:path>
                <a:path w="8535035" h="121919">
                  <a:moveTo>
                    <a:pt x="51397" y="60069"/>
                  </a:moveTo>
                  <a:lnTo>
                    <a:pt x="32232" y="71247"/>
                  </a:lnTo>
                  <a:lnTo>
                    <a:pt x="70556" y="71247"/>
                  </a:lnTo>
                  <a:lnTo>
                    <a:pt x="51397" y="60069"/>
                  </a:lnTo>
                  <a:close/>
                </a:path>
                <a:path w="8535035" h="121919">
                  <a:moveTo>
                    <a:pt x="8460850" y="48632"/>
                  </a:moveTo>
                  <a:lnTo>
                    <a:pt x="8483091" y="61642"/>
                  </a:lnTo>
                  <a:lnTo>
                    <a:pt x="8502332" y="50419"/>
                  </a:lnTo>
                  <a:lnTo>
                    <a:pt x="8508682" y="50419"/>
                  </a:lnTo>
                  <a:lnTo>
                    <a:pt x="8508682" y="48641"/>
                  </a:lnTo>
                  <a:lnTo>
                    <a:pt x="8460850" y="48632"/>
                  </a:lnTo>
                  <a:close/>
                </a:path>
                <a:path w="8535035" h="121919">
                  <a:moveTo>
                    <a:pt x="70556" y="48895"/>
                  </a:moveTo>
                  <a:lnTo>
                    <a:pt x="32245" y="48895"/>
                  </a:lnTo>
                  <a:lnTo>
                    <a:pt x="51397" y="60069"/>
                  </a:lnTo>
                  <a:lnTo>
                    <a:pt x="70556" y="48895"/>
                  </a:lnTo>
                  <a:close/>
                </a:path>
              </a:pathLst>
            </a:custGeom>
            <a:solidFill>
              <a:srgbClr val="000000"/>
            </a:solidFill>
          </p:spPr>
          <p:txBody>
            <a:bodyPr wrap="square" lIns="0" tIns="0" rIns="0" bIns="0" rtlCol="0"/>
            <a:lstStyle/>
            <a:p>
              <a:endParaRPr/>
            </a:p>
          </p:txBody>
        </p:sp>
        <p:sp>
          <p:nvSpPr>
            <p:cNvPr id="13" name="object 13"/>
            <p:cNvSpPr/>
            <p:nvPr/>
          </p:nvSpPr>
          <p:spPr>
            <a:xfrm>
              <a:off x="460247" y="2112263"/>
              <a:ext cx="146304" cy="51206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32638" y="2134361"/>
              <a:ext cx="1270" cy="380365"/>
            </a:xfrm>
            <a:custGeom>
              <a:avLst/>
              <a:gdLst/>
              <a:ahLst/>
              <a:cxnLst/>
              <a:rect l="l" t="t" r="r" b="b"/>
              <a:pathLst>
                <a:path w="1270" h="380364">
                  <a:moveTo>
                    <a:pt x="800" y="0"/>
                  </a:moveTo>
                  <a:lnTo>
                    <a:pt x="0" y="380238"/>
                  </a:lnTo>
                </a:path>
              </a:pathLst>
            </a:custGeom>
            <a:ln w="25908">
              <a:solidFill>
                <a:srgbClr val="000000"/>
              </a:solidFill>
            </a:ln>
          </p:spPr>
          <p:txBody>
            <a:bodyPr wrap="square" lIns="0" tIns="0" rIns="0" bIns="0" rtlCol="0"/>
            <a:lstStyle/>
            <a:p>
              <a:endParaRPr/>
            </a:p>
          </p:txBody>
        </p:sp>
        <p:sp>
          <p:nvSpPr>
            <p:cNvPr id="15" name="object 15"/>
            <p:cNvSpPr/>
            <p:nvPr/>
          </p:nvSpPr>
          <p:spPr>
            <a:xfrm>
              <a:off x="1037844" y="2112263"/>
              <a:ext cx="146303" cy="512063"/>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10233" y="2134361"/>
              <a:ext cx="1270" cy="380365"/>
            </a:xfrm>
            <a:custGeom>
              <a:avLst/>
              <a:gdLst/>
              <a:ahLst/>
              <a:cxnLst/>
              <a:rect l="l" t="t" r="r" b="b"/>
              <a:pathLst>
                <a:path w="1269" h="380364">
                  <a:moveTo>
                    <a:pt x="800" y="0"/>
                  </a:moveTo>
                  <a:lnTo>
                    <a:pt x="0" y="380238"/>
                  </a:lnTo>
                </a:path>
              </a:pathLst>
            </a:custGeom>
            <a:ln w="25908">
              <a:solidFill>
                <a:srgbClr val="000000"/>
              </a:solidFill>
            </a:ln>
          </p:spPr>
          <p:txBody>
            <a:bodyPr wrap="square" lIns="0" tIns="0" rIns="0" bIns="0" rtlCol="0"/>
            <a:lstStyle/>
            <a:p>
              <a:endParaRPr/>
            </a:p>
          </p:txBody>
        </p:sp>
        <p:sp>
          <p:nvSpPr>
            <p:cNvPr id="17" name="object 17"/>
            <p:cNvSpPr/>
            <p:nvPr/>
          </p:nvSpPr>
          <p:spPr>
            <a:xfrm>
              <a:off x="1615439" y="2112263"/>
              <a:ext cx="146303" cy="512063"/>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1687830" y="2134361"/>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19" name="object 19"/>
            <p:cNvSpPr/>
            <p:nvPr/>
          </p:nvSpPr>
          <p:spPr>
            <a:xfrm>
              <a:off x="2191512" y="2112263"/>
              <a:ext cx="146304" cy="512063"/>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2263902" y="2134361"/>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21" name="object 21"/>
            <p:cNvSpPr/>
            <p:nvPr/>
          </p:nvSpPr>
          <p:spPr>
            <a:xfrm>
              <a:off x="2769108" y="2112263"/>
              <a:ext cx="146304" cy="512063"/>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2841497" y="2134361"/>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23" name="object 23"/>
            <p:cNvSpPr/>
            <p:nvPr/>
          </p:nvSpPr>
          <p:spPr>
            <a:xfrm>
              <a:off x="3345180" y="2112263"/>
              <a:ext cx="146303" cy="512063"/>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3417569"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5" name="object 25"/>
            <p:cNvSpPr/>
            <p:nvPr/>
          </p:nvSpPr>
          <p:spPr>
            <a:xfrm>
              <a:off x="3922775" y="2112263"/>
              <a:ext cx="146303" cy="512063"/>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3995166"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7" name="object 27"/>
            <p:cNvSpPr/>
            <p:nvPr/>
          </p:nvSpPr>
          <p:spPr>
            <a:xfrm>
              <a:off x="4498848" y="2112263"/>
              <a:ext cx="146303" cy="512063"/>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4571237"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9" name="object 29"/>
            <p:cNvSpPr/>
            <p:nvPr/>
          </p:nvSpPr>
          <p:spPr>
            <a:xfrm>
              <a:off x="5076443" y="2112263"/>
              <a:ext cx="146303" cy="512063"/>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5148834"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31" name="object 31"/>
            <p:cNvSpPr/>
            <p:nvPr/>
          </p:nvSpPr>
          <p:spPr>
            <a:xfrm>
              <a:off x="5654040" y="2112263"/>
              <a:ext cx="146303" cy="512063"/>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5726429"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33" name="object 33"/>
            <p:cNvSpPr/>
            <p:nvPr/>
          </p:nvSpPr>
          <p:spPr>
            <a:xfrm>
              <a:off x="6230111" y="2112263"/>
              <a:ext cx="146303" cy="512063"/>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6302502" y="2134361"/>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35" name="object 35"/>
            <p:cNvSpPr/>
            <p:nvPr/>
          </p:nvSpPr>
          <p:spPr>
            <a:xfrm>
              <a:off x="6807707" y="2112263"/>
              <a:ext cx="146303" cy="512063"/>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6880097" y="2134361"/>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37" name="object 37"/>
            <p:cNvSpPr/>
            <p:nvPr/>
          </p:nvSpPr>
          <p:spPr>
            <a:xfrm>
              <a:off x="7383780" y="2112263"/>
              <a:ext cx="146303" cy="512063"/>
            </a:xfrm>
            <a:prstGeom prst="rect">
              <a:avLst/>
            </a:prstGeom>
            <a:blipFill>
              <a:blip r:embed="rId10" cstate="print"/>
              <a:stretch>
                <a:fillRect/>
              </a:stretch>
            </a:blipFill>
          </p:spPr>
          <p:txBody>
            <a:bodyPr wrap="square" lIns="0" tIns="0" rIns="0" bIns="0" rtlCol="0"/>
            <a:lstStyle/>
            <a:p>
              <a:endParaRPr/>
            </a:p>
          </p:txBody>
        </p:sp>
        <p:sp>
          <p:nvSpPr>
            <p:cNvPr id="38" name="object 38"/>
            <p:cNvSpPr/>
            <p:nvPr/>
          </p:nvSpPr>
          <p:spPr>
            <a:xfrm>
              <a:off x="7456170" y="2134361"/>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39" name="object 39"/>
            <p:cNvSpPr/>
            <p:nvPr/>
          </p:nvSpPr>
          <p:spPr>
            <a:xfrm>
              <a:off x="7961375" y="2112263"/>
              <a:ext cx="146303" cy="512063"/>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8033766" y="2134361"/>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41" name="object 41"/>
            <p:cNvSpPr/>
            <p:nvPr/>
          </p:nvSpPr>
          <p:spPr>
            <a:xfrm>
              <a:off x="8537447" y="2112263"/>
              <a:ext cx="146303" cy="512063"/>
            </a:xfrm>
            <a:prstGeom prst="rect">
              <a:avLst/>
            </a:prstGeom>
            <a:blipFill>
              <a:blip r:embed="rId10" cstate="print"/>
              <a:stretch>
                <a:fillRect/>
              </a:stretch>
            </a:blipFill>
          </p:spPr>
          <p:txBody>
            <a:bodyPr wrap="square" lIns="0" tIns="0" rIns="0" bIns="0" rtlCol="0"/>
            <a:lstStyle/>
            <a:p>
              <a:endParaRPr/>
            </a:p>
          </p:txBody>
        </p:sp>
        <p:sp>
          <p:nvSpPr>
            <p:cNvPr id="42" name="object 42"/>
            <p:cNvSpPr/>
            <p:nvPr/>
          </p:nvSpPr>
          <p:spPr>
            <a:xfrm>
              <a:off x="8609837" y="2134361"/>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grpSp>
      <p:graphicFrame>
        <p:nvGraphicFramePr>
          <p:cNvPr id="43" name="object 43"/>
          <p:cNvGraphicFramePr>
            <a:graphicFrameLocks noGrp="1"/>
          </p:cNvGraphicFramePr>
          <p:nvPr/>
        </p:nvGraphicFramePr>
        <p:xfrm>
          <a:off x="364490" y="2577443"/>
          <a:ext cx="8283575" cy="589280"/>
        </p:xfrm>
        <a:graphic>
          <a:graphicData uri="http://schemas.openxmlformats.org/drawingml/2006/table">
            <a:tbl>
              <a:tblPr firstRow="1" bandRow="1">
                <a:tableStyleId>{2D5ABB26-0587-4C30-8999-92F81FD0307C}</a:tableStyleId>
              </a:tblPr>
              <a:tblGrid>
                <a:gridCol w="387350"/>
                <a:gridCol w="588644"/>
                <a:gridCol w="588644"/>
                <a:gridCol w="605155"/>
                <a:gridCol w="605155"/>
                <a:gridCol w="569595"/>
                <a:gridCol w="569595"/>
                <a:gridCol w="569595"/>
                <a:gridCol w="569595"/>
                <a:gridCol w="569595"/>
                <a:gridCol w="569595"/>
                <a:gridCol w="569595"/>
                <a:gridCol w="569595"/>
                <a:gridCol w="570865"/>
                <a:gridCol w="388620"/>
              </a:tblGrid>
              <a:tr h="294566">
                <a:tc>
                  <a:txBody>
                    <a:bodyPr/>
                    <a:lstStyle/>
                    <a:p>
                      <a:pPr marL="31750">
                        <a:lnSpc>
                          <a:spcPts val="2215"/>
                        </a:lnSpc>
                      </a:pPr>
                      <a:r>
                        <a:rPr sz="2000" b="1" dirty="0">
                          <a:latin typeface="Arial"/>
                          <a:cs typeface="Arial"/>
                        </a:rPr>
                        <a:t>-</a:t>
                      </a:r>
                      <a:endParaRPr sz="2000">
                        <a:latin typeface="Arial"/>
                        <a:cs typeface="Arial"/>
                      </a:endParaRPr>
                    </a:p>
                  </a:txBody>
                  <a:tcPr marL="0" marR="0" marT="0" marB="0"/>
                </a:tc>
                <a:tc>
                  <a:txBody>
                    <a:bodyPr/>
                    <a:lstStyle/>
                    <a:p>
                      <a:pPr marR="67945" algn="ctr">
                        <a:lnSpc>
                          <a:spcPts val="2215"/>
                        </a:lnSpc>
                      </a:pPr>
                      <a:r>
                        <a:rPr sz="2000" b="1" dirty="0">
                          <a:latin typeface="Arial"/>
                          <a:cs typeface="Arial"/>
                        </a:rPr>
                        <a:t>-</a:t>
                      </a:r>
                      <a:endParaRPr sz="2000">
                        <a:latin typeface="Arial"/>
                        <a:cs typeface="Arial"/>
                      </a:endParaRPr>
                    </a:p>
                  </a:txBody>
                  <a:tcPr marL="0" marR="0" marT="0" marB="0"/>
                </a:tc>
                <a:tc>
                  <a:txBody>
                    <a:bodyPr/>
                    <a:lstStyle/>
                    <a:p>
                      <a:pPr marL="232410">
                        <a:lnSpc>
                          <a:spcPts val="2215"/>
                        </a:lnSpc>
                      </a:pPr>
                      <a:r>
                        <a:rPr sz="2000" b="1" dirty="0">
                          <a:latin typeface="Arial"/>
                          <a:cs typeface="Arial"/>
                        </a:rPr>
                        <a:t>-</a:t>
                      </a:r>
                      <a:endParaRPr sz="2000">
                        <a:latin typeface="Arial"/>
                        <a:cs typeface="Arial"/>
                      </a:endParaRPr>
                    </a:p>
                  </a:txBody>
                  <a:tcPr marL="0" marR="0" marT="0" marB="0"/>
                </a:tc>
                <a:tc>
                  <a:txBody>
                    <a:bodyPr/>
                    <a:lstStyle/>
                    <a:p>
                      <a:pPr marL="213360">
                        <a:lnSpc>
                          <a:spcPts val="2215"/>
                        </a:lnSpc>
                      </a:pPr>
                      <a:r>
                        <a:rPr sz="2000" b="1" dirty="0">
                          <a:latin typeface="Arial"/>
                          <a:cs typeface="Arial"/>
                        </a:rPr>
                        <a:t>-</a:t>
                      </a:r>
                      <a:endParaRPr sz="2000">
                        <a:latin typeface="Arial"/>
                        <a:cs typeface="Arial"/>
                      </a:endParaRPr>
                    </a:p>
                  </a:txBody>
                  <a:tcPr marL="0" marR="0" marT="0" marB="0"/>
                </a:tc>
                <a:tc>
                  <a:txBody>
                    <a:bodyPr/>
                    <a:lstStyle/>
                    <a:p>
                      <a:pPr marL="248920">
                        <a:lnSpc>
                          <a:spcPts val="2215"/>
                        </a:lnSpc>
                      </a:pPr>
                      <a:r>
                        <a:rPr sz="2000" b="1" dirty="0">
                          <a:latin typeface="Arial"/>
                          <a:cs typeface="Arial"/>
                        </a:rPr>
                        <a:t>-</a:t>
                      </a:r>
                      <a:endParaRPr sz="2000">
                        <a:latin typeface="Arial"/>
                        <a:cs typeface="Arial"/>
                      </a:endParaRPr>
                    </a:p>
                  </a:txBody>
                  <a:tcPr marL="0" marR="0" marT="0" marB="0"/>
                </a:tc>
                <a:tc>
                  <a:txBody>
                    <a:bodyPr/>
                    <a:lstStyle/>
                    <a:p>
                      <a:pPr marR="48895" algn="ctr">
                        <a:lnSpc>
                          <a:spcPts val="2215"/>
                        </a:lnSpc>
                      </a:pPr>
                      <a:r>
                        <a:rPr sz="2000" b="1" dirty="0">
                          <a:latin typeface="Arial"/>
                          <a:cs typeface="Arial"/>
                        </a:rPr>
                        <a:t>-</a:t>
                      </a:r>
                      <a:endParaRPr sz="2000">
                        <a:latin typeface="Arial"/>
                        <a:cs typeface="Arial"/>
                      </a:endParaRPr>
                    </a:p>
                  </a:txBody>
                  <a:tcPr marL="0" marR="0" marT="0" marB="0"/>
                </a:tc>
                <a:tc>
                  <a:txBody>
                    <a:bodyPr/>
                    <a:lstStyle/>
                    <a:p>
                      <a:pPr marL="213360">
                        <a:lnSpc>
                          <a:spcPts val="2215"/>
                        </a:lnSpc>
                      </a:pPr>
                      <a:r>
                        <a:rPr sz="2000" b="1" dirty="0">
                          <a:latin typeface="Arial"/>
                          <a:cs typeface="Arial"/>
                        </a:rPr>
                        <a:t>-</a:t>
                      </a:r>
                      <a:endParaRPr sz="2000">
                        <a:latin typeface="Arial"/>
                        <a:cs typeface="Arial"/>
                      </a:endParaRPr>
                    </a:p>
                  </a:txBody>
                  <a:tcPr marL="0" marR="0" marT="0" marB="0"/>
                </a:tc>
                <a:tc>
                  <a:txBody>
                    <a:bodyPr/>
                    <a:lstStyle/>
                    <a:p>
                      <a:pPr algn="ctr">
                        <a:lnSpc>
                          <a:spcPts val="2215"/>
                        </a:lnSpc>
                      </a:pPr>
                      <a:r>
                        <a:rPr sz="2000" b="1" dirty="0">
                          <a:latin typeface="Arial"/>
                          <a:cs typeface="Arial"/>
                        </a:rPr>
                        <a:t>0</a:t>
                      </a:r>
                      <a:endParaRPr sz="2000">
                        <a:latin typeface="Arial"/>
                        <a:cs typeface="Arial"/>
                      </a:endParaRPr>
                    </a:p>
                  </a:txBody>
                  <a:tcPr marL="0" marR="0" marT="0" marB="0"/>
                </a:tc>
                <a:tc>
                  <a:txBody>
                    <a:bodyPr/>
                    <a:lstStyle/>
                    <a:p>
                      <a:pPr algn="ctr">
                        <a:lnSpc>
                          <a:spcPts val="2215"/>
                        </a:lnSpc>
                      </a:pPr>
                      <a:r>
                        <a:rPr sz="2000" b="1" dirty="0">
                          <a:latin typeface="Arial"/>
                          <a:cs typeface="Arial"/>
                        </a:rPr>
                        <a:t>1</a:t>
                      </a:r>
                      <a:endParaRPr sz="2000">
                        <a:latin typeface="Arial"/>
                        <a:cs typeface="Arial"/>
                      </a:endParaRPr>
                    </a:p>
                  </a:txBody>
                  <a:tcPr marL="0" marR="0" marT="0" marB="0"/>
                </a:tc>
                <a:tc>
                  <a:txBody>
                    <a:bodyPr/>
                    <a:lstStyle/>
                    <a:p>
                      <a:pPr algn="ctr">
                        <a:lnSpc>
                          <a:spcPts val="2215"/>
                        </a:lnSpc>
                      </a:pPr>
                      <a:r>
                        <a:rPr sz="2000" b="1" dirty="0">
                          <a:latin typeface="Arial"/>
                          <a:cs typeface="Arial"/>
                        </a:rPr>
                        <a:t>2</a:t>
                      </a:r>
                      <a:endParaRPr sz="2000">
                        <a:latin typeface="Arial"/>
                        <a:cs typeface="Arial"/>
                      </a:endParaRPr>
                    </a:p>
                  </a:txBody>
                  <a:tcPr marL="0" marR="0" marT="0" marB="0"/>
                </a:tc>
                <a:tc>
                  <a:txBody>
                    <a:bodyPr/>
                    <a:lstStyle/>
                    <a:p>
                      <a:pPr algn="ctr">
                        <a:lnSpc>
                          <a:spcPts val="2215"/>
                        </a:lnSpc>
                      </a:pPr>
                      <a:r>
                        <a:rPr sz="2000" b="1" dirty="0">
                          <a:latin typeface="Arial"/>
                          <a:cs typeface="Arial"/>
                        </a:rPr>
                        <a:t>3</a:t>
                      </a:r>
                      <a:endParaRPr sz="2000">
                        <a:latin typeface="Arial"/>
                        <a:cs typeface="Arial"/>
                      </a:endParaRPr>
                    </a:p>
                  </a:txBody>
                  <a:tcPr marL="0" marR="0" marT="0" marB="0"/>
                </a:tc>
                <a:tc>
                  <a:txBody>
                    <a:bodyPr/>
                    <a:lstStyle/>
                    <a:p>
                      <a:pPr algn="ctr">
                        <a:lnSpc>
                          <a:spcPts val="2215"/>
                        </a:lnSpc>
                      </a:pPr>
                      <a:r>
                        <a:rPr sz="2000" b="1" dirty="0">
                          <a:latin typeface="Arial"/>
                          <a:cs typeface="Arial"/>
                        </a:rPr>
                        <a:t>4</a:t>
                      </a:r>
                      <a:endParaRPr sz="2000">
                        <a:latin typeface="Arial"/>
                        <a:cs typeface="Arial"/>
                      </a:endParaRPr>
                    </a:p>
                  </a:txBody>
                  <a:tcPr marL="0" marR="0" marT="0" marB="0"/>
                </a:tc>
                <a:tc>
                  <a:txBody>
                    <a:bodyPr/>
                    <a:lstStyle/>
                    <a:p>
                      <a:pPr algn="ctr">
                        <a:lnSpc>
                          <a:spcPts val="2215"/>
                        </a:lnSpc>
                      </a:pPr>
                      <a:r>
                        <a:rPr sz="2000" b="1" dirty="0">
                          <a:latin typeface="Arial"/>
                          <a:cs typeface="Arial"/>
                        </a:rPr>
                        <a:t>5</a:t>
                      </a:r>
                      <a:endParaRPr sz="2000">
                        <a:latin typeface="Arial"/>
                        <a:cs typeface="Arial"/>
                      </a:endParaRPr>
                    </a:p>
                  </a:txBody>
                  <a:tcPr marL="0" marR="0" marT="0" marB="0"/>
                </a:tc>
                <a:tc>
                  <a:txBody>
                    <a:bodyPr/>
                    <a:lstStyle/>
                    <a:p>
                      <a:pPr algn="ctr">
                        <a:lnSpc>
                          <a:spcPts val="2215"/>
                        </a:lnSpc>
                      </a:pPr>
                      <a:r>
                        <a:rPr sz="2000" b="1" dirty="0">
                          <a:latin typeface="Arial"/>
                          <a:cs typeface="Arial"/>
                        </a:rPr>
                        <a:t>6</a:t>
                      </a:r>
                      <a:endParaRPr sz="2000">
                        <a:latin typeface="Arial"/>
                        <a:cs typeface="Arial"/>
                      </a:endParaRPr>
                    </a:p>
                  </a:txBody>
                  <a:tcPr marL="0" marR="0" marT="0" marB="0"/>
                </a:tc>
                <a:tc>
                  <a:txBody>
                    <a:bodyPr/>
                    <a:lstStyle/>
                    <a:p>
                      <a:pPr marL="214629">
                        <a:lnSpc>
                          <a:spcPts val="2215"/>
                        </a:lnSpc>
                      </a:pPr>
                      <a:r>
                        <a:rPr sz="2000" b="1" dirty="0">
                          <a:latin typeface="Arial"/>
                          <a:cs typeface="Arial"/>
                        </a:rPr>
                        <a:t>7</a:t>
                      </a:r>
                      <a:endParaRPr sz="2000">
                        <a:latin typeface="Arial"/>
                        <a:cs typeface="Arial"/>
                      </a:endParaRPr>
                    </a:p>
                  </a:txBody>
                  <a:tcPr marL="0" marR="0" marT="0" marB="0"/>
                </a:tc>
              </a:tr>
              <a:tr h="294566">
                <a:tc>
                  <a:txBody>
                    <a:bodyPr/>
                    <a:lstStyle/>
                    <a:p>
                      <a:pPr marL="31750">
                        <a:lnSpc>
                          <a:spcPts val="2220"/>
                        </a:lnSpc>
                      </a:pPr>
                      <a:r>
                        <a:rPr sz="2000" b="1" dirty="0">
                          <a:latin typeface="Arial"/>
                          <a:cs typeface="Arial"/>
                        </a:rPr>
                        <a:t>7</a:t>
                      </a:r>
                      <a:endParaRPr sz="2000">
                        <a:latin typeface="Arial"/>
                        <a:cs typeface="Arial"/>
                      </a:endParaRPr>
                    </a:p>
                  </a:txBody>
                  <a:tcPr marL="0" marR="0" marT="0" marB="0"/>
                </a:tc>
                <a:tc>
                  <a:txBody>
                    <a:bodyPr/>
                    <a:lstStyle/>
                    <a:p>
                      <a:pPr marR="11430" algn="ctr">
                        <a:lnSpc>
                          <a:spcPts val="2220"/>
                        </a:lnSpc>
                      </a:pPr>
                      <a:r>
                        <a:rPr sz="2000" b="1" dirty="0">
                          <a:latin typeface="Arial"/>
                          <a:cs typeface="Arial"/>
                        </a:rPr>
                        <a:t>6</a:t>
                      </a:r>
                      <a:endParaRPr sz="2000">
                        <a:latin typeface="Arial"/>
                        <a:cs typeface="Arial"/>
                      </a:endParaRPr>
                    </a:p>
                  </a:txBody>
                  <a:tcPr marL="0" marR="0" marT="0" marB="0"/>
                </a:tc>
                <a:tc>
                  <a:txBody>
                    <a:bodyPr/>
                    <a:lstStyle/>
                    <a:p>
                      <a:pPr marL="232410">
                        <a:lnSpc>
                          <a:spcPts val="2220"/>
                        </a:lnSpc>
                      </a:pPr>
                      <a:r>
                        <a:rPr sz="2000" b="1" dirty="0">
                          <a:latin typeface="Arial"/>
                          <a:cs typeface="Arial"/>
                        </a:rPr>
                        <a:t>5</a:t>
                      </a:r>
                      <a:endParaRPr sz="2000">
                        <a:latin typeface="Arial"/>
                        <a:cs typeface="Arial"/>
                      </a:endParaRPr>
                    </a:p>
                  </a:txBody>
                  <a:tcPr marL="0" marR="0" marT="0" marB="0"/>
                </a:tc>
                <a:tc>
                  <a:txBody>
                    <a:bodyPr/>
                    <a:lstStyle/>
                    <a:p>
                      <a:pPr marL="213360">
                        <a:lnSpc>
                          <a:spcPts val="2220"/>
                        </a:lnSpc>
                      </a:pPr>
                      <a:r>
                        <a:rPr sz="2000" b="1" dirty="0">
                          <a:latin typeface="Arial"/>
                          <a:cs typeface="Arial"/>
                        </a:rPr>
                        <a:t>4</a:t>
                      </a:r>
                      <a:endParaRPr sz="2000">
                        <a:latin typeface="Arial"/>
                        <a:cs typeface="Arial"/>
                      </a:endParaRPr>
                    </a:p>
                  </a:txBody>
                  <a:tcPr marL="0" marR="0" marT="0" marB="0"/>
                </a:tc>
                <a:tc>
                  <a:txBody>
                    <a:bodyPr/>
                    <a:lstStyle/>
                    <a:p>
                      <a:pPr marL="248920">
                        <a:lnSpc>
                          <a:spcPts val="2220"/>
                        </a:lnSpc>
                      </a:pPr>
                      <a:r>
                        <a:rPr sz="2000" b="1" dirty="0">
                          <a:latin typeface="Arial"/>
                          <a:cs typeface="Arial"/>
                        </a:rPr>
                        <a:t>3</a:t>
                      </a:r>
                      <a:endParaRPr sz="2000">
                        <a:latin typeface="Arial"/>
                        <a:cs typeface="Arial"/>
                      </a:endParaRPr>
                    </a:p>
                  </a:txBody>
                  <a:tcPr marL="0" marR="0" marT="0" marB="0"/>
                </a:tc>
                <a:tc>
                  <a:txBody>
                    <a:bodyPr/>
                    <a:lstStyle/>
                    <a:p>
                      <a:pPr algn="ctr">
                        <a:lnSpc>
                          <a:spcPts val="2220"/>
                        </a:lnSpc>
                      </a:pPr>
                      <a:r>
                        <a:rPr sz="2000" b="1" dirty="0">
                          <a:latin typeface="Arial"/>
                          <a:cs typeface="Arial"/>
                        </a:rPr>
                        <a:t>2</a:t>
                      </a:r>
                      <a:endParaRPr sz="2000">
                        <a:latin typeface="Arial"/>
                        <a:cs typeface="Arial"/>
                      </a:endParaRPr>
                    </a:p>
                  </a:txBody>
                  <a:tcPr marL="0" marR="0" marT="0" marB="0"/>
                </a:tc>
                <a:tc>
                  <a:txBody>
                    <a:bodyPr/>
                    <a:lstStyle/>
                    <a:p>
                      <a:pPr marL="213360">
                        <a:lnSpc>
                          <a:spcPts val="2220"/>
                        </a:lnSpc>
                      </a:pPr>
                      <a:r>
                        <a:rPr sz="2000" b="1" dirty="0">
                          <a:latin typeface="Arial"/>
                          <a:cs typeface="Arial"/>
                        </a:rPr>
                        <a:t>1</a:t>
                      </a:r>
                      <a:endParaRPr sz="2000">
                        <a:latin typeface="Arial"/>
                        <a:cs typeface="Arial"/>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r>
            </a:tbl>
          </a:graphicData>
        </a:graphic>
      </p:graphicFrame>
      <p:sp>
        <p:nvSpPr>
          <p:cNvPr id="44" name="object 44"/>
          <p:cNvSpPr txBox="1">
            <a:spLocks noGrp="1"/>
          </p:cNvSpPr>
          <p:nvPr>
            <p:ph type="title"/>
          </p:nvPr>
        </p:nvSpPr>
        <p:spPr>
          <a:xfrm>
            <a:off x="78739" y="0"/>
            <a:ext cx="8932545" cy="2013585"/>
          </a:xfrm>
          <a:prstGeom prst="rect">
            <a:avLst/>
          </a:prstGeom>
        </p:spPr>
        <p:txBody>
          <a:bodyPr vert="horz" wrap="square" lIns="0" tIns="12700" rIns="0" bIns="0" rtlCol="0">
            <a:spAutoFit/>
          </a:bodyPr>
          <a:lstStyle/>
          <a:p>
            <a:pPr marL="1286510" marR="780415" indent="-443865">
              <a:lnSpc>
                <a:spcPct val="100000"/>
              </a:lnSpc>
              <a:spcBef>
                <a:spcPts val="100"/>
              </a:spcBef>
            </a:pPr>
            <a:r>
              <a:rPr sz="4500" spc="-55" dirty="0">
                <a:latin typeface="Calibri"/>
                <a:cs typeface="Calibri"/>
              </a:rPr>
              <a:t>REPRESENTATION </a:t>
            </a:r>
            <a:r>
              <a:rPr sz="4500" spc="-5" dirty="0">
                <a:latin typeface="Calibri"/>
                <a:cs typeface="Calibri"/>
              </a:rPr>
              <a:t>OF </a:t>
            </a:r>
            <a:r>
              <a:rPr sz="4500" spc="-50" dirty="0">
                <a:latin typeface="Calibri"/>
                <a:cs typeface="Calibri"/>
              </a:rPr>
              <a:t>RATIONAL  </a:t>
            </a:r>
            <a:r>
              <a:rPr sz="4500" dirty="0">
                <a:latin typeface="Calibri"/>
                <a:cs typeface="Calibri"/>
              </a:rPr>
              <a:t>NUMBER </a:t>
            </a:r>
            <a:r>
              <a:rPr sz="4500" spc="-10" dirty="0">
                <a:latin typeface="Calibri"/>
                <a:cs typeface="Calibri"/>
              </a:rPr>
              <a:t>ON </a:t>
            </a:r>
            <a:r>
              <a:rPr sz="4500" spc="-5" dirty="0">
                <a:latin typeface="Calibri"/>
                <a:cs typeface="Calibri"/>
              </a:rPr>
              <a:t>NUMBER</a:t>
            </a:r>
            <a:r>
              <a:rPr sz="4500" spc="-30" dirty="0">
                <a:latin typeface="Calibri"/>
                <a:cs typeface="Calibri"/>
              </a:rPr>
              <a:t> </a:t>
            </a:r>
            <a:r>
              <a:rPr sz="4500" spc="-5" dirty="0">
                <a:latin typeface="Calibri"/>
                <a:cs typeface="Calibri"/>
              </a:rPr>
              <a:t>LINE</a:t>
            </a:r>
            <a:endParaRPr sz="4500">
              <a:latin typeface="Calibri"/>
              <a:cs typeface="Calibri"/>
            </a:endParaRPr>
          </a:p>
          <a:p>
            <a:pPr marL="12700" marR="5080">
              <a:lnSpc>
                <a:spcPct val="100000"/>
              </a:lnSpc>
              <a:spcBef>
                <a:spcPts val="530"/>
              </a:spcBef>
            </a:pPr>
            <a:r>
              <a:rPr sz="1800" spc="5" dirty="0">
                <a:solidFill>
                  <a:srgbClr val="000000"/>
                </a:solidFill>
                <a:latin typeface="Constantia"/>
                <a:cs typeface="Constantia"/>
              </a:rPr>
              <a:t>Let</a:t>
            </a:r>
            <a:r>
              <a:rPr sz="1800" spc="-65" dirty="0">
                <a:solidFill>
                  <a:srgbClr val="000000"/>
                </a:solidFill>
                <a:latin typeface="Constantia"/>
                <a:cs typeface="Constantia"/>
              </a:rPr>
              <a:t> </a:t>
            </a:r>
            <a:r>
              <a:rPr sz="1800" spc="-5" dirty="0">
                <a:solidFill>
                  <a:srgbClr val="000000"/>
                </a:solidFill>
                <a:latin typeface="Constantia"/>
                <a:cs typeface="Constantia"/>
              </a:rPr>
              <a:t>us</a:t>
            </a:r>
            <a:r>
              <a:rPr sz="1800" spc="-75" dirty="0">
                <a:solidFill>
                  <a:srgbClr val="000000"/>
                </a:solidFill>
                <a:latin typeface="Constantia"/>
                <a:cs typeface="Constantia"/>
              </a:rPr>
              <a:t> </a:t>
            </a:r>
            <a:r>
              <a:rPr sz="1800" spc="-5" dirty="0">
                <a:solidFill>
                  <a:srgbClr val="000000"/>
                </a:solidFill>
                <a:latin typeface="Constantia"/>
                <a:cs typeface="Constantia"/>
              </a:rPr>
              <a:t>understand</a:t>
            </a:r>
            <a:r>
              <a:rPr sz="1800" spc="5" dirty="0">
                <a:solidFill>
                  <a:srgbClr val="000000"/>
                </a:solidFill>
                <a:latin typeface="Constantia"/>
                <a:cs typeface="Constantia"/>
              </a:rPr>
              <a:t> </a:t>
            </a:r>
            <a:r>
              <a:rPr sz="1800" spc="-15" dirty="0">
                <a:solidFill>
                  <a:srgbClr val="000000"/>
                </a:solidFill>
                <a:latin typeface="Constantia"/>
                <a:cs typeface="Constantia"/>
              </a:rPr>
              <a:t>how</a:t>
            </a:r>
            <a:r>
              <a:rPr sz="1800" spc="-55" dirty="0">
                <a:solidFill>
                  <a:srgbClr val="000000"/>
                </a:solidFill>
                <a:latin typeface="Constantia"/>
                <a:cs typeface="Constantia"/>
              </a:rPr>
              <a:t> </a:t>
            </a:r>
            <a:r>
              <a:rPr sz="1800" spc="-15" dirty="0">
                <a:solidFill>
                  <a:srgbClr val="000000"/>
                </a:solidFill>
                <a:latin typeface="Constantia"/>
                <a:cs typeface="Constantia"/>
              </a:rPr>
              <a:t>to</a:t>
            </a:r>
            <a:r>
              <a:rPr sz="1800" spc="-80" dirty="0">
                <a:solidFill>
                  <a:srgbClr val="000000"/>
                </a:solidFill>
                <a:latin typeface="Constantia"/>
                <a:cs typeface="Constantia"/>
              </a:rPr>
              <a:t> </a:t>
            </a:r>
            <a:r>
              <a:rPr sz="1800" spc="-5" dirty="0">
                <a:solidFill>
                  <a:srgbClr val="000000"/>
                </a:solidFill>
                <a:latin typeface="Constantia"/>
                <a:cs typeface="Constantia"/>
              </a:rPr>
              <a:t>represent</a:t>
            </a:r>
            <a:r>
              <a:rPr sz="1800" spc="-110" dirty="0">
                <a:solidFill>
                  <a:srgbClr val="000000"/>
                </a:solidFill>
                <a:latin typeface="Constantia"/>
                <a:cs typeface="Constantia"/>
              </a:rPr>
              <a:t> </a:t>
            </a:r>
            <a:r>
              <a:rPr sz="1800" dirty="0">
                <a:solidFill>
                  <a:srgbClr val="000000"/>
                </a:solidFill>
                <a:latin typeface="Constantia"/>
                <a:cs typeface="Constantia"/>
              </a:rPr>
              <a:t>a</a:t>
            </a:r>
            <a:r>
              <a:rPr sz="1800" spc="-80" dirty="0">
                <a:solidFill>
                  <a:srgbClr val="000000"/>
                </a:solidFill>
                <a:latin typeface="Constantia"/>
                <a:cs typeface="Constantia"/>
              </a:rPr>
              <a:t> </a:t>
            </a:r>
            <a:r>
              <a:rPr sz="1800" spc="-10" dirty="0">
                <a:solidFill>
                  <a:srgbClr val="000000"/>
                </a:solidFill>
                <a:latin typeface="Constantia"/>
                <a:cs typeface="Constantia"/>
              </a:rPr>
              <a:t>rational</a:t>
            </a:r>
            <a:r>
              <a:rPr sz="1800" spc="5" dirty="0">
                <a:solidFill>
                  <a:srgbClr val="000000"/>
                </a:solidFill>
                <a:latin typeface="Constantia"/>
                <a:cs typeface="Constantia"/>
              </a:rPr>
              <a:t> </a:t>
            </a:r>
            <a:r>
              <a:rPr sz="1800" spc="-5" dirty="0">
                <a:solidFill>
                  <a:srgbClr val="000000"/>
                </a:solidFill>
                <a:latin typeface="Constantia"/>
                <a:cs typeface="Constantia"/>
              </a:rPr>
              <a:t>number</a:t>
            </a:r>
            <a:r>
              <a:rPr sz="1800" spc="-105" dirty="0">
                <a:solidFill>
                  <a:srgbClr val="000000"/>
                </a:solidFill>
                <a:latin typeface="Constantia"/>
                <a:cs typeface="Constantia"/>
              </a:rPr>
              <a:t> </a:t>
            </a:r>
            <a:r>
              <a:rPr sz="1800" dirty="0">
                <a:solidFill>
                  <a:srgbClr val="000000"/>
                </a:solidFill>
                <a:latin typeface="Constantia"/>
                <a:cs typeface="Constantia"/>
              </a:rPr>
              <a:t>on</a:t>
            </a:r>
            <a:r>
              <a:rPr sz="1800" spc="-75" dirty="0">
                <a:solidFill>
                  <a:srgbClr val="000000"/>
                </a:solidFill>
                <a:latin typeface="Constantia"/>
                <a:cs typeface="Constantia"/>
              </a:rPr>
              <a:t> </a:t>
            </a:r>
            <a:r>
              <a:rPr sz="1800" dirty="0">
                <a:solidFill>
                  <a:srgbClr val="000000"/>
                </a:solidFill>
                <a:latin typeface="Constantia"/>
                <a:cs typeface="Constantia"/>
              </a:rPr>
              <a:t>a</a:t>
            </a:r>
            <a:r>
              <a:rPr sz="1800" spc="-50" dirty="0">
                <a:solidFill>
                  <a:srgbClr val="000000"/>
                </a:solidFill>
                <a:latin typeface="Constantia"/>
                <a:cs typeface="Constantia"/>
              </a:rPr>
              <a:t> </a:t>
            </a:r>
            <a:r>
              <a:rPr sz="1800" spc="-5" dirty="0">
                <a:solidFill>
                  <a:srgbClr val="000000"/>
                </a:solidFill>
                <a:latin typeface="Constantia"/>
                <a:cs typeface="Constantia"/>
              </a:rPr>
              <a:t>number</a:t>
            </a:r>
            <a:r>
              <a:rPr sz="1800" spc="-55" dirty="0">
                <a:solidFill>
                  <a:srgbClr val="000000"/>
                </a:solidFill>
                <a:latin typeface="Constantia"/>
                <a:cs typeface="Constantia"/>
              </a:rPr>
              <a:t> </a:t>
            </a:r>
            <a:r>
              <a:rPr sz="1800" spc="-5" dirty="0">
                <a:solidFill>
                  <a:srgbClr val="000000"/>
                </a:solidFill>
                <a:latin typeface="Constantia"/>
                <a:cs typeface="Constantia"/>
              </a:rPr>
              <a:t>line.</a:t>
            </a:r>
            <a:r>
              <a:rPr sz="1800" spc="5" dirty="0">
                <a:solidFill>
                  <a:srgbClr val="000000"/>
                </a:solidFill>
                <a:latin typeface="Constantia"/>
                <a:cs typeface="Constantia"/>
              </a:rPr>
              <a:t> Let</a:t>
            </a:r>
            <a:r>
              <a:rPr sz="1800" spc="-60" dirty="0">
                <a:solidFill>
                  <a:srgbClr val="000000"/>
                </a:solidFill>
                <a:latin typeface="Constantia"/>
                <a:cs typeface="Constantia"/>
              </a:rPr>
              <a:t> </a:t>
            </a:r>
            <a:r>
              <a:rPr sz="1800" spc="-5" dirty="0">
                <a:solidFill>
                  <a:srgbClr val="000000"/>
                </a:solidFill>
                <a:latin typeface="Constantia"/>
                <a:cs typeface="Constantia"/>
              </a:rPr>
              <a:t>us</a:t>
            </a:r>
            <a:r>
              <a:rPr sz="1800" spc="-75" dirty="0">
                <a:solidFill>
                  <a:srgbClr val="000000"/>
                </a:solidFill>
                <a:latin typeface="Constantia"/>
                <a:cs typeface="Constantia"/>
              </a:rPr>
              <a:t> </a:t>
            </a:r>
            <a:r>
              <a:rPr sz="1800" spc="-5" dirty="0">
                <a:solidFill>
                  <a:srgbClr val="000000"/>
                </a:solidFill>
                <a:latin typeface="Constantia"/>
                <a:cs typeface="Constantia"/>
              </a:rPr>
              <a:t>understand  </a:t>
            </a:r>
            <a:r>
              <a:rPr sz="1800" dirty="0">
                <a:solidFill>
                  <a:srgbClr val="000000"/>
                </a:solidFill>
                <a:latin typeface="Constantia"/>
                <a:cs typeface="Constantia"/>
              </a:rPr>
              <a:t>that</a:t>
            </a:r>
            <a:r>
              <a:rPr sz="1800" spc="-75" dirty="0">
                <a:solidFill>
                  <a:srgbClr val="000000"/>
                </a:solidFill>
                <a:latin typeface="Constantia"/>
                <a:cs typeface="Constantia"/>
              </a:rPr>
              <a:t> </a:t>
            </a:r>
            <a:r>
              <a:rPr sz="1800" spc="-5" dirty="0">
                <a:solidFill>
                  <a:srgbClr val="000000"/>
                </a:solidFill>
                <a:latin typeface="Constantia"/>
                <a:cs typeface="Constantia"/>
              </a:rPr>
              <a:t>there</a:t>
            </a:r>
            <a:r>
              <a:rPr sz="1800" spc="-105" dirty="0">
                <a:solidFill>
                  <a:srgbClr val="000000"/>
                </a:solidFill>
                <a:latin typeface="Constantia"/>
                <a:cs typeface="Constantia"/>
              </a:rPr>
              <a:t> </a:t>
            </a:r>
            <a:r>
              <a:rPr sz="1800" spc="-10" dirty="0">
                <a:solidFill>
                  <a:srgbClr val="000000"/>
                </a:solidFill>
                <a:latin typeface="Constantia"/>
                <a:cs typeface="Constantia"/>
              </a:rPr>
              <a:t>are</a:t>
            </a:r>
            <a:r>
              <a:rPr sz="1800" spc="-70" dirty="0">
                <a:solidFill>
                  <a:srgbClr val="000000"/>
                </a:solidFill>
                <a:latin typeface="Constantia"/>
                <a:cs typeface="Constantia"/>
              </a:rPr>
              <a:t> </a:t>
            </a:r>
            <a:r>
              <a:rPr sz="1800" spc="-10" dirty="0">
                <a:solidFill>
                  <a:srgbClr val="000000"/>
                </a:solidFill>
                <a:latin typeface="Constantia"/>
                <a:cs typeface="Constantia"/>
              </a:rPr>
              <a:t>many</a:t>
            </a:r>
            <a:r>
              <a:rPr sz="1800" spc="-55" dirty="0">
                <a:solidFill>
                  <a:srgbClr val="000000"/>
                </a:solidFill>
                <a:latin typeface="Constantia"/>
                <a:cs typeface="Constantia"/>
              </a:rPr>
              <a:t> </a:t>
            </a:r>
            <a:r>
              <a:rPr sz="1800" spc="-5" dirty="0">
                <a:solidFill>
                  <a:srgbClr val="000000"/>
                </a:solidFill>
                <a:latin typeface="Constantia"/>
                <a:cs typeface="Constantia"/>
              </a:rPr>
              <a:t>numbers</a:t>
            </a:r>
            <a:r>
              <a:rPr sz="1800" spc="-40" dirty="0">
                <a:solidFill>
                  <a:srgbClr val="000000"/>
                </a:solidFill>
                <a:latin typeface="Constantia"/>
                <a:cs typeface="Constantia"/>
              </a:rPr>
              <a:t> </a:t>
            </a:r>
            <a:r>
              <a:rPr sz="1800" spc="-10" dirty="0">
                <a:solidFill>
                  <a:srgbClr val="000000"/>
                </a:solidFill>
                <a:latin typeface="Constantia"/>
                <a:cs typeface="Constantia"/>
              </a:rPr>
              <a:t>between</a:t>
            </a:r>
            <a:r>
              <a:rPr sz="1800" spc="-80" dirty="0">
                <a:solidFill>
                  <a:srgbClr val="000000"/>
                </a:solidFill>
                <a:latin typeface="Constantia"/>
                <a:cs typeface="Constantia"/>
              </a:rPr>
              <a:t> </a:t>
            </a:r>
            <a:r>
              <a:rPr sz="1800" spc="-10" dirty="0">
                <a:solidFill>
                  <a:srgbClr val="000000"/>
                </a:solidFill>
                <a:latin typeface="Constantia"/>
                <a:cs typeface="Constantia"/>
              </a:rPr>
              <a:t>any</a:t>
            </a:r>
            <a:r>
              <a:rPr sz="1800" spc="-75" dirty="0">
                <a:solidFill>
                  <a:srgbClr val="000000"/>
                </a:solidFill>
                <a:latin typeface="Constantia"/>
                <a:cs typeface="Constantia"/>
              </a:rPr>
              <a:t> </a:t>
            </a:r>
            <a:r>
              <a:rPr sz="1800" spc="-15" dirty="0">
                <a:solidFill>
                  <a:srgbClr val="000000"/>
                </a:solidFill>
                <a:latin typeface="Constantia"/>
                <a:cs typeface="Constantia"/>
              </a:rPr>
              <a:t>two</a:t>
            </a:r>
            <a:r>
              <a:rPr sz="1800" spc="-50" dirty="0">
                <a:solidFill>
                  <a:srgbClr val="000000"/>
                </a:solidFill>
                <a:latin typeface="Constantia"/>
                <a:cs typeface="Constantia"/>
              </a:rPr>
              <a:t> </a:t>
            </a:r>
            <a:r>
              <a:rPr sz="1800" spc="-15" dirty="0">
                <a:solidFill>
                  <a:srgbClr val="000000"/>
                </a:solidFill>
                <a:latin typeface="Constantia"/>
                <a:cs typeface="Constantia"/>
              </a:rPr>
              <a:t>integers.</a:t>
            </a:r>
            <a:endParaRPr sz="1800">
              <a:latin typeface="Constantia"/>
              <a:cs typeface="Constantia"/>
            </a:endParaRPr>
          </a:p>
        </p:txBody>
      </p:sp>
      <p:sp>
        <p:nvSpPr>
          <p:cNvPr id="45" name="object 45"/>
          <p:cNvSpPr/>
          <p:nvPr/>
        </p:nvSpPr>
        <p:spPr>
          <a:xfrm>
            <a:off x="522731" y="2353055"/>
            <a:ext cx="4056888" cy="2305812"/>
          </a:xfrm>
          <a:prstGeom prst="rect">
            <a:avLst/>
          </a:prstGeom>
          <a:blipFill>
            <a:blip r:embed="rId11" cstate="print"/>
            <a:stretch>
              <a:fillRect/>
            </a:stretch>
          </a:blipFill>
        </p:spPr>
        <p:txBody>
          <a:bodyPr wrap="square" lIns="0" tIns="0" rIns="0" bIns="0" rtlCol="0"/>
          <a:lstStyle/>
          <a:p>
            <a:endParaRPr/>
          </a:p>
        </p:txBody>
      </p:sp>
      <p:sp>
        <p:nvSpPr>
          <p:cNvPr id="46" name="object 46"/>
          <p:cNvSpPr/>
          <p:nvPr/>
        </p:nvSpPr>
        <p:spPr>
          <a:xfrm>
            <a:off x="5707379" y="2276855"/>
            <a:ext cx="2913887" cy="2382012"/>
          </a:xfrm>
          <a:prstGeom prst="rect">
            <a:avLst/>
          </a:prstGeom>
          <a:blipFill>
            <a:blip r:embed="rId12" cstate="print"/>
            <a:stretch>
              <a:fillRect/>
            </a:stretch>
          </a:blipFill>
        </p:spPr>
        <p:txBody>
          <a:bodyPr wrap="square" lIns="0" tIns="0" rIns="0" bIns="0" rtlCol="0"/>
          <a:lstStyle/>
          <a:p>
            <a:endParaRPr/>
          </a:p>
        </p:txBody>
      </p:sp>
      <p:grpSp>
        <p:nvGrpSpPr>
          <p:cNvPr id="47" name="object 47"/>
          <p:cNvGrpSpPr/>
          <p:nvPr/>
        </p:nvGrpSpPr>
        <p:grpSpPr>
          <a:xfrm>
            <a:off x="131063" y="4474464"/>
            <a:ext cx="8883650" cy="512445"/>
            <a:chOff x="131063" y="4474464"/>
            <a:chExt cx="8883650" cy="512445"/>
          </a:xfrm>
        </p:grpSpPr>
        <p:sp>
          <p:nvSpPr>
            <p:cNvPr id="48" name="object 48"/>
            <p:cNvSpPr/>
            <p:nvPr/>
          </p:nvSpPr>
          <p:spPr>
            <a:xfrm>
              <a:off x="131063" y="4511040"/>
              <a:ext cx="8883396" cy="350519"/>
            </a:xfrm>
            <a:prstGeom prst="rect">
              <a:avLst/>
            </a:prstGeom>
            <a:blipFill>
              <a:blip r:embed="rId9" cstate="print"/>
              <a:stretch>
                <a:fillRect/>
              </a:stretch>
            </a:blipFill>
          </p:spPr>
          <p:txBody>
            <a:bodyPr wrap="square" lIns="0" tIns="0" rIns="0" bIns="0" rtlCol="0"/>
            <a:lstStyle/>
            <a:p>
              <a:endParaRPr/>
            </a:p>
          </p:txBody>
        </p:sp>
        <p:sp>
          <p:nvSpPr>
            <p:cNvPr id="49" name="object 49"/>
            <p:cNvSpPr/>
            <p:nvPr/>
          </p:nvSpPr>
          <p:spPr>
            <a:xfrm>
              <a:off x="305498" y="4587367"/>
              <a:ext cx="8535035" cy="121920"/>
            </a:xfrm>
            <a:custGeom>
              <a:avLst/>
              <a:gdLst/>
              <a:ahLst/>
              <a:cxnLst/>
              <a:rect l="l" t="t" r="r" b="b"/>
              <a:pathLst>
                <a:path w="8535035" h="121920">
                  <a:moveTo>
                    <a:pt x="8431466" y="1523"/>
                  </a:moveTo>
                  <a:lnTo>
                    <a:pt x="8423465" y="3555"/>
                  </a:lnTo>
                  <a:lnTo>
                    <a:pt x="8416353" y="16001"/>
                  </a:lnTo>
                  <a:lnTo>
                    <a:pt x="8418385" y="23875"/>
                  </a:lnTo>
                  <a:lnTo>
                    <a:pt x="8424608" y="27431"/>
                  </a:lnTo>
                  <a:lnTo>
                    <a:pt x="8460850" y="48632"/>
                  </a:lnTo>
                  <a:lnTo>
                    <a:pt x="8508682" y="48640"/>
                  </a:lnTo>
                  <a:lnTo>
                    <a:pt x="8508682" y="74548"/>
                  </a:lnTo>
                  <a:lnTo>
                    <a:pt x="8460966" y="74548"/>
                  </a:lnTo>
                  <a:lnTo>
                    <a:pt x="8418385" y="99440"/>
                  </a:lnTo>
                  <a:lnTo>
                    <a:pt x="8416226" y="107314"/>
                  </a:lnTo>
                  <a:lnTo>
                    <a:pt x="8419909" y="113537"/>
                  </a:lnTo>
                  <a:lnTo>
                    <a:pt x="8423465" y="119633"/>
                  </a:lnTo>
                  <a:lnTo>
                    <a:pt x="8431466" y="121792"/>
                  </a:lnTo>
                  <a:lnTo>
                    <a:pt x="8437562" y="118109"/>
                  </a:lnTo>
                  <a:lnTo>
                    <a:pt x="8512252" y="74548"/>
                  </a:lnTo>
                  <a:lnTo>
                    <a:pt x="8508682" y="74548"/>
                  </a:lnTo>
                  <a:lnTo>
                    <a:pt x="8512267" y="74540"/>
                  </a:lnTo>
                  <a:lnTo>
                    <a:pt x="8534463" y="61594"/>
                  </a:lnTo>
                  <a:lnTo>
                    <a:pt x="8431466" y="1523"/>
                  </a:lnTo>
                  <a:close/>
                </a:path>
                <a:path w="8535035" h="121920">
                  <a:moveTo>
                    <a:pt x="103098" y="0"/>
                  </a:moveTo>
                  <a:lnTo>
                    <a:pt x="0" y="60070"/>
                  </a:lnTo>
                  <a:lnTo>
                    <a:pt x="96900" y="116585"/>
                  </a:lnTo>
                  <a:lnTo>
                    <a:pt x="103073" y="120268"/>
                  </a:lnTo>
                  <a:lnTo>
                    <a:pt x="111010" y="118109"/>
                  </a:lnTo>
                  <a:lnTo>
                    <a:pt x="114617" y="112013"/>
                  </a:lnTo>
                  <a:lnTo>
                    <a:pt x="118224" y="105790"/>
                  </a:lnTo>
                  <a:lnTo>
                    <a:pt x="116141" y="97789"/>
                  </a:lnTo>
                  <a:lnTo>
                    <a:pt x="73618" y="73033"/>
                  </a:lnTo>
                  <a:lnTo>
                    <a:pt x="26149" y="73024"/>
                  </a:lnTo>
                  <a:lnTo>
                    <a:pt x="26161" y="47116"/>
                  </a:lnTo>
                  <a:lnTo>
                    <a:pt x="73605" y="47116"/>
                  </a:lnTo>
                  <a:lnTo>
                    <a:pt x="116154" y="22351"/>
                  </a:lnTo>
                  <a:lnTo>
                    <a:pt x="118237" y="14350"/>
                  </a:lnTo>
                  <a:lnTo>
                    <a:pt x="114630" y="8254"/>
                  </a:lnTo>
                  <a:lnTo>
                    <a:pt x="111036" y="2031"/>
                  </a:lnTo>
                  <a:lnTo>
                    <a:pt x="103098" y="0"/>
                  </a:lnTo>
                  <a:close/>
                </a:path>
                <a:path w="8535035" h="121920">
                  <a:moveTo>
                    <a:pt x="8483091" y="61642"/>
                  </a:moveTo>
                  <a:lnTo>
                    <a:pt x="8460981" y="74540"/>
                  </a:lnTo>
                  <a:lnTo>
                    <a:pt x="8508682" y="74548"/>
                  </a:lnTo>
                  <a:lnTo>
                    <a:pt x="8508682" y="72897"/>
                  </a:lnTo>
                  <a:lnTo>
                    <a:pt x="8502332" y="72897"/>
                  </a:lnTo>
                  <a:lnTo>
                    <a:pt x="8483091" y="61642"/>
                  </a:lnTo>
                  <a:close/>
                </a:path>
                <a:path w="8535035" h="121920">
                  <a:moveTo>
                    <a:pt x="73590" y="47125"/>
                  </a:moveTo>
                  <a:lnTo>
                    <a:pt x="51397" y="60069"/>
                  </a:lnTo>
                  <a:lnTo>
                    <a:pt x="73618" y="73033"/>
                  </a:lnTo>
                  <a:lnTo>
                    <a:pt x="8460981" y="74540"/>
                  </a:lnTo>
                  <a:lnTo>
                    <a:pt x="8483091" y="61642"/>
                  </a:lnTo>
                  <a:lnTo>
                    <a:pt x="8460850" y="48632"/>
                  </a:lnTo>
                  <a:lnTo>
                    <a:pt x="73590" y="47125"/>
                  </a:lnTo>
                  <a:close/>
                </a:path>
                <a:path w="8535035" h="121920">
                  <a:moveTo>
                    <a:pt x="26161" y="47116"/>
                  </a:moveTo>
                  <a:lnTo>
                    <a:pt x="26149" y="73024"/>
                  </a:lnTo>
                  <a:lnTo>
                    <a:pt x="73618" y="73033"/>
                  </a:lnTo>
                  <a:lnTo>
                    <a:pt x="70556" y="71246"/>
                  </a:lnTo>
                  <a:lnTo>
                    <a:pt x="32232" y="71246"/>
                  </a:lnTo>
                  <a:lnTo>
                    <a:pt x="32245" y="48894"/>
                  </a:lnTo>
                  <a:lnTo>
                    <a:pt x="70556" y="48894"/>
                  </a:lnTo>
                  <a:lnTo>
                    <a:pt x="73590" y="47125"/>
                  </a:lnTo>
                  <a:lnTo>
                    <a:pt x="26161" y="47116"/>
                  </a:lnTo>
                  <a:close/>
                </a:path>
                <a:path w="8535035" h="121920">
                  <a:moveTo>
                    <a:pt x="8502332" y="50418"/>
                  </a:moveTo>
                  <a:lnTo>
                    <a:pt x="8483091" y="61642"/>
                  </a:lnTo>
                  <a:lnTo>
                    <a:pt x="8502332" y="72897"/>
                  </a:lnTo>
                  <a:lnTo>
                    <a:pt x="8502332" y="50418"/>
                  </a:lnTo>
                  <a:close/>
                </a:path>
                <a:path w="8535035" h="121920">
                  <a:moveTo>
                    <a:pt x="8508682" y="50418"/>
                  </a:moveTo>
                  <a:lnTo>
                    <a:pt x="8502332" y="50418"/>
                  </a:lnTo>
                  <a:lnTo>
                    <a:pt x="8502332" y="72897"/>
                  </a:lnTo>
                  <a:lnTo>
                    <a:pt x="8508682" y="72897"/>
                  </a:lnTo>
                  <a:lnTo>
                    <a:pt x="8508682" y="50418"/>
                  </a:lnTo>
                  <a:close/>
                </a:path>
                <a:path w="8535035" h="121920">
                  <a:moveTo>
                    <a:pt x="32245" y="48894"/>
                  </a:moveTo>
                  <a:lnTo>
                    <a:pt x="32232" y="71246"/>
                  </a:lnTo>
                  <a:lnTo>
                    <a:pt x="51397" y="60069"/>
                  </a:lnTo>
                  <a:lnTo>
                    <a:pt x="32245" y="48894"/>
                  </a:lnTo>
                  <a:close/>
                </a:path>
                <a:path w="8535035" h="121920">
                  <a:moveTo>
                    <a:pt x="51397" y="60069"/>
                  </a:moveTo>
                  <a:lnTo>
                    <a:pt x="32232" y="71246"/>
                  </a:lnTo>
                  <a:lnTo>
                    <a:pt x="70556" y="71246"/>
                  </a:lnTo>
                  <a:lnTo>
                    <a:pt x="51397" y="60069"/>
                  </a:lnTo>
                  <a:close/>
                </a:path>
                <a:path w="8535035" h="121920">
                  <a:moveTo>
                    <a:pt x="8460850" y="48632"/>
                  </a:moveTo>
                  <a:lnTo>
                    <a:pt x="8483091" y="61642"/>
                  </a:lnTo>
                  <a:lnTo>
                    <a:pt x="8502332" y="50418"/>
                  </a:lnTo>
                  <a:lnTo>
                    <a:pt x="8508682" y="50418"/>
                  </a:lnTo>
                  <a:lnTo>
                    <a:pt x="8508682" y="48640"/>
                  </a:lnTo>
                  <a:lnTo>
                    <a:pt x="8460850" y="48632"/>
                  </a:lnTo>
                  <a:close/>
                </a:path>
                <a:path w="8535035" h="121920">
                  <a:moveTo>
                    <a:pt x="70556" y="48894"/>
                  </a:moveTo>
                  <a:lnTo>
                    <a:pt x="32245" y="48894"/>
                  </a:lnTo>
                  <a:lnTo>
                    <a:pt x="51397" y="60069"/>
                  </a:lnTo>
                  <a:lnTo>
                    <a:pt x="70556" y="48894"/>
                  </a:lnTo>
                  <a:close/>
                </a:path>
              </a:pathLst>
            </a:custGeom>
            <a:solidFill>
              <a:srgbClr val="000000"/>
            </a:solidFill>
          </p:spPr>
          <p:txBody>
            <a:bodyPr wrap="square" lIns="0" tIns="0" rIns="0" bIns="0" rtlCol="0"/>
            <a:lstStyle/>
            <a:p>
              <a:endParaRPr/>
            </a:p>
          </p:txBody>
        </p:sp>
        <p:sp>
          <p:nvSpPr>
            <p:cNvPr id="50" name="object 50"/>
            <p:cNvSpPr/>
            <p:nvPr/>
          </p:nvSpPr>
          <p:spPr>
            <a:xfrm>
              <a:off x="460247" y="4474464"/>
              <a:ext cx="146304" cy="512063"/>
            </a:xfrm>
            <a:prstGeom prst="rect">
              <a:avLst/>
            </a:prstGeom>
            <a:blipFill>
              <a:blip r:embed="rId10" cstate="print"/>
              <a:stretch>
                <a:fillRect/>
              </a:stretch>
            </a:blipFill>
          </p:spPr>
          <p:txBody>
            <a:bodyPr wrap="square" lIns="0" tIns="0" rIns="0" bIns="0" rtlCol="0"/>
            <a:lstStyle/>
            <a:p>
              <a:endParaRPr/>
            </a:p>
          </p:txBody>
        </p:sp>
        <p:sp>
          <p:nvSpPr>
            <p:cNvPr id="51" name="object 51"/>
            <p:cNvSpPr/>
            <p:nvPr/>
          </p:nvSpPr>
          <p:spPr>
            <a:xfrm>
              <a:off x="532638" y="4496562"/>
              <a:ext cx="1270" cy="380365"/>
            </a:xfrm>
            <a:custGeom>
              <a:avLst/>
              <a:gdLst/>
              <a:ahLst/>
              <a:cxnLst/>
              <a:rect l="l" t="t" r="r" b="b"/>
              <a:pathLst>
                <a:path w="1270" h="380364">
                  <a:moveTo>
                    <a:pt x="800" y="0"/>
                  </a:moveTo>
                  <a:lnTo>
                    <a:pt x="0" y="380238"/>
                  </a:lnTo>
                </a:path>
              </a:pathLst>
            </a:custGeom>
            <a:ln w="25908">
              <a:solidFill>
                <a:srgbClr val="000000"/>
              </a:solidFill>
            </a:ln>
          </p:spPr>
          <p:txBody>
            <a:bodyPr wrap="square" lIns="0" tIns="0" rIns="0" bIns="0" rtlCol="0"/>
            <a:lstStyle/>
            <a:p>
              <a:endParaRPr/>
            </a:p>
          </p:txBody>
        </p:sp>
        <p:sp>
          <p:nvSpPr>
            <p:cNvPr id="52" name="object 52"/>
            <p:cNvSpPr/>
            <p:nvPr/>
          </p:nvSpPr>
          <p:spPr>
            <a:xfrm>
              <a:off x="1037844" y="4474464"/>
              <a:ext cx="146303" cy="512063"/>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1110233" y="4496562"/>
              <a:ext cx="1270" cy="380365"/>
            </a:xfrm>
            <a:custGeom>
              <a:avLst/>
              <a:gdLst/>
              <a:ahLst/>
              <a:cxnLst/>
              <a:rect l="l" t="t" r="r" b="b"/>
              <a:pathLst>
                <a:path w="1269" h="380364">
                  <a:moveTo>
                    <a:pt x="800" y="0"/>
                  </a:moveTo>
                  <a:lnTo>
                    <a:pt x="0" y="380238"/>
                  </a:lnTo>
                </a:path>
              </a:pathLst>
            </a:custGeom>
            <a:ln w="25908">
              <a:solidFill>
                <a:srgbClr val="000000"/>
              </a:solidFill>
            </a:ln>
          </p:spPr>
          <p:txBody>
            <a:bodyPr wrap="square" lIns="0" tIns="0" rIns="0" bIns="0" rtlCol="0"/>
            <a:lstStyle/>
            <a:p>
              <a:endParaRPr/>
            </a:p>
          </p:txBody>
        </p:sp>
        <p:sp>
          <p:nvSpPr>
            <p:cNvPr id="54" name="object 54"/>
            <p:cNvSpPr/>
            <p:nvPr/>
          </p:nvSpPr>
          <p:spPr>
            <a:xfrm>
              <a:off x="1615439" y="4474464"/>
              <a:ext cx="146303" cy="512063"/>
            </a:xfrm>
            <a:prstGeom prst="rect">
              <a:avLst/>
            </a:prstGeom>
            <a:blipFill>
              <a:blip r:embed="rId10" cstate="print"/>
              <a:stretch>
                <a:fillRect/>
              </a:stretch>
            </a:blipFill>
          </p:spPr>
          <p:txBody>
            <a:bodyPr wrap="square" lIns="0" tIns="0" rIns="0" bIns="0" rtlCol="0"/>
            <a:lstStyle/>
            <a:p>
              <a:endParaRPr/>
            </a:p>
          </p:txBody>
        </p:sp>
        <p:sp>
          <p:nvSpPr>
            <p:cNvPr id="55" name="object 55"/>
            <p:cNvSpPr/>
            <p:nvPr/>
          </p:nvSpPr>
          <p:spPr>
            <a:xfrm>
              <a:off x="1687830" y="4496562"/>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56" name="object 56"/>
            <p:cNvSpPr/>
            <p:nvPr/>
          </p:nvSpPr>
          <p:spPr>
            <a:xfrm>
              <a:off x="2191512" y="4474464"/>
              <a:ext cx="146304" cy="512063"/>
            </a:xfrm>
            <a:prstGeom prst="rect">
              <a:avLst/>
            </a:prstGeom>
            <a:blipFill>
              <a:blip r:embed="rId10" cstate="print"/>
              <a:stretch>
                <a:fillRect/>
              </a:stretch>
            </a:blipFill>
          </p:spPr>
          <p:txBody>
            <a:bodyPr wrap="square" lIns="0" tIns="0" rIns="0" bIns="0" rtlCol="0"/>
            <a:lstStyle/>
            <a:p>
              <a:endParaRPr/>
            </a:p>
          </p:txBody>
        </p:sp>
        <p:sp>
          <p:nvSpPr>
            <p:cNvPr id="57" name="object 57"/>
            <p:cNvSpPr/>
            <p:nvPr/>
          </p:nvSpPr>
          <p:spPr>
            <a:xfrm>
              <a:off x="2263902" y="4496562"/>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58" name="object 58"/>
            <p:cNvSpPr/>
            <p:nvPr/>
          </p:nvSpPr>
          <p:spPr>
            <a:xfrm>
              <a:off x="2769108" y="4474464"/>
              <a:ext cx="146304" cy="512063"/>
            </a:xfrm>
            <a:prstGeom prst="rect">
              <a:avLst/>
            </a:prstGeom>
            <a:blipFill>
              <a:blip r:embed="rId10" cstate="print"/>
              <a:stretch>
                <a:fillRect/>
              </a:stretch>
            </a:blipFill>
          </p:spPr>
          <p:txBody>
            <a:bodyPr wrap="square" lIns="0" tIns="0" rIns="0" bIns="0" rtlCol="0"/>
            <a:lstStyle/>
            <a:p>
              <a:endParaRPr/>
            </a:p>
          </p:txBody>
        </p:sp>
        <p:sp>
          <p:nvSpPr>
            <p:cNvPr id="59" name="object 59"/>
            <p:cNvSpPr/>
            <p:nvPr/>
          </p:nvSpPr>
          <p:spPr>
            <a:xfrm>
              <a:off x="2841497" y="4496562"/>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60" name="object 60"/>
            <p:cNvSpPr/>
            <p:nvPr/>
          </p:nvSpPr>
          <p:spPr>
            <a:xfrm>
              <a:off x="3345180" y="4474464"/>
              <a:ext cx="146303" cy="512063"/>
            </a:xfrm>
            <a:prstGeom prst="rect">
              <a:avLst/>
            </a:prstGeom>
            <a:blipFill>
              <a:blip r:embed="rId10" cstate="print"/>
              <a:stretch>
                <a:fillRect/>
              </a:stretch>
            </a:blipFill>
          </p:spPr>
          <p:txBody>
            <a:bodyPr wrap="square" lIns="0" tIns="0" rIns="0" bIns="0" rtlCol="0"/>
            <a:lstStyle/>
            <a:p>
              <a:endParaRPr/>
            </a:p>
          </p:txBody>
        </p:sp>
        <p:sp>
          <p:nvSpPr>
            <p:cNvPr id="61" name="object 61"/>
            <p:cNvSpPr/>
            <p:nvPr/>
          </p:nvSpPr>
          <p:spPr>
            <a:xfrm>
              <a:off x="3417569"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2" name="object 62"/>
            <p:cNvSpPr/>
            <p:nvPr/>
          </p:nvSpPr>
          <p:spPr>
            <a:xfrm>
              <a:off x="3922775" y="4474464"/>
              <a:ext cx="146303" cy="512063"/>
            </a:xfrm>
            <a:prstGeom prst="rect">
              <a:avLst/>
            </a:prstGeom>
            <a:blipFill>
              <a:blip r:embed="rId10" cstate="print"/>
              <a:stretch>
                <a:fillRect/>
              </a:stretch>
            </a:blipFill>
          </p:spPr>
          <p:txBody>
            <a:bodyPr wrap="square" lIns="0" tIns="0" rIns="0" bIns="0" rtlCol="0"/>
            <a:lstStyle/>
            <a:p>
              <a:endParaRPr/>
            </a:p>
          </p:txBody>
        </p:sp>
        <p:sp>
          <p:nvSpPr>
            <p:cNvPr id="63" name="object 63"/>
            <p:cNvSpPr/>
            <p:nvPr/>
          </p:nvSpPr>
          <p:spPr>
            <a:xfrm>
              <a:off x="3995166"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4" name="object 64"/>
            <p:cNvSpPr/>
            <p:nvPr/>
          </p:nvSpPr>
          <p:spPr>
            <a:xfrm>
              <a:off x="4498848" y="4474464"/>
              <a:ext cx="146303" cy="512063"/>
            </a:xfrm>
            <a:prstGeom prst="rect">
              <a:avLst/>
            </a:prstGeom>
            <a:blipFill>
              <a:blip r:embed="rId10" cstate="print"/>
              <a:stretch>
                <a:fillRect/>
              </a:stretch>
            </a:blipFill>
          </p:spPr>
          <p:txBody>
            <a:bodyPr wrap="square" lIns="0" tIns="0" rIns="0" bIns="0" rtlCol="0"/>
            <a:lstStyle/>
            <a:p>
              <a:endParaRPr/>
            </a:p>
          </p:txBody>
        </p:sp>
        <p:sp>
          <p:nvSpPr>
            <p:cNvPr id="65" name="object 65"/>
            <p:cNvSpPr/>
            <p:nvPr/>
          </p:nvSpPr>
          <p:spPr>
            <a:xfrm>
              <a:off x="4571237"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6" name="object 66"/>
            <p:cNvSpPr/>
            <p:nvPr/>
          </p:nvSpPr>
          <p:spPr>
            <a:xfrm>
              <a:off x="5076443" y="4474464"/>
              <a:ext cx="146303" cy="512063"/>
            </a:xfrm>
            <a:prstGeom prst="rect">
              <a:avLst/>
            </a:prstGeom>
            <a:blipFill>
              <a:blip r:embed="rId10" cstate="print"/>
              <a:stretch>
                <a:fillRect/>
              </a:stretch>
            </a:blipFill>
          </p:spPr>
          <p:txBody>
            <a:bodyPr wrap="square" lIns="0" tIns="0" rIns="0" bIns="0" rtlCol="0"/>
            <a:lstStyle/>
            <a:p>
              <a:endParaRPr/>
            </a:p>
          </p:txBody>
        </p:sp>
        <p:sp>
          <p:nvSpPr>
            <p:cNvPr id="67" name="object 67"/>
            <p:cNvSpPr/>
            <p:nvPr/>
          </p:nvSpPr>
          <p:spPr>
            <a:xfrm>
              <a:off x="5148834"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8" name="object 68"/>
            <p:cNvSpPr/>
            <p:nvPr/>
          </p:nvSpPr>
          <p:spPr>
            <a:xfrm>
              <a:off x="5654040" y="4474464"/>
              <a:ext cx="146303" cy="512063"/>
            </a:xfrm>
            <a:prstGeom prst="rect">
              <a:avLst/>
            </a:prstGeom>
            <a:blipFill>
              <a:blip r:embed="rId10" cstate="print"/>
              <a:stretch>
                <a:fillRect/>
              </a:stretch>
            </a:blipFill>
          </p:spPr>
          <p:txBody>
            <a:bodyPr wrap="square" lIns="0" tIns="0" rIns="0" bIns="0" rtlCol="0"/>
            <a:lstStyle/>
            <a:p>
              <a:endParaRPr/>
            </a:p>
          </p:txBody>
        </p:sp>
        <p:sp>
          <p:nvSpPr>
            <p:cNvPr id="69" name="object 69"/>
            <p:cNvSpPr/>
            <p:nvPr/>
          </p:nvSpPr>
          <p:spPr>
            <a:xfrm>
              <a:off x="5726429"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70" name="object 70"/>
            <p:cNvSpPr/>
            <p:nvPr/>
          </p:nvSpPr>
          <p:spPr>
            <a:xfrm>
              <a:off x="6230111" y="4474464"/>
              <a:ext cx="146303" cy="512063"/>
            </a:xfrm>
            <a:prstGeom prst="rect">
              <a:avLst/>
            </a:prstGeom>
            <a:blipFill>
              <a:blip r:embed="rId10" cstate="print"/>
              <a:stretch>
                <a:fillRect/>
              </a:stretch>
            </a:blipFill>
          </p:spPr>
          <p:txBody>
            <a:bodyPr wrap="square" lIns="0" tIns="0" rIns="0" bIns="0" rtlCol="0"/>
            <a:lstStyle/>
            <a:p>
              <a:endParaRPr/>
            </a:p>
          </p:txBody>
        </p:sp>
        <p:sp>
          <p:nvSpPr>
            <p:cNvPr id="71" name="object 71"/>
            <p:cNvSpPr/>
            <p:nvPr/>
          </p:nvSpPr>
          <p:spPr>
            <a:xfrm>
              <a:off x="6302502" y="44965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72" name="object 72"/>
            <p:cNvSpPr/>
            <p:nvPr/>
          </p:nvSpPr>
          <p:spPr>
            <a:xfrm>
              <a:off x="6807707" y="4474464"/>
              <a:ext cx="146303" cy="512063"/>
            </a:xfrm>
            <a:prstGeom prst="rect">
              <a:avLst/>
            </a:prstGeom>
            <a:blipFill>
              <a:blip r:embed="rId10" cstate="print"/>
              <a:stretch>
                <a:fillRect/>
              </a:stretch>
            </a:blipFill>
          </p:spPr>
          <p:txBody>
            <a:bodyPr wrap="square" lIns="0" tIns="0" rIns="0" bIns="0" rtlCol="0"/>
            <a:lstStyle/>
            <a:p>
              <a:endParaRPr/>
            </a:p>
          </p:txBody>
        </p:sp>
        <p:sp>
          <p:nvSpPr>
            <p:cNvPr id="73" name="object 73"/>
            <p:cNvSpPr/>
            <p:nvPr/>
          </p:nvSpPr>
          <p:spPr>
            <a:xfrm>
              <a:off x="6880097" y="4496562"/>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74" name="object 74"/>
            <p:cNvSpPr/>
            <p:nvPr/>
          </p:nvSpPr>
          <p:spPr>
            <a:xfrm>
              <a:off x="7383780" y="4474464"/>
              <a:ext cx="146303" cy="512063"/>
            </a:xfrm>
            <a:prstGeom prst="rect">
              <a:avLst/>
            </a:prstGeom>
            <a:blipFill>
              <a:blip r:embed="rId10" cstate="print"/>
              <a:stretch>
                <a:fillRect/>
              </a:stretch>
            </a:blipFill>
          </p:spPr>
          <p:txBody>
            <a:bodyPr wrap="square" lIns="0" tIns="0" rIns="0" bIns="0" rtlCol="0"/>
            <a:lstStyle/>
            <a:p>
              <a:endParaRPr/>
            </a:p>
          </p:txBody>
        </p:sp>
        <p:sp>
          <p:nvSpPr>
            <p:cNvPr id="75" name="object 75"/>
            <p:cNvSpPr/>
            <p:nvPr/>
          </p:nvSpPr>
          <p:spPr>
            <a:xfrm>
              <a:off x="7456170" y="4496562"/>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76" name="object 76"/>
            <p:cNvSpPr/>
            <p:nvPr/>
          </p:nvSpPr>
          <p:spPr>
            <a:xfrm>
              <a:off x="7961375" y="4474464"/>
              <a:ext cx="146303" cy="512063"/>
            </a:xfrm>
            <a:prstGeom prst="rect">
              <a:avLst/>
            </a:prstGeom>
            <a:blipFill>
              <a:blip r:embed="rId10" cstate="print"/>
              <a:stretch>
                <a:fillRect/>
              </a:stretch>
            </a:blipFill>
          </p:spPr>
          <p:txBody>
            <a:bodyPr wrap="square" lIns="0" tIns="0" rIns="0" bIns="0" rtlCol="0"/>
            <a:lstStyle/>
            <a:p>
              <a:endParaRPr/>
            </a:p>
          </p:txBody>
        </p:sp>
        <p:sp>
          <p:nvSpPr>
            <p:cNvPr id="77" name="object 77"/>
            <p:cNvSpPr/>
            <p:nvPr/>
          </p:nvSpPr>
          <p:spPr>
            <a:xfrm>
              <a:off x="8033766" y="4496562"/>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78" name="object 78"/>
            <p:cNvSpPr/>
            <p:nvPr/>
          </p:nvSpPr>
          <p:spPr>
            <a:xfrm>
              <a:off x="8537447" y="4474464"/>
              <a:ext cx="146303" cy="512063"/>
            </a:xfrm>
            <a:prstGeom prst="rect">
              <a:avLst/>
            </a:prstGeom>
            <a:blipFill>
              <a:blip r:embed="rId10" cstate="print"/>
              <a:stretch>
                <a:fillRect/>
              </a:stretch>
            </a:blipFill>
          </p:spPr>
          <p:txBody>
            <a:bodyPr wrap="square" lIns="0" tIns="0" rIns="0" bIns="0" rtlCol="0"/>
            <a:lstStyle/>
            <a:p>
              <a:endParaRPr/>
            </a:p>
          </p:txBody>
        </p:sp>
        <p:sp>
          <p:nvSpPr>
            <p:cNvPr id="79" name="object 79"/>
            <p:cNvSpPr/>
            <p:nvPr/>
          </p:nvSpPr>
          <p:spPr>
            <a:xfrm>
              <a:off x="8609837" y="4496562"/>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grpSp>
      <p:sp>
        <p:nvSpPr>
          <p:cNvPr id="80" name="object 80"/>
          <p:cNvSpPr txBox="1"/>
          <p:nvPr/>
        </p:nvSpPr>
        <p:spPr>
          <a:xfrm>
            <a:off x="383540" y="4903089"/>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0</a:t>
            </a:r>
            <a:endParaRPr sz="2000">
              <a:latin typeface="Arial"/>
              <a:cs typeface="Arial"/>
            </a:endParaRPr>
          </a:p>
        </p:txBody>
      </p:sp>
      <p:grpSp>
        <p:nvGrpSpPr>
          <p:cNvPr id="81" name="object 81"/>
          <p:cNvGrpSpPr/>
          <p:nvPr/>
        </p:nvGrpSpPr>
        <p:grpSpPr>
          <a:xfrm>
            <a:off x="1011936" y="4953000"/>
            <a:ext cx="7751445" cy="576580"/>
            <a:chOff x="1011936" y="4953000"/>
            <a:chExt cx="7751445" cy="576580"/>
          </a:xfrm>
        </p:grpSpPr>
        <p:sp>
          <p:nvSpPr>
            <p:cNvPr id="82" name="object 82"/>
            <p:cNvSpPr/>
            <p:nvPr/>
          </p:nvSpPr>
          <p:spPr>
            <a:xfrm>
              <a:off x="1011936" y="4953000"/>
              <a:ext cx="131063" cy="576072"/>
            </a:xfrm>
            <a:prstGeom prst="rect">
              <a:avLst/>
            </a:prstGeom>
            <a:blipFill>
              <a:blip r:embed="rId13" cstate="print"/>
              <a:stretch>
                <a:fillRect/>
              </a:stretch>
            </a:blipFill>
          </p:spPr>
          <p:txBody>
            <a:bodyPr wrap="square" lIns="0" tIns="0" rIns="0" bIns="0" rtlCol="0"/>
            <a:lstStyle/>
            <a:p>
              <a:endParaRPr/>
            </a:p>
          </p:txBody>
        </p:sp>
        <p:sp>
          <p:nvSpPr>
            <p:cNvPr id="83" name="object 83"/>
            <p:cNvSpPr/>
            <p:nvPr/>
          </p:nvSpPr>
          <p:spPr>
            <a:xfrm>
              <a:off x="1621536" y="4953000"/>
              <a:ext cx="131063" cy="576072"/>
            </a:xfrm>
            <a:prstGeom prst="rect">
              <a:avLst/>
            </a:prstGeom>
            <a:blipFill>
              <a:blip r:embed="rId14" cstate="print"/>
              <a:stretch>
                <a:fillRect/>
              </a:stretch>
            </a:blipFill>
          </p:spPr>
          <p:txBody>
            <a:bodyPr wrap="square" lIns="0" tIns="0" rIns="0" bIns="0" rtlCol="0"/>
            <a:lstStyle/>
            <a:p>
              <a:endParaRPr/>
            </a:p>
          </p:txBody>
        </p:sp>
        <p:sp>
          <p:nvSpPr>
            <p:cNvPr id="84" name="object 84"/>
            <p:cNvSpPr/>
            <p:nvPr/>
          </p:nvSpPr>
          <p:spPr>
            <a:xfrm>
              <a:off x="2231136" y="4953000"/>
              <a:ext cx="131063" cy="576072"/>
            </a:xfrm>
            <a:prstGeom prst="rect">
              <a:avLst/>
            </a:prstGeom>
            <a:blipFill>
              <a:blip r:embed="rId15" cstate="print"/>
              <a:stretch>
                <a:fillRect/>
              </a:stretch>
            </a:blipFill>
          </p:spPr>
          <p:txBody>
            <a:bodyPr wrap="square" lIns="0" tIns="0" rIns="0" bIns="0" rtlCol="0"/>
            <a:lstStyle/>
            <a:p>
              <a:endParaRPr/>
            </a:p>
          </p:txBody>
        </p:sp>
        <p:sp>
          <p:nvSpPr>
            <p:cNvPr id="85" name="object 85"/>
            <p:cNvSpPr/>
            <p:nvPr/>
          </p:nvSpPr>
          <p:spPr>
            <a:xfrm>
              <a:off x="2764536" y="4953000"/>
              <a:ext cx="131063" cy="576072"/>
            </a:xfrm>
            <a:prstGeom prst="rect">
              <a:avLst/>
            </a:prstGeom>
            <a:blipFill>
              <a:blip r:embed="rId16" cstate="print"/>
              <a:stretch>
                <a:fillRect/>
              </a:stretch>
            </a:blipFill>
          </p:spPr>
          <p:txBody>
            <a:bodyPr wrap="square" lIns="0" tIns="0" rIns="0" bIns="0" rtlCol="0"/>
            <a:lstStyle/>
            <a:p>
              <a:endParaRPr/>
            </a:p>
          </p:txBody>
        </p:sp>
        <p:sp>
          <p:nvSpPr>
            <p:cNvPr id="86" name="object 86"/>
            <p:cNvSpPr/>
            <p:nvPr/>
          </p:nvSpPr>
          <p:spPr>
            <a:xfrm>
              <a:off x="3377184" y="4953000"/>
              <a:ext cx="128015" cy="576072"/>
            </a:xfrm>
            <a:prstGeom prst="rect">
              <a:avLst/>
            </a:prstGeom>
            <a:blipFill>
              <a:blip r:embed="rId17" cstate="print"/>
              <a:stretch>
                <a:fillRect/>
              </a:stretch>
            </a:blipFill>
          </p:spPr>
          <p:txBody>
            <a:bodyPr wrap="square" lIns="0" tIns="0" rIns="0" bIns="0" rtlCol="0"/>
            <a:lstStyle/>
            <a:p>
              <a:endParaRPr/>
            </a:p>
          </p:txBody>
        </p:sp>
        <p:sp>
          <p:nvSpPr>
            <p:cNvPr id="87" name="object 87"/>
            <p:cNvSpPr/>
            <p:nvPr/>
          </p:nvSpPr>
          <p:spPr>
            <a:xfrm>
              <a:off x="3907536" y="4953000"/>
              <a:ext cx="131063" cy="576072"/>
            </a:xfrm>
            <a:prstGeom prst="rect">
              <a:avLst/>
            </a:prstGeom>
            <a:blipFill>
              <a:blip r:embed="rId18" cstate="print"/>
              <a:stretch>
                <a:fillRect/>
              </a:stretch>
            </a:blipFill>
          </p:spPr>
          <p:txBody>
            <a:bodyPr wrap="square" lIns="0" tIns="0" rIns="0" bIns="0" rtlCol="0"/>
            <a:lstStyle/>
            <a:p>
              <a:endParaRPr/>
            </a:p>
          </p:txBody>
        </p:sp>
        <p:sp>
          <p:nvSpPr>
            <p:cNvPr id="88" name="object 88"/>
            <p:cNvSpPr/>
            <p:nvPr/>
          </p:nvSpPr>
          <p:spPr>
            <a:xfrm>
              <a:off x="4517136" y="4953000"/>
              <a:ext cx="131063" cy="576072"/>
            </a:xfrm>
            <a:prstGeom prst="rect">
              <a:avLst/>
            </a:prstGeom>
            <a:blipFill>
              <a:blip r:embed="rId19" cstate="print"/>
              <a:stretch>
                <a:fillRect/>
              </a:stretch>
            </a:blipFill>
          </p:spPr>
          <p:txBody>
            <a:bodyPr wrap="square" lIns="0" tIns="0" rIns="0" bIns="0" rtlCol="0"/>
            <a:lstStyle/>
            <a:p>
              <a:endParaRPr/>
            </a:p>
          </p:txBody>
        </p:sp>
        <p:sp>
          <p:nvSpPr>
            <p:cNvPr id="89" name="object 89"/>
            <p:cNvSpPr/>
            <p:nvPr/>
          </p:nvSpPr>
          <p:spPr>
            <a:xfrm>
              <a:off x="5105400" y="4953000"/>
              <a:ext cx="131063" cy="576072"/>
            </a:xfrm>
            <a:prstGeom prst="rect">
              <a:avLst/>
            </a:prstGeom>
            <a:blipFill>
              <a:blip r:embed="rId20" cstate="print"/>
              <a:stretch>
                <a:fillRect/>
              </a:stretch>
            </a:blipFill>
          </p:spPr>
          <p:txBody>
            <a:bodyPr wrap="square" lIns="0" tIns="0" rIns="0" bIns="0" rtlCol="0"/>
            <a:lstStyle/>
            <a:p>
              <a:endParaRPr/>
            </a:p>
          </p:txBody>
        </p:sp>
        <p:sp>
          <p:nvSpPr>
            <p:cNvPr id="90" name="object 90"/>
            <p:cNvSpPr/>
            <p:nvPr/>
          </p:nvSpPr>
          <p:spPr>
            <a:xfrm>
              <a:off x="5660136" y="4953000"/>
              <a:ext cx="131063" cy="576072"/>
            </a:xfrm>
            <a:prstGeom prst="rect">
              <a:avLst/>
            </a:prstGeom>
            <a:blipFill>
              <a:blip r:embed="rId21" cstate="print"/>
              <a:stretch>
                <a:fillRect/>
              </a:stretch>
            </a:blipFill>
          </p:spPr>
          <p:txBody>
            <a:bodyPr wrap="square" lIns="0" tIns="0" rIns="0" bIns="0" rtlCol="0"/>
            <a:lstStyle/>
            <a:p>
              <a:endParaRPr/>
            </a:p>
          </p:txBody>
        </p:sp>
        <p:sp>
          <p:nvSpPr>
            <p:cNvPr id="91" name="object 91"/>
            <p:cNvSpPr/>
            <p:nvPr/>
          </p:nvSpPr>
          <p:spPr>
            <a:xfrm>
              <a:off x="6172200" y="4953000"/>
              <a:ext cx="262127" cy="576072"/>
            </a:xfrm>
            <a:prstGeom prst="rect">
              <a:avLst/>
            </a:prstGeom>
            <a:blipFill>
              <a:blip r:embed="rId22" cstate="print"/>
              <a:stretch>
                <a:fillRect/>
              </a:stretch>
            </a:blipFill>
          </p:spPr>
          <p:txBody>
            <a:bodyPr wrap="square" lIns="0" tIns="0" rIns="0" bIns="0" rtlCol="0"/>
            <a:lstStyle/>
            <a:p>
              <a:endParaRPr/>
            </a:p>
          </p:txBody>
        </p:sp>
        <p:sp>
          <p:nvSpPr>
            <p:cNvPr id="92" name="object 92"/>
            <p:cNvSpPr/>
            <p:nvPr/>
          </p:nvSpPr>
          <p:spPr>
            <a:xfrm>
              <a:off x="6748271" y="4953000"/>
              <a:ext cx="262127" cy="576072"/>
            </a:xfrm>
            <a:prstGeom prst="rect">
              <a:avLst/>
            </a:prstGeom>
            <a:blipFill>
              <a:blip r:embed="rId23" cstate="print"/>
              <a:stretch>
                <a:fillRect/>
              </a:stretch>
            </a:blipFill>
          </p:spPr>
          <p:txBody>
            <a:bodyPr wrap="square" lIns="0" tIns="0" rIns="0" bIns="0" rtlCol="0"/>
            <a:lstStyle/>
            <a:p>
              <a:endParaRPr/>
            </a:p>
          </p:txBody>
        </p:sp>
        <p:sp>
          <p:nvSpPr>
            <p:cNvPr id="93" name="object 93"/>
            <p:cNvSpPr/>
            <p:nvPr/>
          </p:nvSpPr>
          <p:spPr>
            <a:xfrm>
              <a:off x="7315200" y="4953000"/>
              <a:ext cx="262127" cy="576072"/>
            </a:xfrm>
            <a:prstGeom prst="rect">
              <a:avLst/>
            </a:prstGeom>
            <a:blipFill>
              <a:blip r:embed="rId24" cstate="print"/>
              <a:stretch>
                <a:fillRect/>
              </a:stretch>
            </a:blipFill>
          </p:spPr>
          <p:txBody>
            <a:bodyPr wrap="square" lIns="0" tIns="0" rIns="0" bIns="0" rtlCol="0"/>
            <a:lstStyle/>
            <a:p>
              <a:endParaRPr/>
            </a:p>
          </p:txBody>
        </p:sp>
        <p:sp>
          <p:nvSpPr>
            <p:cNvPr id="94" name="object 94"/>
            <p:cNvSpPr/>
            <p:nvPr/>
          </p:nvSpPr>
          <p:spPr>
            <a:xfrm>
              <a:off x="7924800" y="4953000"/>
              <a:ext cx="262127" cy="576072"/>
            </a:xfrm>
            <a:prstGeom prst="rect">
              <a:avLst/>
            </a:prstGeom>
            <a:blipFill>
              <a:blip r:embed="rId25" cstate="print"/>
              <a:stretch>
                <a:fillRect/>
              </a:stretch>
            </a:blipFill>
          </p:spPr>
          <p:txBody>
            <a:bodyPr wrap="square" lIns="0" tIns="0" rIns="0" bIns="0" rtlCol="0"/>
            <a:lstStyle/>
            <a:p>
              <a:endParaRPr/>
            </a:p>
          </p:txBody>
        </p:sp>
        <p:sp>
          <p:nvSpPr>
            <p:cNvPr id="95" name="object 95"/>
            <p:cNvSpPr/>
            <p:nvPr/>
          </p:nvSpPr>
          <p:spPr>
            <a:xfrm>
              <a:off x="8500871" y="4953000"/>
              <a:ext cx="262127" cy="576072"/>
            </a:xfrm>
            <a:prstGeom prst="rect">
              <a:avLst/>
            </a:prstGeom>
            <a:blipFill>
              <a:blip r:embed="rId26" cstate="print"/>
              <a:stretch>
                <a:fillRect/>
              </a:stretch>
            </a:blipFill>
          </p:spPr>
          <p:txBody>
            <a:bodyPr wrap="square" lIns="0" tIns="0" rIns="0" bIns="0" rtlCol="0"/>
            <a:lstStyle/>
            <a:p>
              <a:endParaRPr/>
            </a:p>
          </p:txBody>
        </p:sp>
      </p:grpSp>
      <p:sp>
        <p:nvSpPr>
          <p:cNvPr id="96" name="object 96"/>
          <p:cNvSpPr txBox="1"/>
          <p:nvPr/>
        </p:nvSpPr>
        <p:spPr>
          <a:xfrm>
            <a:off x="4547108" y="5596534"/>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97" name="object 97"/>
          <p:cNvSpPr txBox="1"/>
          <p:nvPr/>
        </p:nvSpPr>
        <p:spPr>
          <a:xfrm>
            <a:off x="8538209" y="5596534"/>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2</a:t>
            </a:r>
            <a:endParaRPr sz="1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216433" y="537972"/>
            <a:ext cx="8709660" cy="55244"/>
          </a:xfrm>
          <a:custGeom>
            <a:avLst/>
            <a:gdLst/>
            <a:ahLst/>
            <a:cxnLst/>
            <a:rect l="l" t="t" r="r" b="b"/>
            <a:pathLst>
              <a:path w="8709660" h="55245">
                <a:moveTo>
                  <a:pt x="8709634" y="0"/>
                </a:moveTo>
                <a:lnTo>
                  <a:pt x="0" y="0"/>
                </a:lnTo>
                <a:lnTo>
                  <a:pt x="0" y="54863"/>
                </a:lnTo>
                <a:lnTo>
                  <a:pt x="8709634" y="54863"/>
                </a:lnTo>
                <a:lnTo>
                  <a:pt x="8709634" y="0"/>
                </a:lnTo>
                <a:close/>
              </a:path>
            </a:pathLst>
          </a:custGeom>
          <a:solidFill>
            <a:srgbClr val="6F2F9F"/>
          </a:solidFill>
        </p:spPr>
        <p:txBody>
          <a:bodyPr wrap="square" lIns="0" tIns="0" rIns="0" bIns="0" rtlCol="0"/>
          <a:lstStyle/>
          <a:p>
            <a:endParaRPr/>
          </a:p>
        </p:txBody>
      </p:sp>
      <p:sp>
        <p:nvSpPr>
          <p:cNvPr id="9" name="object 9"/>
          <p:cNvSpPr txBox="1">
            <a:spLocks noGrp="1"/>
          </p:cNvSpPr>
          <p:nvPr>
            <p:ph type="title"/>
          </p:nvPr>
        </p:nvSpPr>
        <p:spPr>
          <a:xfrm>
            <a:off x="203708" y="0"/>
            <a:ext cx="8735695" cy="711835"/>
          </a:xfrm>
          <a:prstGeom prst="rect">
            <a:avLst/>
          </a:prstGeom>
        </p:spPr>
        <p:txBody>
          <a:bodyPr vert="horz" wrap="square" lIns="0" tIns="12700" rIns="0" bIns="0" rtlCol="0">
            <a:spAutoFit/>
          </a:bodyPr>
          <a:lstStyle/>
          <a:p>
            <a:pPr marL="12700">
              <a:lnSpc>
                <a:spcPct val="100000"/>
              </a:lnSpc>
              <a:spcBef>
                <a:spcPts val="100"/>
              </a:spcBef>
            </a:pPr>
            <a:r>
              <a:rPr sz="4500" b="1" i="1" spc="-35" dirty="0">
                <a:solidFill>
                  <a:srgbClr val="6F2F9F"/>
                </a:solidFill>
                <a:latin typeface="Times New Roman"/>
                <a:cs typeface="Times New Roman"/>
              </a:rPr>
              <a:t>RATIONAL </a:t>
            </a:r>
            <a:r>
              <a:rPr sz="4500" b="1" i="1" dirty="0">
                <a:solidFill>
                  <a:srgbClr val="6F2F9F"/>
                </a:solidFill>
                <a:latin typeface="Times New Roman"/>
                <a:cs typeface="Times New Roman"/>
              </a:rPr>
              <a:t>NUMBERS</a:t>
            </a:r>
            <a:r>
              <a:rPr sz="4500" b="1" i="1" spc="-195" dirty="0">
                <a:solidFill>
                  <a:srgbClr val="6F2F9F"/>
                </a:solidFill>
                <a:latin typeface="Times New Roman"/>
                <a:cs typeface="Times New Roman"/>
              </a:rPr>
              <a:t> </a:t>
            </a:r>
            <a:r>
              <a:rPr sz="4500" b="1" i="1" spc="-5" dirty="0">
                <a:solidFill>
                  <a:srgbClr val="6F2F9F"/>
                </a:solidFill>
                <a:latin typeface="Times New Roman"/>
                <a:cs typeface="Times New Roman"/>
              </a:rPr>
              <a:t>BETWEEN</a:t>
            </a:r>
            <a:endParaRPr sz="4500">
              <a:latin typeface="Times New Roman"/>
              <a:cs typeface="Times New Roman"/>
            </a:endParaRPr>
          </a:p>
        </p:txBody>
      </p:sp>
      <p:sp>
        <p:nvSpPr>
          <p:cNvPr id="10" name="object 10"/>
          <p:cNvSpPr txBox="1"/>
          <p:nvPr/>
        </p:nvSpPr>
        <p:spPr>
          <a:xfrm>
            <a:off x="1124508" y="577341"/>
            <a:ext cx="6894195" cy="711200"/>
          </a:xfrm>
          <a:prstGeom prst="rect">
            <a:avLst/>
          </a:prstGeom>
        </p:spPr>
        <p:txBody>
          <a:bodyPr vert="horz" wrap="square" lIns="0" tIns="12700" rIns="0" bIns="0" rtlCol="0">
            <a:spAutoFit/>
          </a:bodyPr>
          <a:lstStyle/>
          <a:p>
            <a:pPr marL="12700">
              <a:lnSpc>
                <a:spcPct val="100000"/>
              </a:lnSpc>
              <a:spcBef>
                <a:spcPts val="100"/>
              </a:spcBef>
            </a:pPr>
            <a:r>
              <a:rPr sz="4500" b="1" i="1" spc="-5" dirty="0">
                <a:solidFill>
                  <a:srgbClr val="6F2F9F"/>
                </a:solidFill>
                <a:latin typeface="Times New Roman"/>
                <a:cs typeface="Times New Roman"/>
              </a:rPr>
              <a:t>TWO </a:t>
            </a:r>
            <a:r>
              <a:rPr sz="4500" b="1" i="1" spc="-35" dirty="0">
                <a:solidFill>
                  <a:srgbClr val="6F2F9F"/>
                </a:solidFill>
                <a:latin typeface="Times New Roman"/>
                <a:cs typeface="Times New Roman"/>
              </a:rPr>
              <a:t>RATIONAL</a:t>
            </a:r>
            <a:r>
              <a:rPr sz="4500" b="1" i="1" spc="-204" dirty="0">
                <a:solidFill>
                  <a:srgbClr val="6F2F9F"/>
                </a:solidFill>
                <a:latin typeface="Times New Roman"/>
                <a:cs typeface="Times New Roman"/>
              </a:rPr>
              <a:t> </a:t>
            </a:r>
            <a:r>
              <a:rPr sz="4500" b="1" i="1" spc="-5" dirty="0">
                <a:solidFill>
                  <a:srgbClr val="6F2F9F"/>
                </a:solidFill>
                <a:latin typeface="Times New Roman"/>
                <a:cs typeface="Times New Roman"/>
              </a:rPr>
              <a:t>NUMBER</a:t>
            </a:r>
            <a:endParaRPr sz="4500">
              <a:latin typeface="Times New Roman"/>
              <a:cs typeface="Times New Roman"/>
            </a:endParaRPr>
          </a:p>
        </p:txBody>
      </p:sp>
      <p:sp>
        <p:nvSpPr>
          <p:cNvPr id="11" name="object 11"/>
          <p:cNvSpPr/>
          <p:nvPr/>
        </p:nvSpPr>
        <p:spPr>
          <a:xfrm>
            <a:off x="1136929" y="1223772"/>
            <a:ext cx="6868795" cy="55244"/>
          </a:xfrm>
          <a:custGeom>
            <a:avLst/>
            <a:gdLst/>
            <a:ahLst/>
            <a:cxnLst/>
            <a:rect l="l" t="t" r="r" b="b"/>
            <a:pathLst>
              <a:path w="6868795" h="55244">
                <a:moveTo>
                  <a:pt x="6868642" y="0"/>
                </a:moveTo>
                <a:lnTo>
                  <a:pt x="0" y="0"/>
                </a:lnTo>
                <a:lnTo>
                  <a:pt x="0" y="54863"/>
                </a:lnTo>
                <a:lnTo>
                  <a:pt x="6868642" y="54863"/>
                </a:lnTo>
                <a:lnTo>
                  <a:pt x="6868642" y="0"/>
                </a:lnTo>
                <a:close/>
              </a:path>
            </a:pathLst>
          </a:custGeom>
          <a:solidFill>
            <a:srgbClr val="6F2F9F"/>
          </a:solidFill>
        </p:spPr>
        <p:txBody>
          <a:bodyPr wrap="square" lIns="0" tIns="0" rIns="0" bIns="0" rtlCol="0"/>
          <a:lstStyle/>
          <a:p>
            <a:endParaRPr/>
          </a:p>
        </p:txBody>
      </p:sp>
      <p:sp>
        <p:nvSpPr>
          <p:cNvPr id="12" name="object 12"/>
          <p:cNvSpPr txBox="1"/>
          <p:nvPr/>
        </p:nvSpPr>
        <p:spPr>
          <a:xfrm>
            <a:off x="78739" y="1284478"/>
            <a:ext cx="8809355" cy="3134995"/>
          </a:xfrm>
          <a:prstGeom prst="rect">
            <a:avLst/>
          </a:prstGeom>
        </p:spPr>
        <p:txBody>
          <a:bodyPr vert="horz" wrap="square" lIns="0" tIns="53975" rIns="0" bIns="0" rtlCol="0">
            <a:spAutoFit/>
          </a:bodyPr>
          <a:lstStyle/>
          <a:p>
            <a:pPr marL="287020" marR="548640" indent="-274320">
              <a:lnSpc>
                <a:spcPts val="2590"/>
              </a:lnSpc>
              <a:spcBef>
                <a:spcPts val="42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There </a:t>
            </a:r>
            <a:r>
              <a:rPr sz="2400" dirty="0">
                <a:latin typeface="Arial"/>
                <a:cs typeface="Arial"/>
              </a:rPr>
              <a:t>are </a:t>
            </a:r>
            <a:r>
              <a:rPr sz="2400" spc="-5" dirty="0">
                <a:latin typeface="Arial"/>
                <a:cs typeface="Arial"/>
              </a:rPr>
              <a:t>many rational numbers between any </a:t>
            </a:r>
            <a:r>
              <a:rPr sz="2400" dirty="0">
                <a:latin typeface="Arial"/>
                <a:cs typeface="Arial"/>
              </a:rPr>
              <a:t>two</a:t>
            </a:r>
            <a:r>
              <a:rPr sz="2400" spc="-100" dirty="0">
                <a:latin typeface="Arial"/>
                <a:cs typeface="Arial"/>
              </a:rPr>
              <a:t> </a:t>
            </a:r>
            <a:r>
              <a:rPr sz="2400" spc="-5" dirty="0">
                <a:latin typeface="Arial"/>
                <a:cs typeface="Arial"/>
              </a:rPr>
              <a:t>rational  number</a:t>
            </a:r>
            <a:endParaRPr sz="2400">
              <a:latin typeface="Arial"/>
              <a:cs typeface="Arial"/>
            </a:endParaRPr>
          </a:p>
          <a:p>
            <a:pPr marL="12700">
              <a:lnSpc>
                <a:spcPct val="100000"/>
              </a:lnSpc>
              <a:spcBef>
                <a:spcPts val="254"/>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dirty="0">
                <a:latin typeface="Arial"/>
                <a:cs typeface="Arial"/>
              </a:rPr>
              <a:t>Let the two </a:t>
            </a:r>
            <a:r>
              <a:rPr sz="2400" spc="-5" dirty="0">
                <a:latin typeface="Arial"/>
                <a:cs typeface="Arial"/>
              </a:rPr>
              <a:t>rational numbers</a:t>
            </a:r>
            <a:r>
              <a:rPr sz="2400" spc="-240" dirty="0">
                <a:latin typeface="Arial"/>
                <a:cs typeface="Arial"/>
              </a:rPr>
              <a:t> </a:t>
            </a:r>
            <a:r>
              <a:rPr sz="2400" spc="-5" dirty="0">
                <a:latin typeface="Arial"/>
                <a:cs typeface="Arial"/>
              </a:rPr>
              <a:t>be</a:t>
            </a:r>
            <a:endParaRPr sz="2400">
              <a:latin typeface="Arial"/>
              <a:cs typeface="Arial"/>
            </a:endParaRPr>
          </a:p>
          <a:p>
            <a:pPr>
              <a:lnSpc>
                <a:spcPct val="100000"/>
              </a:lnSpc>
              <a:spcBef>
                <a:spcPts val="5"/>
              </a:spcBef>
            </a:pPr>
            <a:endParaRPr sz="3000">
              <a:latin typeface="Arial"/>
              <a:cs typeface="Arial"/>
            </a:endParaRPr>
          </a:p>
          <a:p>
            <a:pPr marL="12700">
              <a:lnSpc>
                <a:spcPct val="100000"/>
              </a:lnSpc>
              <a:spcBef>
                <a:spcPts val="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80" dirty="0">
                <a:latin typeface="Arial"/>
                <a:cs typeface="Arial"/>
              </a:rPr>
              <a:t>You </a:t>
            </a:r>
            <a:r>
              <a:rPr sz="2400" dirty="0">
                <a:latin typeface="Arial"/>
                <a:cs typeface="Arial"/>
              </a:rPr>
              <a:t>may </a:t>
            </a:r>
            <a:r>
              <a:rPr sz="2400" spc="-5" dirty="0">
                <a:latin typeface="Arial"/>
                <a:cs typeface="Arial"/>
              </a:rPr>
              <a:t>thought there are</a:t>
            </a:r>
            <a:r>
              <a:rPr sz="2400" spc="-135" dirty="0">
                <a:latin typeface="Arial"/>
                <a:cs typeface="Arial"/>
              </a:rPr>
              <a:t> </a:t>
            </a:r>
            <a:r>
              <a:rPr sz="2400" spc="-5" dirty="0">
                <a:latin typeface="Arial"/>
                <a:cs typeface="Arial"/>
              </a:rPr>
              <a:t>only</a:t>
            </a:r>
            <a:endParaRPr sz="2400">
              <a:latin typeface="Arial"/>
              <a:cs typeface="Arial"/>
            </a:endParaRPr>
          </a:p>
          <a:p>
            <a:pPr marL="12700">
              <a:lnSpc>
                <a:spcPct val="100000"/>
              </a:lnSpc>
              <a:spcBef>
                <a:spcPts val="285"/>
              </a:spcBef>
              <a:tabLst>
                <a:tab pos="8694420" algn="l"/>
              </a:tabLst>
            </a:pPr>
            <a:r>
              <a:rPr sz="2250" spc="20" dirty="0">
                <a:solidFill>
                  <a:srgbClr val="0AD0D9"/>
                </a:solidFill>
                <a:latin typeface="Wingdings"/>
                <a:cs typeface="Wingdings"/>
              </a:rPr>
              <a:t></a:t>
            </a:r>
            <a:r>
              <a:rPr sz="2250" spc="-215" dirty="0">
                <a:solidFill>
                  <a:srgbClr val="0AD0D9"/>
                </a:solidFill>
                <a:latin typeface="Times New Roman"/>
                <a:cs typeface="Times New Roman"/>
              </a:rPr>
              <a:t> </a:t>
            </a:r>
            <a:r>
              <a:rPr sz="2400" spc="-5" dirty="0">
                <a:latin typeface="Arial"/>
                <a:cs typeface="Arial"/>
              </a:rPr>
              <a:t>B</a:t>
            </a:r>
            <a:r>
              <a:rPr sz="2400" spc="-15" dirty="0">
                <a:latin typeface="Arial"/>
                <a:cs typeface="Arial"/>
              </a:rPr>
              <a:t>u</a:t>
            </a:r>
            <a:r>
              <a:rPr sz="2400" dirty="0">
                <a:latin typeface="Arial"/>
                <a:cs typeface="Arial"/>
              </a:rPr>
              <a:t>t </a:t>
            </a:r>
            <a:r>
              <a:rPr sz="2400" spc="-15" dirty="0">
                <a:latin typeface="Arial"/>
                <a:cs typeface="Arial"/>
              </a:rPr>
              <a:t>i</a:t>
            </a:r>
            <a:r>
              <a:rPr sz="2400" dirty="0">
                <a:latin typeface="Arial"/>
                <a:cs typeface="Arial"/>
              </a:rPr>
              <a:t>f I </a:t>
            </a:r>
            <a:r>
              <a:rPr sz="2400" spc="-5" dirty="0">
                <a:latin typeface="Arial"/>
                <a:cs typeface="Arial"/>
              </a:rPr>
              <a:t>mu</a:t>
            </a:r>
            <a:r>
              <a:rPr sz="2400" spc="-15" dirty="0">
                <a:latin typeface="Arial"/>
                <a:cs typeface="Arial"/>
              </a:rPr>
              <a:t>l</a:t>
            </a:r>
            <a:r>
              <a:rPr sz="2400" spc="-5" dirty="0">
                <a:latin typeface="Arial"/>
                <a:cs typeface="Arial"/>
              </a:rPr>
              <a:t>tiply</a:t>
            </a:r>
            <a:r>
              <a:rPr sz="2400" spc="5" dirty="0">
                <a:latin typeface="Arial"/>
                <a:cs typeface="Arial"/>
              </a:rPr>
              <a:t> </a:t>
            </a:r>
            <a:r>
              <a:rPr sz="2400" spc="-5" dirty="0">
                <a:latin typeface="Arial"/>
                <a:cs typeface="Arial"/>
              </a:rPr>
              <a:t>10</a:t>
            </a:r>
            <a:r>
              <a:rPr sz="2400" dirty="0">
                <a:latin typeface="Arial"/>
                <a:cs typeface="Arial"/>
              </a:rPr>
              <a:t> </a:t>
            </a:r>
            <a:r>
              <a:rPr sz="2400" spc="-5" dirty="0">
                <a:latin typeface="Arial"/>
                <a:cs typeface="Arial"/>
              </a:rPr>
              <a:t>in</a:t>
            </a:r>
            <a:r>
              <a:rPr sz="2400" spc="5" dirty="0">
                <a:latin typeface="Arial"/>
                <a:cs typeface="Arial"/>
              </a:rPr>
              <a:t> </a:t>
            </a:r>
            <a:r>
              <a:rPr sz="2400" spc="-5" dirty="0">
                <a:latin typeface="Arial"/>
                <a:cs typeface="Arial"/>
              </a:rPr>
              <a:t>both</a:t>
            </a:r>
            <a:r>
              <a:rPr sz="2400" dirty="0">
                <a:latin typeface="Arial"/>
                <a:cs typeface="Arial"/>
              </a:rPr>
              <a:t> </a:t>
            </a:r>
            <a:r>
              <a:rPr sz="2400" spc="-5" dirty="0">
                <a:latin typeface="Arial"/>
                <a:cs typeface="Arial"/>
              </a:rPr>
              <a:t>numerator</a:t>
            </a:r>
            <a:r>
              <a:rPr sz="2400" spc="5" dirty="0">
                <a:latin typeface="Arial"/>
                <a:cs typeface="Arial"/>
              </a:rPr>
              <a:t> </a:t>
            </a:r>
            <a:r>
              <a:rPr sz="2400" spc="-15" dirty="0">
                <a:latin typeface="Arial"/>
                <a:cs typeface="Arial"/>
              </a:rPr>
              <a:t>a</a:t>
            </a:r>
            <a:r>
              <a:rPr sz="2400" spc="-5" dirty="0">
                <a:latin typeface="Arial"/>
                <a:cs typeface="Arial"/>
              </a:rPr>
              <a:t>nd</a:t>
            </a:r>
            <a:r>
              <a:rPr sz="2400" spc="10" dirty="0">
                <a:latin typeface="Arial"/>
                <a:cs typeface="Arial"/>
              </a:rPr>
              <a:t> </a:t>
            </a:r>
            <a:r>
              <a:rPr sz="2400" spc="-5" dirty="0">
                <a:latin typeface="Arial"/>
                <a:cs typeface="Arial"/>
              </a:rPr>
              <a:t>de</a:t>
            </a:r>
            <a:r>
              <a:rPr sz="2400" spc="-15" dirty="0">
                <a:latin typeface="Arial"/>
                <a:cs typeface="Arial"/>
              </a:rPr>
              <a:t>n</a:t>
            </a:r>
            <a:r>
              <a:rPr sz="2400" spc="-5" dirty="0">
                <a:latin typeface="Arial"/>
                <a:cs typeface="Arial"/>
              </a:rPr>
              <a:t>ominator</a:t>
            </a:r>
            <a:r>
              <a:rPr sz="2400" spc="25" dirty="0">
                <a:latin typeface="Arial"/>
                <a:cs typeface="Arial"/>
              </a:rPr>
              <a:t> </a:t>
            </a:r>
            <a:r>
              <a:rPr sz="2400" spc="-5" dirty="0">
                <a:latin typeface="Arial"/>
                <a:cs typeface="Arial"/>
              </a:rPr>
              <a:t>we</a:t>
            </a:r>
            <a:r>
              <a:rPr sz="2400" spc="-10" dirty="0">
                <a:latin typeface="Arial"/>
                <a:cs typeface="Arial"/>
              </a:rPr>
              <a:t> </a:t>
            </a:r>
            <a:r>
              <a:rPr sz="2400" dirty="0">
                <a:latin typeface="Arial"/>
                <a:cs typeface="Arial"/>
              </a:rPr>
              <a:t>get	-</a:t>
            </a:r>
            <a:endParaRPr sz="2400">
              <a:latin typeface="Arial"/>
              <a:cs typeface="Arial"/>
            </a:endParaRPr>
          </a:p>
          <a:p>
            <a:pPr>
              <a:lnSpc>
                <a:spcPct val="100000"/>
              </a:lnSpc>
              <a:spcBef>
                <a:spcPts val="10"/>
              </a:spcBef>
            </a:pPr>
            <a:endParaRPr sz="3000">
              <a:latin typeface="Arial"/>
              <a:cs typeface="Arial"/>
            </a:endParaRPr>
          </a:p>
          <a:p>
            <a:pPr marL="12700">
              <a:lnSpc>
                <a:spcPct val="100000"/>
              </a:lnSpc>
              <a:tabLst>
                <a:tab pos="6197600" algn="l"/>
              </a:tabLst>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So</a:t>
            </a:r>
            <a:r>
              <a:rPr sz="2400" spc="-225" dirty="0">
                <a:latin typeface="Arial"/>
                <a:cs typeface="Arial"/>
              </a:rPr>
              <a:t> </a:t>
            </a:r>
            <a:r>
              <a:rPr sz="2400" spc="-5" dirty="0">
                <a:latin typeface="Arial"/>
                <a:cs typeface="Arial"/>
              </a:rPr>
              <a:t>numbers</a:t>
            </a:r>
            <a:r>
              <a:rPr sz="2400" spc="20" dirty="0">
                <a:latin typeface="Arial"/>
                <a:cs typeface="Arial"/>
              </a:rPr>
              <a:t> </a:t>
            </a:r>
            <a:r>
              <a:rPr sz="2400" spc="-5" dirty="0">
                <a:latin typeface="Arial"/>
                <a:cs typeface="Arial"/>
              </a:rPr>
              <a:t>between	are</a:t>
            </a:r>
            <a:endParaRPr sz="2400">
              <a:latin typeface="Arial"/>
              <a:cs typeface="Arial"/>
            </a:endParaRPr>
          </a:p>
        </p:txBody>
      </p:sp>
      <p:sp>
        <p:nvSpPr>
          <p:cNvPr id="13" name="object 13"/>
          <p:cNvSpPr txBox="1"/>
          <p:nvPr/>
        </p:nvSpPr>
        <p:spPr>
          <a:xfrm>
            <a:off x="78739" y="5601344"/>
            <a:ext cx="7541259" cy="1165225"/>
          </a:xfrm>
          <a:prstGeom prst="rect">
            <a:avLst/>
          </a:prstGeom>
        </p:spPr>
        <p:txBody>
          <a:bodyPr vert="horz" wrap="square" lIns="0" tIns="48895" rIns="0" bIns="0" rtlCol="0">
            <a:spAutoFit/>
          </a:bodyPr>
          <a:lstStyle/>
          <a:p>
            <a:pPr marL="12700">
              <a:lnSpc>
                <a:spcPct val="100000"/>
              </a:lnSpc>
              <a:spcBef>
                <a:spcPts val="38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25" dirty="0">
                <a:latin typeface="Arial"/>
                <a:cs typeface="Arial"/>
              </a:rPr>
              <a:t>We </a:t>
            </a:r>
            <a:r>
              <a:rPr sz="2400" spc="-5" dirty="0">
                <a:latin typeface="Arial"/>
                <a:cs typeface="Arial"/>
              </a:rPr>
              <a:t>will find </a:t>
            </a:r>
            <a:r>
              <a:rPr sz="2400" dirty="0">
                <a:latin typeface="Arial"/>
                <a:cs typeface="Arial"/>
              </a:rPr>
              <a:t>the </a:t>
            </a:r>
            <a:r>
              <a:rPr sz="2400" spc="-5" dirty="0">
                <a:latin typeface="Arial"/>
                <a:cs typeface="Arial"/>
              </a:rPr>
              <a:t>rational numbers in </a:t>
            </a:r>
            <a:r>
              <a:rPr sz="2400" dirty="0">
                <a:latin typeface="Arial"/>
                <a:cs typeface="Arial"/>
              </a:rPr>
              <a:t>two </a:t>
            </a:r>
            <a:r>
              <a:rPr sz="2400" spc="-10" dirty="0">
                <a:latin typeface="Arial"/>
                <a:cs typeface="Arial"/>
              </a:rPr>
              <a:t>different</a:t>
            </a:r>
            <a:r>
              <a:rPr sz="2400" spc="-105" dirty="0">
                <a:latin typeface="Arial"/>
                <a:cs typeface="Arial"/>
              </a:rPr>
              <a:t> </a:t>
            </a:r>
            <a:r>
              <a:rPr sz="2400" spc="-5" dirty="0">
                <a:latin typeface="Arial"/>
                <a:cs typeface="Arial"/>
              </a:rPr>
              <a:t>ways</a:t>
            </a:r>
            <a:endParaRPr sz="2400">
              <a:latin typeface="Arial"/>
              <a:cs typeface="Arial"/>
            </a:endParaRPr>
          </a:p>
          <a:p>
            <a:pPr marL="378460">
              <a:lnSpc>
                <a:spcPct val="100000"/>
              </a:lnSpc>
              <a:spcBef>
                <a:spcPts val="260"/>
              </a:spcBef>
              <a:tabLst>
                <a:tab pos="893444" algn="l"/>
              </a:tabLst>
            </a:pPr>
            <a:r>
              <a:rPr sz="1850" spc="5" dirty="0">
                <a:solidFill>
                  <a:srgbClr val="0E6EC5"/>
                </a:solidFill>
                <a:latin typeface="Arial"/>
                <a:cs typeface="Arial"/>
              </a:rPr>
              <a:t>A.	</a:t>
            </a:r>
            <a:r>
              <a:rPr sz="2200" spc="-5" dirty="0">
                <a:latin typeface="Arial"/>
                <a:cs typeface="Arial"/>
              </a:rPr>
              <a:t>LCM</a:t>
            </a:r>
            <a:r>
              <a:rPr sz="2200" spc="10" dirty="0">
                <a:latin typeface="Arial"/>
                <a:cs typeface="Arial"/>
              </a:rPr>
              <a:t> </a:t>
            </a:r>
            <a:r>
              <a:rPr sz="2200" spc="-5" dirty="0">
                <a:latin typeface="Arial"/>
                <a:cs typeface="Arial"/>
              </a:rPr>
              <a:t>method</a:t>
            </a:r>
            <a:endParaRPr sz="2200">
              <a:latin typeface="Arial"/>
              <a:cs typeface="Arial"/>
            </a:endParaRPr>
          </a:p>
          <a:p>
            <a:pPr marL="378460">
              <a:lnSpc>
                <a:spcPct val="100000"/>
              </a:lnSpc>
              <a:spcBef>
                <a:spcPts val="265"/>
              </a:spcBef>
              <a:tabLst>
                <a:tab pos="893444" algn="l"/>
              </a:tabLst>
            </a:pPr>
            <a:r>
              <a:rPr sz="1850" spc="5" dirty="0">
                <a:solidFill>
                  <a:srgbClr val="0E6EC5"/>
                </a:solidFill>
                <a:latin typeface="Arial"/>
                <a:cs typeface="Arial"/>
              </a:rPr>
              <a:t>B.	</a:t>
            </a:r>
            <a:r>
              <a:rPr sz="2200" spc="-10" dirty="0">
                <a:latin typeface="Arial"/>
                <a:cs typeface="Arial"/>
              </a:rPr>
              <a:t>Average</a:t>
            </a:r>
            <a:r>
              <a:rPr sz="2200" spc="5" dirty="0">
                <a:latin typeface="Arial"/>
                <a:cs typeface="Arial"/>
              </a:rPr>
              <a:t> </a:t>
            </a:r>
            <a:r>
              <a:rPr sz="2200" spc="-5" dirty="0">
                <a:latin typeface="Arial"/>
                <a:cs typeface="Arial"/>
              </a:rPr>
              <a:t>method</a:t>
            </a:r>
            <a:endParaRPr sz="2200">
              <a:latin typeface="Arial"/>
              <a:cs typeface="Arial"/>
            </a:endParaRPr>
          </a:p>
        </p:txBody>
      </p:sp>
      <p:sp>
        <p:nvSpPr>
          <p:cNvPr id="14" name="object 14"/>
          <p:cNvSpPr/>
          <p:nvPr/>
        </p:nvSpPr>
        <p:spPr>
          <a:xfrm>
            <a:off x="3581400" y="1676400"/>
            <a:ext cx="990600" cy="513588"/>
          </a:xfrm>
          <a:prstGeom prst="rect">
            <a:avLst/>
          </a:prstGeom>
          <a:blipFill>
            <a:blip r:embed="rId7" cstate="print"/>
            <a:stretch>
              <a:fillRect/>
            </a:stretch>
          </a:blipFill>
        </p:spPr>
        <p:txBody>
          <a:bodyPr wrap="square" lIns="0" tIns="0" rIns="0" bIns="0" rtlCol="0"/>
          <a:lstStyle/>
          <a:p>
            <a:endParaRPr/>
          </a:p>
        </p:txBody>
      </p:sp>
      <p:grpSp>
        <p:nvGrpSpPr>
          <p:cNvPr id="15" name="object 15"/>
          <p:cNvGrpSpPr/>
          <p:nvPr/>
        </p:nvGrpSpPr>
        <p:grpSpPr>
          <a:xfrm>
            <a:off x="3505200" y="2362200"/>
            <a:ext cx="4648200" cy="1143000"/>
            <a:chOff x="3505200" y="2362200"/>
            <a:chExt cx="4648200" cy="1143000"/>
          </a:xfrm>
        </p:grpSpPr>
        <p:sp>
          <p:nvSpPr>
            <p:cNvPr id="16" name="object 16"/>
            <p:cNvSpPr/>
            <p:nvPr/>
          </p:nvSpPr>
          <p:spPr>
            <a:xfrm>
              <a:off x="3505200" y="2362200"/>
              <a:ext cx="3505200" cy="59740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6781800" y="2907791"/>
              <a:ext cx="1371600" cy="597408"/>
            </a:xfrm>
            <a:prstGeom prst="rect">
              <a:avLst/>
            </a:prstGeom>
            <a:blipFill>
              <a:blip r:embed="rId9" cstate="print"/>
              <a:stretch>
                <a:fillRect/>
              </a:stretch>
            </a:blipFill>
          </p:spPr>
          <p:txBody>
            <a:bodyPr wrap="square" lIns="0" tIns="0" rIns="0" bIns="0" rtlCol="0"/>
            <a:lstStyle/>
            <a:p>
              <a:endParaRPr/>
            </a:p>
          </p:txBody>
        </p:sp>
      </p:grpSp>
      <p:sp>
        <p:nvSpPr>
          <p:cNvPr id="18" name="object 18"/>
          <p:cNvSpPr/>
          <p:nvPr/>
        </p:nvSpPr>
        <p:spPr>
          <a:xfrm>
            <a:off x="2514600" y="3581400"/>
            <a:ext cx="1447800" cy="630936"/>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143000" y="4416552"/>
            <a:ext cx="7467600" cy="688848"/>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662965" y="614172"/>
            <a:ext cx="7818120" cy="55244"/>
          </a:xfrm>
          <a:custGeom>
            <a:avLst/>
            <a:gdLst/>
            <a:ahLst/>
            <a:cxnLst/>
            <a:rect l="l" t="t" r="r" b="b"/>
            <a:pathLst>
              <a:path w="7818120" h="55245">
                <a:moveTo>
                  <a:pt x="7818094" y="0"/>
                </a:moveTo>
                <a:lnTo>
                  <a:pt x="0" y="0"/>
                </a:lnTo>
                <a:lnTo>
                  <a:pt x="0" y="54863"/>
                </a:lnTo>
                <a:lnTo>
                  <a:pt x="7818094" y="54863"/>
                </a:lnTo>
                <a:lnTo>
                  <a:pt x="7818094" y="0"/>
                </a:lnTo>
                <a:close/>
              </a:path>
            </a:pathLst>
          </a:custGeom>
          <a:solidFill>
            <a:srgbClr val="04607A"/>
          </a:solidFill>
        </p:spPr>
        <p:txBody>
          <a:bodyPr wrap="square" lIns="0" tIns="0" rIns="0" bIns="0" rtlCol="0"/>
          <a:lstStyle/>
          <a:p>
            <a:endParaRPr/>
          </a:p>
        </p:txBody>
      </p:sp>
      <p:sp>
        <p:nvSpPr>
          <p:cNvPr id="9" name="object 9"/>
          <p:cNvSpPr txBox="1">
            <a:spLocks noGrp="1"/>
          </p:cNvSpPr>
          <p:nvPr>
            <p:ph type="title"/>
          </p:nvPr>
        </p:nvSpPr>
        <p:spPr>
          <a:xfrm>
            <a:off x="650240" y="0"/>
            <a:ext cx="7848600" cy="711835"/>
          </a:xfrm>
          <a:prstGeom prst="rect">
            <a:avLst/>
          </a:prstGeom>
        </p:spPr>
        <p:txBody>
          <a:bodyPr vert="horz" wrap="square" lIns="0" tIns="12700" rIns="0" bIns="0" rtlCol="0">
            <a:spAutoFit/>
          </a:bodyPr>
          <a:lstStyle/>
          <a:p>
            <a:pPr marL="12700">
              <a:lnSpc>
                <a:spcPct val="100000"/>
              </a:lnSpc>
              <a:spcBef>
                <a:spcPts val="100"/>
              </a:spcBef>
            </a:pPr>
            <a:r>
              <a:rPr sz="4500" b="1" i="1" dirty="0">
                <a:latin typeface="Times New Roman"/>
                <a:cs typeface="Times New Roman"/>
              </a:rPr>
              <a:t>LCM METHORD OF</a:t>
            </a:r>
            <a:r>
              <a:rPr sz="4500" b="1" i="1" spc="-145" dirty="0">
                <a:latin typeface="Times New Roman"/>
                <a:cs typeface="Times New Roman"/>
              </a:rPr>
              <a:t> </a:t>
            </a:r>
            <a:r>
              <a:rPr sz="4500" b="1" i="1" dirty="0">
                <a:latin typeface="Times New Roman"/>
                <a:cs typeface="Times New Roman"/>
              </a:rPr>
              <a:t>FINDING</a:t>
            </a:r>
            <a:endParaRPr sz="4500">
              <a:latin typeface="Times New Roman"/>
              <a:cs typeface="Times New Roman"/>
            </a:endParaRPr>
          </a:p>
        </p:txBody>
      </p:sp>
      <p:sp>
        <p:nvSpPr>
          <p:cNvPr id="10" name="object 10"/>
          <p:cNvSpPr txBox="1"/>
          <p:nvPr/>
        </p:nvSpPr>
        <p:spPr>
          <a:xfrm>
            <a:off x="1831594" y="653541"/>
            <a:ext cx="5481320" cy="711200"/>
          </a:xfrm>
          <a:prstGeom prst="rect">
            <a:avLst/>
          </a:prstGeom>
        </p:spPr>
        <p:txBody>
          <a:bodyPr vert="horz" wrap="square" lIns="0" tIns="12700" rIns="0" bIns="0" rtlCol="0">
            <a:spAutoFit/>
          </a:bodyPr>
          <a:lstStyle/>
          <a:p>
            <a:pPr marL="12700">
              <a:lnSpc>
                <a:spcPct val="100000"/>
              </a:lnSpc>
              <a:spcBef>
                <a:spcPts val="100"/>
              </a:spcBef>
            </a:pPr>
            <a:r>
              <a:rPr sz="4500" b="1" i="1" spc="-35" dirty="0">
                <a:solidFill>
                  <a:srgbClr val="04607A"/>
                </a:solidFill>
                <a:latin typeface="Times New Roman"/>
                <a:cs typeface="Times New Roman"/>
              </a:rPr>
              <a:t>RATIONAL</a:t>
            </a:r>
            <a:r>
              <a:rPr sz="4500" b="1" i="1" spc="-220" dirty="0">
                <a:solidFill>
                  <a:srgbClr val="04607A"/>
                </a:solidFill>
                <a:latin typeface="Times New Roman"/>
                <a:cs typeface="Times New Roman"/>
              </a:rPr>
              <a:t> </a:t>
            </a:r>
            <a:r>
              <a:rPr sz="4500" b="1" i="1" spc="-5" dirty="0">
                <a:solidFill>
                  <a:srgbClr val="04607A"/>
                </a:solidFill>
                <a:latin typeface="Times New Roman"/>
                <a:cs typeface="Times New Roman"/>
              </a:rPr>
              <a:t>NUMBER</a:t>
            </a:r>
            <a:endParaRPr sz="4500">
              <a:latin typeface="Times New Roman"/>
              <a:cs typeface="Times New Roman"/>
            </a:endParaRPr>
          </a:p>
        </p:txBody>
      </p:sp>
      <p:sp>
        <p:nvSpPr>
          <p:cNvPr id="11" name="object 11"/>
          <p:cNvSpPr/>
          <p:nvPr/>
        </p:nvSpPr>
        <p:spPr>
          <a:xfrm>
            <a:off x="1844039" y="1299972"/>
            <a:ext cx="5455920" cy="55244"/>
          </a:xfrm>
          <a:custGeom>
            <a:avLst/>
            <a:gdLst/>
            <a:ahLst/>
            <a:cxnLst/>
            <a:rect l="l" t="t" r="r" b="b"/>
            <a:pathLst>
              <a:path w="5455920" h="55244">
                <a:moveTo>
                  <a:pt x="5455920" y="0"/>
                </a:moveTo>
                <a:lnTo>
                  <a:pt x="0" y="0"/>
                </a:lnTo>
                <a:lnTo>
                  <a:pt x="0" y="54863"/>
                </a:lnTo>
                <a:lnTo>
                  <a:pt x="5455920" y="54863"/>
                </a:lnTo>
                <a:lnTo>
                  <a:pt x="5455920" y="0"/>
                </a:lnTo>
                <a:close/>
              </a:path>
            </a:pathLst>
          </a:custGeom>
          <a:solidFill>
            <a:srgbClr val="04607A"/>
          </a:solidFill>
        </p:spPr>
        <p:txBody>
          <a:bodyPr wrap="square" lIns="0" tIns="0" rIns="0" bIns="0" rtlCol="0"/>
          <a:lstStyle/>
          <a:p>
            <a:endParaRPr/>
          </a:p>
        </p:txBody>
      </p:sp>
      <p:sp>
        <p:nvSpPr>
          <p:cNvPr id="12" name="object 12"/>
          <p:cNvSpPr txBox="1"/>
          <p:nvPr/>
        </p:nvSpPr>
        <p:spPr>
          <a:xfrm>
            <a:off x="78739" y="1395730"/>
            <a:ext cx="8903335" cy="5019675"/>
          </a:xfrm>
          <a:prstGeom prst="rect">
            <a:avLst/>
          </a:prstGeom>
        </p:spPr>
        <p:txBody>
          <a:bodyPr vert="horz" wrap="square" lIns="0" tIns="13335" rIns="0" bIns="0" rtlCol="0">
            <a:spAutoFit/>
          </a:bodyPr>
          <a:lstStyle/>
          <a:p>
            <a:pPr marL="287020" marR="116839" indent="-274320">
              <a:lnSpc>
                <a:spcPct val="100000"/>
              </a:lnSpc>
              <a:spcBef>
                <a:spcPts val="105"/>
              </a:spcBef>
            </a:pPr>
            <a:r>
              <a:rPr sz="2600" dirty="0">
                <a:latin typeface="Arial"/>
                <a:cs typeface="Arial"/>
              </a:rPr>
              <a:t>When you are given with two rational numbers and asked</a:t>
            </a:r>
            <a:r>
              <a:rPr sz="2600" spc="-55" dirty="0">
                <a:latin typeface="Arial"/>
                <a:cs typeface="Arial"/>
              </a:rPr>
              <a:t> </a:t>
            </a:r>
            <a:r>
              <a:rPr sz="2600" dirty="0">
                <a:latin typeface="Arial"/>
                <a:cs typeface="Arial"/>
              </a:rPr>
              <a:t>to  find some rational numbers between them then </a:t>
            </a:r>
            <a:r>
              <a:rPr sz="2600" spc="-5" dirty="0">
                <a:latin typeface="Arial"/>
                <a:cs typeface="Arial"/>
              </a:rPr>
              <a:t>follow </a:t>
            </a:r>
            <a:r>
              <a:rPr sz="2600" dirty="0">
                <a:latin typeface="Arial"/>
                <a:cs typeface="Arial"/>
              </a:rPr>
              <a:t>the  steps-</a:t>
            </a:r>
            <a:endParaRPr sz="2600">
              <a:latin typeface="Arial"/>
              <a:cs typeface="Arial"/>
            </a:endParaRPr>
          </a:p>
          <a:p>
            <a:pPr marL="287020" marR="100965" indent="-274320">
              <a:lnSpc>
                <a:spcPct val="100000"/>
              </a:lnSpc>
              <a:spcBef>
                <a:spcPts val="625"/>
              </a:spcBef>
              <a:tabLst>
                <a:tab pos="1525905" algn="l"/>
              </a:tabLst>
            </a:pPr>
            <a:r>
              <a:rPr sz="2600" b="1" i="1" u="heavy" dirty="0">
                <a:solidFill>
                  <a:srgbClr val="FF0000"/>
                </a:solidFill>
                <a:uFill>
                  <a:solidFill>
                    <a:srgbClr val="FF0000"/>
                  </a:solidFill>
                </a:uFill>
                <a:latin typeface="Arial"/>
                <a:cs typeface="Arial"/>
              </a:rPr>
              <a:t>STEP</a:t>
            </a:r>
            <a:r>
              <a:rPr sz="2600" b="1" i="1" u="heavy" spc="-100" dirty="0">
                <a:solidFill>
                  <a:srgbClr val="FF0000"/>
                </a:solidFill>
                <a:uFill>
                  <a:solidFill>
                    <a:srgbClr val="FF0000"/>
                  </a:solidFill>
                </a:uFill>
                <a:latin typeface="Arial"/>
                <a:cs typeface="Arial"/>
              </a:rPr>
              <a:t> </a:t>
            </a:r>
            <a:r>
              <a:rPr sz="2600" b="1" i="1" u="heavy" dirty="0">
                <a:solidFill>
                  <a:srgbClr val="FF0000"/>
                </a:solidFill>
                <a:uFill>
                  <a:solidFill>
                    <a:srgbClr val="FF0000"/>
                  </a:solidFill>
                </a:uFill>
                <a:latin typeface="Arial"/>
                <a:cs typeface="Arial"/>
              </a:rPr>
              <a:t>1</a:t>
            </a:r>
            <a:r>
              <a:rPr sz="2600" b="1" i="1" u="heavy" spc="10" dirty="0">
                <a:solidFill>
                  <a:srgbClr val="FF0000"/>
                </a:solidFill>
                <a:uFill>
                  <a:solidFill>
                    <a:srgbClr val="FF0000"/>
                  </a:solidFill>
                </a:uFill>
                <a:latin typeface="Arial"/>
                <a:cs typeface="Arial"/>
              </a:rPr>
              <a:t> </a:t>
            </a:r>
            <a:r>
              <a:rPr sz="2600" dirty="0">
                <a:solidFill>
                  <a:srgbClr val="FF0000"/>
                </a:solidFill>
                <a:latin typeface="Arial"/>
                <a:cs typeface="Arial"/>
              </a:rPr>
              <a:t>-	</a:t>
            </a:r>
            <a:r>
              <a:rPr sz="2600" dirty="0">
                <a:latin typeface="Arial"/>
                <a:cs typeface="Arial"/>
              </a:rPr>
              <a:t>Make sure that the denominator of the two  fractions are same otherwise make the denominator</a:t>
            </a:r>
            <a:r>
              <a:rPr sz="2600" spc="-55" dirty="0">
                <a:latin typeface="Arial"/>
                <a:cs typeface="Arial"/>
              </a:rPr>
              <a:t> </a:t>
            </a:r>
            <a:r>
              <a:rPr sz="2600" dirty="0">
                <a:latin typeface="Arial"/>
                <a:cs typeface="Arial"/>
              </a:rPr>
              <a:t>same  by taking the</a:t>
            </a:r>
            <a:r>
              <a:rPr sz="2600" spc="-10" dirty="0">
                <a:latin typeface="Arial"/>
                <a:cs typeface="Arial"/>
              </a:rPr>
              <a:t> </a:t>
            </a:r>
            <a:r>
              <a:rPr sz="2600" dirty="0">
                <a:latin typeface="Arial"/>
                <a:cs typeface="Arial"/>
              </a:rPr>
              <a:t>LCM.</a:t>
            </a:r>
            <a:endParaRPr sz="2600">
              <a:latin typeface="Arial"/>
              <a:cs typeface="Arial"/>
            </a:endParaRPr>
          </a:p>
          <a:p>
            <a:pPr marL="287020" marR="796290" indent="-274320">
              <a:lnSpc>
                <a:spcPct val="100000"/>
              </a:lnSpc>
              <a:spcBef>
                <a:spcPts val="625"/>
              </a:spcBef>
            </a:pPr>
            <a:r>
              <a:rPr sz="2600" b="1" i="1" u="heavy" dirty="0">
                <a:solidFill>
                  <a:srgbClr val="FF0000"/>
                </a:solidFill>
                <a:uFill>
                  <a:solidFill>
                    <a:srgbClr val="FF0000"/>
                  </a:solidFill>
                </a:uFill>
                <a:latin typeface="Arial"/>
                <a:cs typeface="Arial"/>
              </a:rPr>
              <a:t>STEP 2 </a:t>
            </a:r>
            <a:r>
              <a:rPr sz="2600" dirty="0">
                <a:latin typeface="Arial"/>
                <a:cs typeface="Arial"/>
              </a:rPr>
              <a:t>– If the desire number of rational numbers are  present in between the resultant rational numbers</a:t>
            </a:r>
            <a:r>
              <a:rPr sz="2600" spc="-45" dirty="0">
                <a:latin typeface="Arial"/>
                <a:cs typeface="Arial"/>
              </a:rPr>
              <a:t> </a:t>
            </a:r>
            <a:r>
              <a:rPr sz="2600" dirty="0">
                <a:latin typeface="Arial"/>
                <a:cs typeface="Arial"/>
              </a:rPr>
              <a:t>the  answer is</a:t>
            </a:r>
            <a:r>
              <a:rPr sz="2600" spc="-30" dirty="0">
                <a:latin typeface="Arial"/>
                <a:cs typeface="Arial"/>
              </a:rPr>
              <a:t> </a:t>
            </a:r>
            <a:r>
              <a:rPr sz="2600" dirty="0">
                <a:latin typeface="Arial"/>
                <a:cs typeface="Arial"/>
              </a:rPr>
              <a:t>over</a:t>
            </a:r>
            <a:endParaRPr sz="2600">
              <a:latin typeface="Arial"/>
              <a:cs typeface="Arial"/>
            </a:endParaRPr>
          </a:p>
          <a:p>
            <a:pPr marL="287020" marR="5080" indent="-274320">
              <a:lnSpc>
                <a:spcPct val="100000"/>
              </a:lnSpc>
              <a:spcBef>
                <a:spcPts val="625"/>
              </a:spcBef>
              <a:tabLst>
                <a:tab pos="6296025" algn="l"/>
              </a:tabLst>
            </a:pPr>
            <a:r>
              <a:rPr sz="2600" b="1" i="1" u="heavy" dirty="0">
                <a:solidFill>
                  <a:srgbClr val="FF0000"/>
                </a:solidFill>
                <a:uFill>
                  <a:solidFill>
                    <a:srgbClr val="FF0000"/>
                  </a:solidFill>
                </a:uFill>
                <a:latin typeface="Arial"/>
                <a:cs typeface="Arial"/>
              </a:rPr>
              <a:t>STEP 3 </a:t>
            </a:r>
            <a:r>
              <a:rPr sz="2600" dirty="0">
                <a:latin typeface="Arial"/>
                <a:cs typeface="Arial"/>
              </a:rPr>
              <a:t>– If desire number of rational numbers are not  obtained then multiply</a:t>
            </a:r>
            <a:r>
              <a:rPr sz="2600" spc="30" dirty="0">
                <a:latin typeface="Arial"/>
                <a:cs typeface="Arial"/>
              </a:rPr>
              <a:t> </a:t>
            </a:r>
            <a:r>
              <a:rPr sz="2600" dirty="0">
                <a:latin typeface="Arial"/>
                <a:cs typeface="Arial"/>
              </a:rPr>
              <a:t>suitable numbers	at numerator as  well as denominator and get the resultant rational</a:t>
            </a:r>
            <a:r>
              <a:rPr sz="2600" spc="-30" dirty="0">
                <a:latin typeface="Arial"/>
                <a:cs typeface="Arial"/>
              </a:rPr>
              <a:t> </a:t>
            </a:r>
            <a:r>
              <a:rPr sz="2600" dirty="0">
                <a:latin typeface="Arial"/>
                <a:cs typeface="Arial"/>
              </a:rPr>
              <a:t>numbers</a:t>
            </a:r>
            <a:endParaRPr sz="26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1264945" y="690372"/>
            <a:ext cx="6614159" cy="55244"/>
          </a:xfrm>
          <a:custGeom>
            <a:avLst/>
            <a:gdLst/>
            <a:ahLst/>
            <a:cxnLst/>
            <a:rect l="l" t="t" r="r" b="b"/>
            <a:pathLst>
              <a:path w="6614159" h="55245">
                <a:moveTo>
                  <a:pt x="6614134" y="0"/>
                </a:moveTo>
                <a:lnTo>
                  <a:pt x="0" y="0"/>
                </a:lnTo>
                <a:lnTo>
                  <a:pt x="0" y="54863"/>
                </a:lnTo>
                <a:lnTo>
                  <a:pt x="6614134" y="54863"/>
                </a:lnTo>
                <a:lnTo>
                  <a:pt x="6614134" y="0"/>
                </a:lnTo>
                <a:close/>
              </a:path>
            </a:pathLst>
          </a:custGeom>
          <a:solidFill>
            <a:srgbClr val="04607A"/>
          </a:solidFill>
        </p:spPr>
        <p:txBody>
          <a:bodyPr wrap="square" lIns="0" tIns="0" rIns="0" bIns="0" rtlCol="0"/>
          <a:lstStyle/>
          <a:p>
            <a:endParaRPr/>
          </a:p>
        </p:txBody>
      </p:sp>
      <p:sp>
        <p:nvSpPr>
          <p:cNvPr id="9" name="object 9"/>
          <p:cNvSpPr txBox="1">
            <a:spLocks noGrp="1"/>
          </p:cNvSpPr>
          <p:nvPr>
            <p:ph type="title"/>
          </p:nvPr>
        </p:nvSpPr>
        <p:spPr>
          <a:xfrm>
            <a:off x="1252524" y="43383"/>
            <a:ext cx="6650990" cy="711835"/>
          </a:xfrm>
          <a:prstGeom prst="rect">
            <a:avLst/>
          </a:prstGeom>
        </p:spPr>
        <p:txBody>
          <a:bodyPr vert="horz" wrap="square" lIns="0" tIns="12700" rIns="0" bIns="0" rtlCol="0">
            <a:spAutoFit/>
          </a:bodyPr>
          <a:lstStyle/>
          <a:p>
            <a:pPr marL="12700">
              <a:lnSpc>
                <a:spcPct val="100000"/>
              </a:lnSpc>
              <a:spcBef>
                <a:spcPts val="100"/>
              </a:spcBef>
            </a:pPr>
            <a:r>
              <a:rPr sz="4500" b="1" i="1" spc="-50" dirty="0">
                <a:latin typeface="Times New Roman"/>
                <a:cs typeface="Times New Roman"/>
              </a:rPr>
              <a:t>AVERAGE </a:t>
            </a:r>
            <a:r>
              <a:rPr sz="4500" b="1" i="1" dirty="0">
                <a:latin typeface="Times New Roman"/>
                <a:cs typeface="Times New Roman"/>
              </a:rPr>
              <a:t>METHORD</a:t>
            </a:r>
            <a:r>
              <a:rPr sz="4500" b="1" i="1" spc="-50" dirty="0">
                <a:latin typeface="Times New Roman"/>
                <a:cs typeface="Times New Roman"/>
              </a:rPr>
              <a:t> </a:t>
            </a:r>
            <a:r>
              <a:rPr sz="4500" b="1" i="1" dirty="0">
                <a:latin typeface="Times New Roman"/>
                <a:cs typeface="Times New Roman"/>
              </a:rPr>
              <a:t>OF</a:t>
            </a:r>
            <a:endParaRPr sz="4500">
              <a:latin typeface="Times New Roman"/>
              <a:cs typeface="Times New Roman"/>
            </a:endParaRPr>
          </a:p>
        </p:txBody>
      </p:sp>
      <p:sp>
        <p:nvSpPr>
          <p:cNvPr id="10" name="object 10"/>
          <p:cNvSpPr txBox="1"/>
          <p:nvPr/>
        </p:nvSpPr>
        <p:spPr>
          <a:xfrm>
            <a:off x="520700" y="716026"/>
            <a:ext cx="8105140" cy="711200"/>
          </a:xfrm>
          <a:prstGeom prst="rect">
            <a:avLst/>
          </a:prstGeom>
        </p:spPr>
        <p:txBody>
          <a:bodyPr vert="horz" wrap="square" lIns="0" tIns="12700" rIns="0" bIns="0" rtlCol="0">
            <a:spAutoFit/>
          </a:bodyPr>
          <a:lstStyle/>
          <a:p>
            <a:pPr marL="12700">
              <a:lnSpc>
                <a:spcPct val="100000"/>
              </a:lnSpc>
              <a:spcBef>
                <a:spcPts val="100"/>
              </a:spcBef>
              <a:tabLst>
                <a:tab pos="2632710" algn="l"/>
              </a:tabLst>
            </a:pPr>
            <a:r>
              <a:rPr sz="4500" b="1" i="1" dirty="0">
                <a:solidFill>
                  <a:srgbClr val="04607A"/>
                </a:solidFill>
                <a:latin typeface="Times New Roman"/>
                <a:cs typeface="Times New Roman"/>
              </a:rPr>
              <a:t>FINDING	</a:t>
            </a:r>
            <a:r>
              <a:rPr sz="4500" b="1" i="1" spc="-35" dirty="0">
                <a:solidFill>
                  <a:srgbClr val="04607A"/>
                </a:solidFill>
                <a:latin typeface="Times New Roman"/>
                <a:cs typeface="Times New Roman"/>
              </a:rPr>
              <a:t>RATIONAL</a:t>
            </a:r>
            <a:r>
              <a:rPr sz="4500" b="1" i="1" spc="-229" dirty="0">
                <a:solidFill>
                  <a:srgbClr val="04607A"/>
                </a:solidFill>
                <a:latin typeface="Times New Roman"/>
                <a:cs typeface="Times New Roman"/>
              </a:rPr>
              <a:t> </a:t>
            </a:r>
            <a:r>
              <a:rPr sz="4500" b="1" i="1" dirty="0">
                <a:solidFill>
                  <a:srgbClr val="04607A"/>
                </a:solidFill>
                <a:latin typeface="Times New Roman"/>
                <a:cs typeface="Times New Roman"/>
              </a:rPr>
              <a:t>NUMBER</a:t>
            </a:r>
            <a:endParaRPr sz="4500">
              <a:latin typeface="Times New Roman"/>
              <a:cs typeface="Times New Roman"/>
            </a:endParaRPr>
          </a:p>
        </p:txBody>
      </p:sp>
      <p:sp>
        <p:nvSpPr>
          <p:cNvPr id="11" name="object 11"/>
          <p:cNvSpPr/>
          <p:nvPr/>
        </p:nvSpPr>
        <p:spPr>
          <a:xfrm>
            <a:off x="533425" y="1362455"/>
            <a:ext cx="8075930" cy="55244"/>
          </a:xfrm>
          <a:custGeom>
            <a:avLst/>
            <a:gdLst/>
            <a:ahLst/>
            <a:cxnLst/>
            <a:rect l="l" t="t" r="r" b="b"/>
            <a:pathLst>
              <a:path w="8075930" h="55244">
                <a:moveTo>
                  <a:pt x="8075650" y="0"/>
                </a:moveTo>
                <a:lnTo>
                  <a:pt x="0" y="0"/>
                </a:lnTo>
                <a:lnTo>
                  <a:pt x="0" y="54864"/>
                </a:lnTo>
                <a:lnTo>
                  <a:pt x="8075650" y="54864"/>
                </a:lnTo>
                <a:lnTo>
                  <a:pt x="8075650" y="0"/>
                </a:lnTo>
                <a:close/>
              </a:path>
            </a:pathLst>
          </a:custGeom>
          <a:solidFill>
            <a:srgbClr val="04607A"/>
          </a:solidFill>
        </p:spPr>
        <p:txBody>
          <a:bodyPr wrap="square" lIns="0" tIns="0" rIns="0" bIns="0" rtlCol="0"/>
          <a:lstStyle/>
          <a:p>
            <a:endParaRPr/>
          </a:p>
        </p:txBody>
      </p:sp>
      <p:sp>
        <p:nvSpPr>
          <p:cNvPr id="12" name="object 12"/>
          <p:cNvSpPr txBox="1">
            <a:spLocks noGrp="1"/>
          </p:cNvSpPr>
          <p:nvPr>
            <p:ph type="body" idx="1"/>
          </p:nvPr>
        </p:nvSpPr>
        <p:spPr>
          <a:prstGeom prst="rect">
            <a:avLst/>
          </a:prstGeom>
        </p:spPr>
        <p:txBody>
          <a:bodyPr vert="horz" wrap="square" lIns="0" tIns="85090" rIns="0" bIns="0" rtlCol="0">
            <a:spAutoFit/>
          </a:bodyPr>
          <a:lstStyle/>
          <a:p>
            <a:pPr marL="50800">
              <a:lnSpc>
                <a:spcPct val="100000"/>
              </a:lnSpc>
              <a:spcBef>
                <a:spcPts val="670"/>
              </a:spcBef>
            </a:pPr>
            <a:r>
              <a:rPr spc="-5" dirty="0"/>
              <a:t>Let us assume that </a:t>
            </a:r>
            <a:r>
              <a:rPr spc="-10" dirty="0"/>
              <a:t>‘x’ </a:t>
            </a:r>
            <a:r>
              <a:rPr spc="-5" dirty="0"/>
              <a:t>and ‘y’ are </a:t>
            </a:r>
            <a:r>
              <a:rPr dirty="0"/>
              <a:t>two </a:t>
            </a:r>
            <a:r>
              <a:rPr spc="-5" dirty="0"/>
              <a:t>rational</a:t>
            </a:r>
            <a:r>
              <a:rPr spc="-195" dirty="0"/>
              <a:t> </a:t>
            </a:r>
            <a:r>
              <a:rPr spc="-5" dirty="0"/>
              <a:t>numbers</a:t>
            </a:r>
          </a:p>
          <a:p>
            <a:pPr marL="50800">
              <a:lnSpc>
                <a:spcPct val="100000"/>
              </a:lnSpc>
              <a:spcBef>
                <a:spcPts val="580"/>
              </a:spcBef>
            </a:pPr>
            <a:r>
              <a:rPr sz="2250" spc="25" dirty="0">
                <a:solidFill>
                  <a:srgbClr val="0AD0D9"/>
                </a:solidFill>
                <a:latin typeface="Wingdings"/>
                <a:cs typeface="Wingdings"/>
              </a:rPr>
              <a:t></a:t>
            </a:r>
            <a:r>
              <a:rPr sz="2250" spc="25" dirty="0">
                <a:solidFill>
                  <a:srgbClr val="0AD0D9"/>
                </a:solidFill>
                <a:latin typeface="Times New Roman"/>
                <a:cs typeface="Times New Roman"/>
              </a:rPr>
              <a:t> </a:t>
            </a:r>
            <a:r>
              <a:rPr spc="-5" dirty="0"/>
              <a:t>1</a:t>
            </a:r>
            <a:r>
              <a:rPr sz="2400" spc="-7" baseline="24305" dirty="0"/>
              <a:t>st </a:t>
            </a:r>
            <a:r>
              <a:rPr sz="2400" spc="-5" dirty="0"/>
              <a:t>rational number between </a:t>
            </a:r>
            <a:r>
              <a:rPr sz="2400" dirty="0"/>
              <a:t>x and y</a:t>
            </a:r>
            <a:r>
              <a:rPr sz="2400" spc="-434" dirty="0"/>
              <a:t> </a:t>
            </a:r>
            <a:r>
              <a:rPr sz="2400" dirty="0"/>
              <a:t>is</a:t>
            </a:r>
            <a:endParaRPr sz="2400">
              <a:latin typeface="Times New Roman"/>
              <a:cs typeface="Times New Roman"/>
            </a:endParaRPr>
          </a:p>
          <a:p>
            <a:pPr>
              <a:lnSpc>
                <a:spcPct val="100000"/>
              </a:lnSpc>
              <a:spcBef>
                <a:spcPts val="5"/>
              </a:spcBef>
            </a:pPr>
            <a:endParaRPr sz="3500"/>
          </a:p>
          <a:p>
            <a:pPr marL="50800">
              <a:lnSpc>
                <a:spcPct val="100000"/>
              </a:lnSpc>
              <a:spcBef>
                <a:spcPts val="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pc="-5" dirty="0"/>
              <a:t>2</a:t>
            </a:r>
            <a:r>
              <a:rPr sz="2400" spc="-7" baseline="24305" dirty="0"/>
              <a:t>nd </a:t>
            </a:r>
            <a:r>
              <a:rPr sz="2400" dirty="0"/>
              <a:t>rational </a:t>
            </a:r>
            <a:r>
              <a:rPr sz="2400" spc="-5" dirty="0"/>
              <a:t>number</a:t>
            </a:r>
            <a:r>
              <a:rPr sz="2400" spc="-440" dirty="0"/>
              <a:t> </a:t>
            </a:r>
            <a:r>
              <a:rPr sz="2400" spc="-5" dirty="0"/>
              <a:t>between</a:t>
            </a:r>
            <a:endParaRPr sz="2400">
              <a:latin typeface="Times New Roman"/>
              <a:cs typeface="Times New Roman"/>
            </a:endParaRPr>
          </a:p>
        </p:txBody>
      </p:sp>
      <p:sp>
        <p:nvSpPr>
          <p:cNvPr id="13" name="object 13"/>
          <p:cNvSpPr txBox="1"/>
          <p:nvPr/>
        </p:nvSpPr>
        <p:spPr>
          <a:xfrm>
            <a:off x="53339" y="3668648"/>
            <a:ext cx="4973320" cy="391160"/>
          </a:xfrm>
          <a:prstGeom prst="rect">
            <a:avLst/>
          </a:prstGeom>
        </p:spPr>
        <p:txBody>
          <a:bodyPr vert="horz" wrap="square" lIns="0" tIns="12700" rIns="0" bIns="0" rtlCol="0">
            <a:spAutoFit/>
          </a:bodyPr>
          <a:lstStyle/>
          <a:p>
            <a:pPr marL="38100">
              <a:lnSpc>
                <a:spcPct val="100000"/>
              </a:lnSpc>
              <a:spcBef>
                <a:spcPts val="100"/>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3</a:t>
            </a:r>
            <a:r>
              <a:rPr sz="2400" spc="-7" baseline="24305" dirty="0">
                <a:latin typeface="Arial"/>
                <a:cs typeface="Arial"/>
              </a:rPr>
              <a:t>rd </a:t>
            </a:r>
            <a:r>
              <a:rPr sz="2400" spc="-5" dirty="0">
                <a:latin typeface="Arial"/>
                <a:cs typeface="Arial"/>
              </a:rPr>
              <a:t>rational number between </a:t>
            </a:r>
            <a:r>
              <a:rPr sz="2400" dirty="0">
                <a:latin typeface="Arial"/>
                <a:cs typeface="Arial"/>
              </a:rPr>
              <a:t>y</a:t>
            </a:r>
            <a:r>
              <a:rPr sz="2400" spc="-395" dirty="0">
                <a:latin typeface="Arial"/>
                <a:cs typeface="Arial"/>
              </a:rPr>
              <a:t> </a:t>
            </a:r>
            <a:r>
              <a:rPr sz="2400" spc="-5" dirty="0">
                <a:latin typeface="Arial"/>
                <a:cs typeface="Arial"/>
              </a:rPr>
              <a:t>and</a:t>
            </a:r>
            <a:endParaRPr sz="2400">
              <a:latin typeface="Arial"/>
              <a:cs typeface="Arial"/>
            </a:endParaRPr>
          </a:p>
        </p:txBody>
      </p:sp>
      <p:sp>
        <p:nvSpPr>
          <p:cNvPr id="14" name="object 14"/>
          <p:cNvSpPr txBox="1"/>
          <p:nvPr/>
        </p:nvSpPr>
        <p:spPr>
          <a:xfrm>
            <a:off x="6323482" y="3668648"/>
            <a:ext cx="245110"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Arial"/>
                <a:cs typeface="Arial"/>
              </a:rPr>
              <a:t>i</a:t>
            </a:r>
            <a:r>
              <a:rPr sz="2400" dirty="0">
                <a:latin typeface="Arial"/>
                <a:cs typeface="Arial"/>
              </a:rPr>
              <a:t>s</a:t>
            </a:r>
            <a:endParaRPr sz="2400">
              <a:latin typeface="Arial"/>
              <a:cs typeface="Arial"/>
            </a:endParaRPr>
          </a:p>
        </p:txBody>
      </p:sp>
      <p:sp>
        <p:nvSpPr>
          <p:cNvPr id="15" name="object 15"/>
          <p:cNvSpPr txBox="1"/>
          <p:nvPr/>
        </p:nvSpPr>
        <p:spPr>
          <a:xfrm>
            <a:off x="5884545" y="4546472"/>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16" name="object 16"/>
          <p:cNvSpPr txBox="1"/>
          <p:nvPr/>
        </p:nvSpPr>
        <p:spPr>
          <a:xfrm>
            <a:off x="353059" y="4911928"/>
            <a:ext cx="17843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y</a:t>
            </a:r>
            <a:endParaRPr sz="2400">
              <a:latin typeface="Arial"/>
              <a:cs typeface="Arial"/>
            </a:endParaRPr>
          </a:p>
        </p:txBody>
      </p:sp>
      <p:sp>
        <p:nvSpPr>
          <p:cNvPr id="17" name="object 17"/>
          <p:cNvSpPr txBox="1"/>
          <p:nvPr/>
        </p:nvSpPr>
        <p:spPr>
          <a:xfrm>
            <a:off x="5884545" y="5790387"/>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x</a:t>
            </a:r>
            <a:endParaRPr sz="2400">
              <a:latin typeface="Arial"/>
              <a:cs typeface="Arial"/>
            </a:endParaRPr>
          </a:p>
        </p:txBody>
      </p:sp>
      <p:sp>
        <p:nvSpPr>
          <p:cNvPr id="18" name="object 18"/>
          <p:cNvSpPr txBox="1"/>
          <p:nvPr/>
        </p:nvSpPr>
        <p:spPr>
          <a:xfrm>
            <a:off x="353059" y="6156147"/>
            <a:ext cx="17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y</a:t>
            </a:r>
            <a:endParaRPr sz="2400">
              <a:latin typeface="Arial"/>
              <a:cs typeface="Arial"/>
            </a:endParaRPr>
          </a:p>
        </p:txBody>
      </p:sp>
      <p:sp>
        <p:nvSpPr>
          <p:cNvPr id="19" name="object 19"/>
          <p:cNvSpPr/>
          <p:nvPr/>
        </p:nvSpPr>
        <p:spPr>
          <a:xfrm>
            <a:off x="4191000" y="1905000"/>
            <a:ext cx="522731" cy="53340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5105400" y="2720339"/>
            <a:ext cx="762000" cy="55626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886200" y="3733800"/>
            <a:ext cx="522731" cy="53340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4724400" y="3634740"/>
            <a:ext cx="769620" cy="55626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3139439" y="4948428"/>
            <a:ext cx="120396" cy="522732"/>
          </a:xfrm>
          <a:prstGeom prst="rect">
            <a:avLst/>
          </a:prstGeom>
          <a:blipFill>
            <a:blip r:embed="rId10" cstate="print"/>
            <a:stretch>
              <a:fillRect/>
            </a:stretch>
          </a:blipFill>
        </p:spPr>
        <p:txBody>
          <a:bodyPr wrap="square" lIns="0" tIns="0" rIns="0" bIns="0" rtlCol="0"/>
          <a:lstStyle/>
          <a:p>
            <a:endParaRPr/>
          </a:p>
        </p:txBody>
      </p:sp>
      <p:grpSp>
        <p:nvGrpSpPr>
          <p:cNvPr id="24" name="object 24"/>
          <p:cNvGrpSpPr/>
          <p:nvPr/>
        </p:nvGrpSpPr>
        <p:grpSpPr>
          <a:xfrm>
            <a:off x="3276600" y="4873752"/>
            <a:ext cx="2269490" cy="1831975"/>
            <a:chOff x="3276600" y="4873752"/>
            <a:chExt cx="2269490" cy="1831975"/>
          </a:xfrm>
        </p:grpSpPr>
        <p:sp>
          <p:nvSpPr>
            <p:cNvPr id="25" name="object 25"/>
            <p:cNvSpPr/>
            <p:nvPr/>
          </p:nvSpPr>
          <p:spPr>
            <a:xfrm>
              <a:off x="3342131" y="4873752"/>
              <a:ext cx="2078736" cy="400812"/>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4114800" y="5257800"/>
              <a:ext cx="522731" cy="533400"/>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5423916" y="4948428"/>
              <a:ext cx="121920" cy="522732"/>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3342131" y="5763768"/>
              <a:ext cx="920496" cy="310895"/>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4485132" y="5801868"/>
              <a:ext cx="920496" cy="310895"/>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3276600" y="6096000"/>
              <a:ext cx="762000" cy="556260"/>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4724400" y="6149340"/>
              <a:ext cx="769620" cy="556260"/>
            </a:xfrm>
            <a:prstGeom prst="rect">
              <a:avLst/>
            </a:prstGeom>
            <a:blipFill>
              <a:blip r:embed="rId9" cstate="print"/>
              <a:stretch>
                <a:fillRect/>
              </a:stretch>
            </a:blipFill>
          </p:spPr>
          <p:txBody>
            <a:bodyPr wrap="square" lIns="0" tIns="0" rIns="0" bIns="0" rtlCol="0"/>
            <a:lstStyle/>
            <a:p>
              <a:endParaRPr/>
            </a:p>
          </p:txBody>
        </p:sp>
      </p:grpSp>
      <p:sp>
        <p:nvSpPr>
          <p:cNvPr id="32" name="object 32"/>
          <p:cNvSpPr/>
          <p:nvPr/>
        </p:nvSpPr>
        <p:spPr>
          <a:xfrm>
            <a:off x="3352800" y="2743200"/>
            <a:ext cx="1455420" cy="533400"/>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86869" y="2258567"/>
            <a:ext cx="8971915" cy="742315"/>
            <a:chOff x="86869" y="2258567"/>
            <a:chExt cx="8971915" cy="742315"/>
          </a:xfrm>
        </p:grpSpPr>
        <p:sp>
          <p:nvSpPr>
            <p:cNvPr id="9" name="object 9"/>
            <p:cNvSpPr/>
            <p:nvPr/>
          </p:nvSpPr>
          <p:spPr>
            <a:xfrm>
              <a:off x="86869" y="2258567"/>
              <a:ext cx="8971788" cy="74218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53161" y="2286761"/>
              <a:ext cx="8839200" cy="609600"/>
            </a:xfrm>
            <a:custGeom>
              <a:avLst/>
              <a:gdLst/>
              <a:ahLst/>
              <a:cxnLst/>
              <a:rect l="l" t="t" r="r" b="b"/>
              <a:pathLst>
                <a:path w="8839200" h="609600">
                  <a:moveTo>
                    <a:pt x="8839200" y="0"/>
                  </a:moveTo>
                  <a:lnTo>
                    <a:pt x="0" y="0"/>
                  </a:lnTo>
                  <a:lnTo>
                    <a:pt x="0" y="609600"/>
                  </a:lnTo>
                  <a:lnTo>
                    <a:pt x="8839200" y="609600"/>
                  </a:lnTo>
                  <a:lnTo>
                    <a:pt x="8839200" y="0"/>
                  </a:lnTo>
                  <a:close/>
                </a:path>
              </a:pathLst>
            </a:custGeom>
            <a:solidFill>
              <a:srgbClr val="FFFFFF"/>
            </a:solidFill>
          </p:spPr>
          <p:txBody>
            <a:bodyPr wrap="square" lIns="0" tIns="0" rIns="0" bIns="0" rtlCol="0"/>
            <a:lstStyle/>
            <a:p>
              <a:endParaRPr/>
            </a:p>
          </p:txBody>
        </p:sp>
        <p:sp>
          <p:nvSpPr>
            <p:cNvPr id="11" name="object 11"/>
            <p:cNvSpPr/>
            <p:nvPr/>
          </p:nvSpPr>
          <p:spPr>
            <a:xfrm>
              <a:off x="153161" y="2286761"/>
              <a:ext cx="8839200" cy="609600"/>
            </a:xfrm>
            <a:custGeom>
              <a:avLst/>
              <a:gdLst/>
              <a:ahLst/>
              <a:cxnLst/>
              <a:rect l="l" t="t" r="r" b="b"/>
              <a:pathLst>
                <a:path w="8839200" h="609600">
                  <a:moveTo>
                    <a:pt x="0" y="609600"/>
                  </a:moveTo>
                  <a:lnTo>
                    <a:pt x="8839200" y="609600"/>
                  </a:lnTo>
                  <a:lnTo>
                    <a:pt x="8839200" y="0"/>
                  </a:lnTo>
                  <a:lnTo>
                    <a:pt x="0" y="0"/>
                  </a:lnTo>
                  <a:lnTo>
                    <a:pt x="0" y="609600"/>
                  </a:lnTo>
                  <a:close/>
                </a:path>
              </a:pathLst>
            </a:custGeom>
            <a:ln w="25908">
              <a:solidFill>
                <a:srgbClr val="0AD0D9"/>
              </a:solidFill>
            </a:ln>
          </p:spPr>
          <p:txBody>
            <a:bodyPr wrap="square" lIns="0" tIns="0" rIns="0" bIns="0" rtlCol="0"/>
            <a:lstStyle/>
            <a:p>
              <a:endParaRPr/>
            </a:p>
          </p:txBody>
        </p:sp>
      </p:grpSp>
      <p:sp>
        <p:nvSpPr>
          <p:cNvPr id="12" name="object 12"/>
          <p:cNvSpPr txBox="1">
            <a:spLocks noGrp="1"/>
          </p:cNvSpPr>
          <p:nvPr>
            <p:ph type="title"/>
          </p:nvPr>
        </p:nvSpPr>
        <p:spPr>
          <a:xfrm>
            <a:off x="446023" y="0"/>
            <a:ext cx="8253095" cy="711835"/>
          </a:xfrm>
          <a:prstGeom prst="rect">
            <a:avLst/>
          </a:prstGeom>
        </p:spPr>
        <p:txBody>
          <a:bodyPr vert="horz" wrap="square" lIns="0" tIns="12700" rIns="0" bIns="0" rtlCol="0">
            <a:spAutoFit/>
          </a:bodyPr>
          <a:lstStyle/>
          <a:p>
            <a:pPr marL="12700">
              <a:lnSpc>
                <a:spcPct val="100000"/>
              </a:lnSpc>
              <a:spcBef>
                <a:spcPts val="100"/>
              </a:spcBef>
            </a:pPr>
            <a:r>
              <a:rPr sz="4500" b="1" i="1" dirty="0">
                <a:solidFill>
                  <a:srgbClr val="6F2F9F"/>
                </a:solidFill>
                <a:latin typeface="Times New Roman"/>
                <a:cs typeface="Times New Roman"/>
              </a:rPr>
              <a:t>SOME </a:t>
            </a:r>
            <a:r>
              <a:rPr sz="4500" b="1" i="1" spc="-30" dirty="0">
                <a:solidFill>
                  <a:srgbClr val="6F2F9F"/>
                </a:solidFill>
                <a:latin typeface="Times New Roman"/>
                <a:cs typeface="Times New Roman"/>
              </a:rPr>
              <a:t>IMPORTANT</a:t>
            </a:r>
            <a:r>
              <a:rPr sz="4500" b="1" i="1" spc="-70" dirty="0">
                <a:solidFill>
                  <a:srgbClr val="6F2F9F"/>
                </a:solidFill>
                <a:latin typeface="Times New Roman"/>
                <a:cs typeface="Times New Roman"/>
              </a:rPr>
              <a:t> </a:t>
            </a:r>
            <a:r>
              <a:rPr sz="4500" b="1" i="1" dirty="0">
                <a:solidFill>
                  <a:srgbClr val="6F2F9F"/>
                </a:solidFill>
                <a:latin typeface="Times New Roman"/>
                <a:cs typeface="Times New Roman"/>
              </a:rPr>
              <a:t>CONCEPTS</a:t>
            </a:r>
            <a:endParaRPr sz="4500">
              <a:latin typeface="Times New Roman"/>
              <a:cs typeface="Times New Roman"/>
            </a:endParaRPr>
          </a:p>
        </p:txBody>
      </p:sp>
      <p:grpSp>
        <p:nvGrpSpPr>
          <p:cNvPr id="13" name="object 13"/>
          <p:cNvGrpSpPr/>
          <p:nvPr/>
        </p:nvGrpSpPr>
        <p:grpSpPr>
          <a:xfrm>
            <a:off x="0" y="614172"/>
            <a:ext cx="9144000" cy="6243955"/>
            <a:chOff x="0" y="614172"/>
            <a:chExt cx="9144000" cy="6243955"/>
          </a:xfrm>
        </p:grpSpPr>
        <p:sp>
          <p:nvSpPr>
            <p:cNvPr id="14" name="object 14"/>
            <p:cNvSpPr/>
            <p:nvPr/>
          </p:nvSpPr>
          <p:spPr>
            <a:xfrm>
              <a:off x="458749" y="614172"/>
              <a:ext cx="8225155" cy="55244"/>
            </a:xfrm>
            <a:custGeom>
              <a:avLst/>
              <a:gdLst/>
              <a:ahLst/>
              <a:cxnLst/>
              <a:rect l="l" t="t" r="r" b="b"/>
              <a:pathLst>
                <a:path w="8225155" h="55245">
                  <a:moveTo>
                    <a:pt x="8225002" y="0"/>
                  </a:moveTo>
                  <a:lnTo>
                    <a:pt x="0" y="0"/>
                  </a:lnTo>
                  <a:lnTo>
                    <a:pt x="0" y="54863"/>
                  </a:lnTo>
                  <a:lnTo>
                    <a:pt x="8225002" y="54863"/>
                  </a:lnTo>
                  <a:lnTo>
                    <a:pt x="8225002" y="0"/>
                  </a:lnTo>
                  <a:close/>
                </a:path>
              </a:pathLst>
            </a:custGeom>
            <a:solidFill>
              <a:srgbClr val="6F2F9F"/>
            </a:solidFill>
          </p:spPr>
          <p:txBody>
            <a:bodyPr wrap="square" lIns="0" tIns="0" rIns="0" bIns="0" rtlCol="0"/>
            <a:lstStyle/>
            <a:p>
              <a:endParaRPr/>
            </a:p>
          </p:txBody>
        </p:sp>
        <p:sp>
          <p:nvSpPr>
            <p:cNvPr id="15" name="object 15"/>
            <p:cNvSpPr/>
            <p:nvPr/>
          </p:nvSpPr>
          <p:spPr>
            <a:xfrm>
              <a:off x="0" y="681227"/>
              <a:ext cx="9144000" cy="6176771"/>
            </a:xfrm>
            <a:prstGeom prst="rect">
              <a:avLst/>
            </a:prstGeom>
            <a:blipFill>
              <a:blip r:embed="rId8" cstate="print"/>
              <a:stretch>
                <a:fillRect/>
              </a:stretch>
            </a:blipFill>
          </p:spPr>
          <p:txBody>
            <a:bodyPr wrap="square" lIns="0" tIns="0" rIns="0" bIns="0" rtlCol="0"/>
            <a:lstStyle/>
            <a:p>
              <a:endParaRPr/>
            </a:p>
          </p:txBody>
        </p:sp>
      </p:grpSp>
      <p:sp>
        <p:nvSpPr>
          <p:cNvPr id="16" name="object 16"/>
          <p:cNvSpPr txBox="1"/>
          <p:nvPr/>
        </p:nvSpPr>
        <p:spPr>
          <a:xfrm>
            <a:off x="5080" y="670306"/>
            <a:ext cx="9133840" cy="6248400"/>
          </a:xfrm>
          <a:prstGeom prst="rect">
            <a:avLst/>
          </a:prstGeom>
        </p:spPr>
        <p:txBody>
          <a:bodyPr vert="horz" wrap="square" lIns="0" tIns="57785" rIns="0" bIns="0" rtlCol="0">
            <a:spAutoFit/>
          </a:bodyPr>
          <a:lstStyle/>
          <a:p>
            <a:pPr marL="360680" marR="663575" indent="-274320">
              <a:lnSpc>
                <a:spcPts val="2810"/>
              </a:lnSpc>
              <a:spcBef>
                <a:spcPts val="455"/>
              </a:spcBef>
            </a:pPr>
            <a:r>
              <a:rPr sz="2450" spc="10" dirty="0">
                <a:solidFill>
                  <a:srgbClr val="0AD0D9"/>
                </a:solidFill>
                <a:latin typeface="Wingdings 2"/>
                <a:cs typeface="Wingdings 2"/>
              </a:rPr>
              <a:t></a:t>
            </a:r>
            <a:r>
              <a:rPr sz="2450" spc="10" dirty="0">
                <a:solidFill>
                  <a:srgbClr val="0AD0D9"/>
                </a:solidFill>
                <a:latin typeface="Times New Roman"/>
                <a:cs typeface="Times New Roman"/>
              </a:rPr>
              <a:t> </a:t>
            </a:r>
            <a:r>
              <a:rPr sz="2600" dirty="0">
                <a:latin typeface="Arial"/>
                <a:cs typeface="Arial"/>
              </a:rPr>
              <a:t>Comparison of two rational numbers can be done by  making there denominator same (taking LCM) and</a:t>
            </a:r>
            <a:r>
              <a:rPr sz="2600" spc="-60" dirty="0">
                <a:latin typeface="Arial"/>
                <a:cs typeface="Arial"/>
              </a:rPr>
              <a:t> </a:t>
            </a:r>
            <a:r>
              <a:rPr sz="2600" dirty="0">
                <a:latin typeface="Arial"/>
                <a:cs typeface="Arial"/>
              </a:rPr>
              <a:t>then  comparing.</a:t>
            </a:r>
            <a:endParaRPr sz="2600">
              <a:latin typeface="Arial"/>
              <a:cs typeface="Arial"/>
            </a:endParaRPr>
          </a:p>
          <a:p>
            <a:pPr marL="360680" marR="492125" indent="-274320">
              <a:lnSpc>
                <a:spcPts val="2810"/>
              </a:lnSpc>
              <a:spcBef>
                <a:spcPts val="615"/>
              </a:spcBef>
            </a:pPr>
            <a:r>
              <a:rPr sz="2450" spc="10" dirty="0">
                <a:solidFill>
                  <a:srgbClr val="0AD0D9"/>
                </a:solidFill>
                <a:latin typeface="Wingdings 2"/>
                <a:cs typeface="Wingdings 2"/>
              </a:rPr>
              <a:t></a:t>
            </a:r>
            <a:r>
              <a:rPr sz="2450" spc="10" dirty="0">
                <a:solidFill>
                  <a:srgbClr val="0AD0D9"/>
                </a:solidFill>
                <a:latin typeface="Times New Roman"/>
                <a:cs typeface="Times New Roman"/>
              </a:rPr>
              <a:t> </a:t>
            </a:r>
            <a:r>
              <a:rPr sz="2600" dirty="0">
                <a:latin typeface="Arial"/>
                <a:cs typeface="Arial"/>
              </a:rPr>
              <a:t>Equality of two rational number can be </a:t>
            </a:r>
            <a:r>
              <a:rPr sz="2600" spc="5" dirty="0">
                <a:latin typeface="Arial"/>
                <a:cs typeface="Arial"/>
              </a:rPr>
              <a:t>checked </a:t>
            </a:r>
            <a:r>
              <a:rPr sz="2600" dirty="0">
                <a:latin typeface="Arial"/>
                <a:cs typeface="Arial"/>
              </a:rPr>
              <a:t>by cross  multiplication</a:t>
            </a:r>
            <a:r>
              <a:rPr sz="2600" spc="-20" dirty="0">
                <a:latin typeface="Arial"/>
                <a:cs typeface="Arial"/>
              </a:rPr>
              <a:t> </a:t>
            </a:r>
            <a:r>
              <a:rPr sz="2600" dirty="0">
                <a:latin typeface="Arial"/>
                <a:cs typeface="Arial"/>
              </a:rPr>
              <a:t>method-</a:t>
            </a:r>
            <a:endParaRPr sz="2600">
              <a:latin typeface="Arial"/>
              <a:cs typeface="Arial"/>
            </a:endParaRPr>
          </a:p>
          <a:p>
            <a:pPr>
              <a:lnSpc>
                <a:spcPct val="100000"/>
              </a:lnSpc>
              <a:spcBef>
                <a:spcPts val="25"/>
              </a:spcBef>
            </a:pPr>
            <a:endParaRPr sz="3200">
              <a:latin typeface="Arial"/>
              <a:cs typeface="Arial"/>
            </a:endParaRPr>
          </a:p>
          <a:p>
            <a:pPr algn="ctr">
              <a:lnSpc>
                <a:spcPts val="2965"/>
              </a:lnSpc>
            </a:pPr>
            <a:r>
              <a:rPr sz="2600" dirty="0">
                <a:latin typeface="Arial"/>
                <a:cs typeface="Arial"/>
              </a:rPr>
              <a:t>(numerator of </a:t>
            </a:r>
            <a:r>
              <a:rPr sz="2600" spc="10" dirty="0">
                <a:latin typeface="Arial"/>
                <a:cs typeface="Arial"/>
              </a:rPr>
              <a:t>1</a:t>
            </a:r>
            <a:r>
              <a:rPr sz="2550" spc="15" baseline="26143" dirty="0">
                <a:latin typeface="Arial"/>
                <a:cs typeface="Arial"/>
              </a:rPr>
              <a:t>st </a:t>
            </a:r>
            <a:r>
              <a:rPr sz="2600" dirty="0">
                <a:latin typeface="Arial"/>
                <a:cs typeface="Arial"/>
              </a:rPr>
              <a:t>) × (denominator of </a:t>
            </a:r>
            <a:r>
              <a:rPr sz="2600" spc="10" dirty="0">
                <a:latin typeface="Arial"/>
                <a:cs typeface="Arial"/>
              </a:rPr>
              <a:t>2</a:t>
            </a:r>
            <a:r>
              <a:rPr sz="2550" spc="15" baseline="26143" dirty="0">
                <a:latin typeface="Arial"/>
                <a:cs typeface="Arial"/>
              </a:rPr>
              <a:t>nd </a:t>
            </a:r>
            <a:r>
              <a:rPr sz="2600" dirty="0">
                <a:latin typeface="Arial"/>
                <a:cs typeface="Arial"/>
              </a:rPr>
              <a:t>) = (numerator of</a:t>
            </a:r>
            <a:r>
              <a:rPr sz="2600" spc="425" dirty="0">
                <a:latin typeface="Arial"/>
                <a:cs typeface="Arial"/>
              </a:rPr>
              <a:t> </a:t>
            </a:r>
            <a:r>
              <a:rPr sz="2600" spc="10" dirty="0">
                <a:latin typeface="Arial"/>
                <a:cs typeface="Arial"/>
              </a:rPr>
              <a:t>2</a:t>
            </a:r>
            <a:r>
              <a:rPr sz="2550" spc="15" baseline="26143" dirty="0">
                <a:latin typeface="Arial"/>
                <a:cs typeface="Arial"/>
              </a:rPr>
              <a:t>nd</a:t>
            </a:r>
            <a:endParaRPr sz="2550" baseline="26143">
              <a:latin typeface="Arial"/>
              <a:cs typeface="Arial"/>
            </a:endParaRPr>
          </a:p>
          <a:p>
            <a:pPr marL="274320" algn="ctr">
              <a:lnSpc>
                <a:spcPts val="2965"/>
              </a:lnSpc>
            </a:pPr>
            <a:r>
              <a:rPr sz="2600" dirty="0">
                <a:latin typeface="Arial"/>
                <a:cs typeface="Arial"/>
              </a:rPr>
              <a:t>) × (denominator of </a:t>
            </a:r>
            <a:r>
              <a:rPr sz="2600" spc="10" dirty="0">
                <a:latin typeface="Arial"/>
                <a:cs typeface="Arial"/>
              </a:rPr>
              <a:t>1</a:t>
            </a:r>
            <a:r>
              <a:rPr sz="2550" spc="15" baseline="26143" dirty="0">
                <a:latin typeface="Arial"/>
                <a:cs typeface="Arial"/>
              </a:rPr>
              <a:t>st</a:t>
            </a:r>
            <a:r>
              <a:rPr sz="2550" spc="315" baseline="26143" dirty="0">
                <a:latin typeface="Arial"/>
                <a:cs typeface="Arial"/>
              </a:rPr>
              <a:t> </a:t>
            </a:r>
            <a:r>
              <a:rPr sz="2600" dirty="0">
                <a:latin typeface="Arial"/>
                <a:cs typeface="Arial"/>
              </a:rPr>
              <a:t>)</a:t>
            </a:r>
            <a:endParaRPr sz="2600">
              <a:latin typeface="Arial"/>
              <a:cs typeface="Arial"/>
            </a:endParaRPr>
          </a:p>
          <a:p>
            <a:pPr>
              <a:lnSpc>
                <a:spcPct val="100000"/>
              </a:lnSpc>
              <a:spcBef>
                <a:spcPts val="35"/>
              </a:spcBef>
            </a:pPr>
            <a:endParaRPr sz="3500">
              <a:latin typeface="Arial"/>
              <a:cs typeface="Arial"/>
            </a:endParaRPr>
          </a:p>
          <a:p>
            <a:pPr marL="360680" marR="892810" indent="-274320">
              <a:lnSpc>
                <a:spcPct val="90000"/>
              </a:lnSpc>
            </a:pPr>
            <a:r>
              <a:rPr sz="2600" b="1" i="1" dirty="0">
                <a:solidFill>
                  <a:srgbClr val="FF0000"/>
                </a:solidFill>
                <a:latin typeface="Arial"/>
                <a:cs typeface="Arial"/>
              </a:rPr>
              <a:t>Methods of finding prime </a:t>
            </a:r>
            <a:r>
              <a:rPr sz="2600" b="1" i="1" spc="5" dirty="0">
                <a:solidFill>
                  <a:srgbClr val="FF0000"/>
                </a:solidFill>
                <a:latin typeface="Arial"/>
                <a:cs typeface="Arial"/>
              </a:rPr>
              <a:t>numbers- </a:t>
            </a:r>
            <a:r>
              <a:rPr sz="2600" dirty="0">
                <a:latin typeface="Arial"/>
                <a:cs typeface="Arial"/>
              </a:rPr>
              <a:t>(Sieve of  Eratosthenes) Let us assume that we are given with a  number </a:t>
            </a:r>
            <a:r>
              <a:rPr sz="2600" spc="-5" dirty="0">
                <a:latin typeface="Arial"/>
                <a:cs typeface="Arial"/>
              </a:rPr>
              <a:t>‘n’ </a:t>
            </a:r>
            <a:r>
              <a:rPr sz="2600" dirty="0">
                <a:latin typeface="Arial"/>
                <a:cs typeface="Arial"/>
              </a:rPr>
              <a:t>and we have to check weather </a:t>
            </a:r>
            <a:r>
              <a:rPr sz="2600" spc="-10" dirty="0">
                <a:latin typeface="Arial"/>
                <a:cs typeface="Arial"/>
              </a:rPr>
              <a:t>it </a:t>
            </a:r>
            <a:r>
              <a:rPr sz="2600" spc="-5" dirty="0">
                <a:latin typeface="Arial"/>
                <a:cs typeface="Arial"/>
              </a:rPr>
              <a:t>is </a:t>
            </a:r>
            <a:r>
              <a:rPr sz="2600" dirty="0">
                <a:latin typeface="Arial"/>
                <a:cs typeface="Arial"/>
              </a:rPr>
              <a:t>a</a:t>
            </a:r>
            <a:r>
              <a:rPr sz="2600" spc="-140" dirty="0">
                <a:latin typeface="Arial"/>
                <a:cs typeface="Arial"/>
              </a:rPr>
              <a:t> </a:t>
            </a:r>
            <a:r>
              <a:rPr sz="2600" spc="-5" dirty="0">
                <a:latin typeface="Arial"/>
                <a:cs typeface="Arial"/>
              </a:rPr>
              <a:t>prime  </a:t>
            </a:r>
            <a:r>
              <a:rPr sz="2600" dirty="0">
                <a:latin typeface="Arial"/>
                <a:cs typeface="Arial"/>
              </a:rPr>
              <a:t>number or</a:t>
            </a:r>
            <a:r>
              <a:rPr sz="2600" spc="-25" dirty="0">
                <a:latin typeface="Arial"/>
                <a:cs typeface="Arial"/>
              </a:rPr>
              <a:t> </a:t>
            </a:r>
            <a:r>
              <a:rPr sz="2600" dirty="0">
                <a:latin typeface="Arial"/>
                <a:cs typeface="Arial"/>
              </a:rPr>
              <a:t>not.</a:t>
            </a:r>
            <a:endParaRPr sz="2600">
              <a:latin typeface="Arial"/>
              <a:cs typeface="Arial"/>
            </a:endParaRPr>
          </a:p>
          <a:p>
            <a:pPr marL="360680" marR="158115" indent="-274320">
              <a:lnSpc>
                <a:spcPts val="2810"/>
              </a:lnSpc>
              <a:spcBef>
                <a:spcPts val="665"/>
              </a:spcBef>
              <a:tabLst>
                <a:tab pos="1924685" algn="l"/>
                <a:tab pos="3337560" algn="l"/>
              </a:tabLst>
            </a:pPr>
            <a:r>
              <a:rPr sz="2450" spc="35" dirty="0">
                <a:solidFill>
                  <a:srgbClr val="0AD0D9"/>
                </a:solidFill>
                <a:latin typeface="Wingdings"/>
                <a:cs typeface="Wingdings"/>
              </a:rPr>
              <a:t></a:t>
            </a:r>
            <a:r>
              <a:rPr sz="2600" spc="35" dirty="0">
                <a:latin typeface="Arial"/>
                <a:cs typeface="Arial"/>
              </a:rPr>
              <a:t>First </a:t>
            </a:r>
            <a:r>
              <a:rPr sz="2600" dirty="0">
                <a:latin typeface="Arial"/>
                <a:cs typeface="Arial"/>
              </a:rPr>
              <a:t>of</a:t>
            </a:r>
            <a:r>
              <a:rPr sz="2600" spc="-35" dirty="0">
                <a:latin typeface="Arial"/>
                <a:cs typeface="Arial"/>
              </a:rPr>
              <a:t> </a:t>
            </a:r>
            <a:r>
              <a:rPr sz="2600" dirty="0">
                <a:latin typeface="Arial"/>
                <a:cs typeface="Arial"/>
              </a:rPr>
              <a:t>all</a:t>
            </a:r>
            <a:r>
              <a:rPr sz="2600" spc="5" dirty="0">
                <a:latin typeface="Arial"/>
                <a:cs typeface="Arial"/>
              </a:rPr>
              <a:t> </a:t>
            </a:r>
            <a:r>
              <a:rPr sz="2600" spc="-5" dirty="0">
                <a:latin typeface="Arial"/>
                <a:cs typeface="Arial"/>
              </a:rPr>
              <a:t>find	</a:t>
            </a:r>
            <a:r>
              <a:rPr sz="2600" dirty="0">
                <a:latin typeface="Arial"/>
                <a:cs typeface="Arial"/>
              </a:rPr>
              <a:t>and see all the prime numbers less  than	and check </a:t>
            </a:r>
            <a:r>
              <a:rPr sz="2600" spc="-5" dirty="0">
                <a:latin typeface="Arial"/>
                <a:cs typeface="Arial"/>
              </a:rPr>
              <a:t>weather ‘n’ is divisible by these prime  </a:t>
            </a:r>
            <a:r>
              <a:rPr sz="2600" dirty="0">
                <a:latin typeface="Arial"/>
                <a:cs typeface="Arial"/>
              </a:rPr>
              <a:t>numbers or</a:t>
            </a:r>
            <a:r>
              <a:rPr sz="2600" spc="-30" dirty="0">
                <a:latin typeface="Arial"/>
                <a:cs typeface="Arial"/>
              </a:rPr>
              <a:t> </a:t>
            </a:r>
            <a:r>
              <a:rPr sz="2600" dirty="0">
                <a:latin typeface="Arial"/>
                <a:cs typeface="Arial"/>
              </a:rPr>
              <a:t>not.</a:t>
            </a:r>
            <a:endParaRPr sz="2600">
              <a:latin typeface="Arial"/>
              <a:cs typeface="Arial"/>
            </a:endParaRPr>
          </a:p>
        </p:txBody>
      </p:sp>
      <p:sp>
        <p:nvSpPr>
          <p:cNvPr id="17" name="object 17"/>
          <p:cNvSpPr/>
          <p:nvPr/>
        </p:nvSpPr>
        <p:spPr>
          <a:xfrm>
            <a:off x="1961388" y="4419600"/>
            <a:ext cx="324612" cy="381000"/>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6761988" y="4419600"/>
            <a:ext cx="324611" cy="38100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876800" y="5181600"/>
            <a:ext cx="1219200" cy="39776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662940" y="304799"/>
            <a:ext cx="7865364" cy="813816"/>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683768" y="1270"/>
            <a:ext cx="7775575" cy="1122680"/>
          </a:xfrm>
          <a:prstGeom prst="rect">
            <a:avLst/>
          </a:prstGeom>
        </p:spPr>
        <p:txBody>
          <a:bodyPr vert="horz" wrap="square" lIns="0" tIns="12700" rIns="0" bIns="0" rtlCol="0">
            <a:spAutoFit/>
          </a:bodyPr>
          <a:lstStyle/>
          <a:p>
            <a:pPr marL="12700">
              <a:lnSpc>
                <a:spcPct val="100000"/>
              </a:lnSpc>
              <a:spcBef>
                <a:spcPts val="100"/>
              </a:spcBef>
              <a:tabLst>
                <a:tab pos="4203700" algn="l"/>
              </a:tabLst>
            </a:pPr>
            <a:r>
              <a:rPr sz="7200" b="1" i="1" spc="-5" dirty="0">
                <a:solidFill>
                  <a:srgbClr val="6F2F9F"/>
                </a:solidFill>
                <a:latin typeface="Times New Roman"/>
                <a:cs typeface="Times New Roman"/>
              </a:rPr>
              <a:t>NUMBER	S</a:t>
            </a:r>
            <a:r>
              <a:rPr sz="7200" b="1" i="1" spc="5" dirty="0">
                <a:solidFill>
                  <a:srgbClr val="6F2F9F"/>
                </a:solidFill>
                <a:latin typeface="Times New Roman"/>
                <a:cs typeface="Times New Roman"/>
              </a:rPr>
              <a:t>Y</a:t>
            </a:r>
            <a:r>
              <a:rPr sz="7200" b="1" i="1" spc="-5" dirty="0">
                <a:solidFill>
                  <a:srgbClr val="6F2F9F"/>
                </a:solidFill>
                <a:latin typeface="Times New Roman"/>
                <a:cs typeface="Times New Roman"/>
              </a:rPr>
              <a:t>STEM</a:t>
            </a:r>
            <a:endParaRPr sz="7200">
              <a:latin typeface="Times New Roman"/>
              <a:cs typeface="Times New Roman"/>
            </a:endParaRPr>
          </a:p>
        </p:txBody>
      </p:sp>
      <p:grpSp>
        <p:nvGrpSpPr>
          <p:cNvPr id="10" name="object 10"/>
          <p:cNvGrpSpPr/>
          <p:nvPr/>
        </p:nvGrpSpPr>
        <p:grpSpPr>
          <a:xfrm>
            <a:off x="789431" y="1545334"/>
            <a:ext cx="7031990" cy="5215255"/>
            <a:chOff x="789431" y="1545334"/>
            <a:chExt cx="7031990" cy="5215255"/>
          </a:xfrm>
        </p:grpSpPr>
        <p:sp>
          <p:nvSpPr>
            <p:cNvPr id="11" name="object 11"/>
            <p:cNvSpPr/>
            <p:nvPr/>
          </p:nvSpPr>
          <p:spPr>
            <a:xfrm>
              <a:off x="789431" y="1545334"/>
              <a:ext cx="7031735" cy="5215128"/>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990600" y="1746504"/>
              <a:ext cx="6629400" cy="481279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986027" y="1741932"/>
              <a:ext cx="6638925" cy="4822190"/>
            </a:xfrm>
            <a:custGeom>
              <a:avLst/>
              <a:gdLst/>
              <a:ahLst/>
              <a:cxnLst/>
              <a:rect l="l" t="t" r="r" b="b"/>
              <a:pathLst>
                <a:path w="6638925" h="4822190">
                  <a:moveTo>
                    <a:pt x="0" y="4821936"/>
                  </a:moveTo>
                  <a:lnTo>
                    <a:pt x="6638544" y="4821936"/>
                  </a:lnTo>
                  <a:lnTo>
                    <a:pt x="6638544" y="0"/>
                  </a:lnTo>
                  <a:lnTo>
                    <a:pt x="0" y="0"/>
                  </a:lnTo>
                  <a:lnTo>
                    <a:pt x="0" y="4821936"/>
                  </a:lnTo>
                  <a:close/>
                </a:path>
              </a:pathLst>
            </a:custGeom>
            <a:ln w="9144">
              <a:solidFill>
                <a:srgbClr val="000000"/>
              </a:solidFill>
            </a:ln>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226568" y="43383"/>
            <a:ext cx="8689975" cy="711835"/>
          </a:xfrm>
          <a:prstGeom prst="rect">
            <a:avLst/>
          </a:prstGeom>
        </p:spPr>
        <p:txBody>
          <a:bodyPr vert="horz" wrap="square" lIns="0" tIns="12700" rIns="0" bIns="0" rtlCol="0">
            <a:spAutoFit/>
          </a:bodyPr>
          <a:lstStyle/>
          <a:p>
            <a:pPr marL="12700">
              <a:lnSpc>
                <a:spcPct val="100000"/>
              </a:lnSpc>
              <a:spcBef>
                <a:spcPts val="100"/>
              </a:spcBef>
            </a:pPr>
            <a:r>
              <a:rPr sz="4500" b="1" i="1" spc="-50" dirty="0">
                <a:latin typeface="Times New Roman"/>
                <a:cs typeface="Times New Roman"/>
              </a:rPr>
              <a:t>VARIOUS </a:t>
            </a:r>
            <a:r>
              <a:rPr sz="4500" b="1" i="1" spc="-5" dirty="0">
                <a:latin typeface="Times New Roman"/>
                <a:cs typeface="Times New Roman"/>
              </a:rPr>
              <a:t>TYPES </a:t>
            </a:r>
            <a:r>
              <a:rPr sz="4500" b="1" i="1" dirty="0">
                <a:latin typeface="Times New Roman"/>
                <a:cs typeface="Times New Roman"/>
              </a:rPr>
              <a:t>OF</a:t>
            </a:r>
            <a:r>
              <a:rPr sz="4500" b="1" i="1" spc="-100" dirty="0">
                <a:latin typeface="Times New Roman"/>
                <a:cs typeface="Times New Roman"/>
              </a:rPr>
              <a:t> </a:t>
            </a:r>
            <a:r>
              <a:rPr sz="4500" b="1" i="1" dirty="0">
                <a:latin typeface="Times New Roman"/>
                <a:cs typeface="Times New Roman"/>
              </a:rPr>
              <a:t>QUESTIONS</a:t>
            </a:r>
            <a:endParaRPr sz="4500">
              <a:latin typeface="Times New Roman"/>
              <a:cs typeface="Times New Roman"/>
            </a:endParaRPr>
          </a:p>
        </p:txBody>
      </p:sp>
      <p:sp>
        <p:nvSpPr>
          <p:cNvPr id="9" name="object 9"/>
          <p:cNvSpPr/>
          <p:nvPr/>
        </p:nvSpPr>
        <p:spPr>
          <a:xfrm>
            <a:off x="239293" y="690372"/>
            <a:ext cx="8665845" cy="55244"/>
          </a:xfrm>
          <a:custGeom>
            <a:avLst/>
            <a:gdLst/>
            <a:ahLst/>
            <a:cxnLst/>
            <a:rect l="l" t="t" r="r" b="b"/>
            <a:pathLst>
              <a:path w="8665845" h="55245">
                <a:moveTo>
                  <a:pt x="8665438" y="0"/>
                </a:moveTo>
                <a:lnTo>
                  <a:pt x="0" y="0"/>
                </a:lnTo>
                <a:lnTo>
                  <a:pt x="0" y="54863"/>
                </a:lnTo>
                <a:lnTo>
                  <a:pt x="8665438" y="54863"/>
                </a:lnTo>
                <a:lnTo>
                  <a:pt x="8665438" y="0"/>
                </a:lnTo>
                <a:close/>
              </a:path>
            </a:pathLst>
          </a:custGeom>
          <a:solidFill>
            <a:srgbClr val="04607A"/>
          </a:solidFill>
        </p:spPr>
        <p:txBody>
          <a:bodyPr wrap="square" lIns="0" tIns="0" rIns="0" bIns="0" rtlCol="0"/>
          <a:lstStyle/>
          <a:p>
            <a:endParaRPr/>
          </a:p>
        </p:txBody>
      </p:sp>
      <p:sp>
        <p:nvSpPr>
          <p:cNvPr id="10" name="object 10"/>
          <p:cNvSpPr txBox="1"/>
          <p:nvPr/>
        </p:nvSpPr>
        <p:spPr>
          <a:xfrm>
            <a:off x="78739" y="863853"/>
            <a:ext cx="8549640" cy="2952115"/>
          </a:xfrm>
          <a:prstGeom prst="rect">
            <a:avLst/>
          </a:prstGeom>
        </p:spPr>
        <p:txBody>
          <a:bodyPr vert="horz" wrap="square" lIns="0" tIns="12700" rIns="0" bIns="0" rtlCol="0">
            <a:spAutoFit/>
          </a:bodyPr>
          <a:lstStyle/>
          <a:p>
            <a:pPr marL="287020" marR="222885" indent="-274320">
              <a:lnSpc>
                <a:spcPct val="100000"/>
              </a:lnSpc>
              <a:spcBef>
                <a:spcPts val="100"/>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TYPE 1 </a:t>
            </a:r>
            <a:r>
              <a:rPr sz="2400" dirty="0">
                <a:latin typeface="Arial"/>
                <a:cs typeface="Arial"/>
              </a:rPr>
              <a:t>– </a:t>
            </a:r>
            <a:r>
              <a:rPr sz="2400" spc="-5" dirty="0">
                <a:latin typeface="Arial"/>
                <a:cs typeface="Arial"/>
              </a:rPr>
              <a:t>Application </a:t>
            </a:r>
            <a:r>
              <a:rPr sz="2400" dirty="0">
                <a:latin typeface="Arial"/>
                <a:cs typeface="Arial"/>
              </a:rPr>
              <a:t>of </a:t>
            </a:r>
            <a:r>
              <a:rPr sz="2400" spc="-5" dirty="0">
                <a:latin typeface="Arial"/>
                <a:cs typeface="Arial"/>
              </a:rPr>
              <a:t>Mathematical operations </a:t>
            </a:r>
            <a:r>
              <a:rPr sz="2400" dirty="0">
                <a:latin typeface="Arial"/>
                <a:cs typeface="Arial"/>
              </a:rPr>
              <a:t>of</a:t>
            </a:r>
            <a:r>
              <a:rPr sz="2400" spc="-240" dirty="0">
                <a:latin typeface="Arial"/>
                <a:cs typeface="Arial"/>
              </a:rPr>
              <a:t> </a:t>
            </a:r>
            <a:r>
              <a:rPr sz="2400" spc="-5" dirty="0">
                <a:latin typeface="Arial"/>
                <a:cs typeface="Arial"/>
              </a:rPr>
              <a:t>rational  numbers </a:t>
            </a:r>
            <a:r>
              <a:rPr sz="2400" dirty="0">
                <a:latin typeface="Arial"/>
                <a:cs typeface="Arial"/>
              </a:rPr>
              <a:t>(BODMAS</a:t>
            </a:r>
            <a:r>
              <a:rPr sz="2400" spc="-10" dirty="0">
                <a:latin typeface="Arial"/>
                <a:cs typeface="Arial"/>
              </a:rPr>
              <a:t> </a:t>
            </a:r>
            <a:r>
              <a:rPr sz="2400" spc="-5" dirty="0">
                <a:latin typeface="Arial"/>
                <a:cs typeface="Arial"/>
              </a:rPr>
              <a:t>Formula)</a:t>
            </a:r>
            <a:endParaRPr sz="2400">
              <a:latin typeface="Arial"/>
              <a:cs typeface="Arial"/>
            </a:endParaRPr>
          </a:p>
          <a:p>
            <a:pPr marL="12700">
              <a:lnSpc>
                <a:spcPct val="100000"/>
              </a:lnSpc>
              <a:spcBef>
                <a:spcPts val="57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TYPE 2 </a:t>
            </a:r>
            <a:r>
              <a:rPr sz="2400" dirty="0">
                <a:latin typeface="Arial"/>
                <a:cs typeface="Arial"/>
              </a:rPr>
              <a:t>– </a:t>
            </a:r>
            <a:r>
              <a:rPr sz="2400" spc="-5" dirty="0">
                <a:latin typeface="Arial"/>
                <a:cs typeface="Arial"/>
              </a:rPr>
              <a:t>Proper use </a:t>
            </a:r>
            <a:r>
              <a:rPr sz="2400" dirty="0">
                <a:latin typeface="Arial"/>
                <a:cs typeface="Arial"/>
              </a:rPr>
              <a:t>of </a:t>
            </a:r>
            <a:r>
              <a:rPr sz="2400" spc="-10" dirty="0">
                <a:latin typeface="Arial"/>
                <a:cs typeface="Arial"/>
              </a:rPr>
              <a:t>all </a:t>
            </a:r>
            <a:r>
              <a:rPr sz="2400" dirty="0">
                <a:latin typeface="Arial"/>
                <a:cs typeface="Arial"/>
              </a:rPr>
              <a:t>the </a:t>
            </a:r>
            <a:r>
              <a:rPr sz="2400" spc="-5" dirty="0">
                <a:latin typeface="Arial"/>
                <a:cs typeface="Arial"/>
              </a:rPr>
              <a:t>properties </a:t>
            </a:r>
            <a:r>
              <a:rPr sz="2400" dirty="0">
                <a:latin typeface="Arial"/>
                <a:cs typeface="Arial"/>
              </a:rPr>
              <a:t>of </a:t>
            </a:r>
            <a:r>
              <a:rPr sz="2400" spc="-5" dirty="0">
                <a:latin typeface="Arial"/>
                <a:cs typeface="Arial"/>
              </a:rPr>
              <a:t>rational</a:t>
            </a:r>
            <a:r>
              <a:rPr sz="2400" spc="-114" dirty="0">
                <a:latin typeface="Arial"/>
                <a:cs typeface="Arial"/>
              </a:rPr>
              <a:t> </a:t>
            </a:r>
            <a:r>
              <a:rPr sz="2400" spc="-5" dirty="0">
                <a:latin typeface="Arial"/>
                <a:cs typeface="Arial"/>
              </a:rPr>
              <a:t>numbers</a:t>
            </a:r>
            <a:endParaRPr sz="2400">
              <a:latin typeface="Arial"/>
              <a:cs typeface="Arial"/>
            </a:endParaRPr>
          </a:p>
          <a:p>
            <a:pPr marL="12700">
              <a:lnSpc>
                <a:spcPct val="100000"/>
              </a:lnSpc>
              <a:spcBef>
                <a:spcPts val="580"/>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TYPE 3 </a:t>
            </a:r>
            <a:r>
              <a:rPr sz="2400" dirty="0">
                <a:latin typeface="Arial"/>
                <a:cs typeface="Arial"/>
              </a:rPr>
              <a:t>– </a:t>
            </a:r>
            <a:r>
              <a:rPr sz="2400" spc="-5" dirty="0">
                <a:latin typeface="Arial"/>
                <a:cs typeface="Arial"/>
              </a:rPr>
              <a:t>Rational numbers between </a:t>
            </a:r>
            <a:r>
              <a:rPr sz="2400" dirty="0">
                <a:latin typeface="Arial"/>
                <a:cs typeface="Arial"/>
              </a:rPr>
              <a:t>two </a:t>
            </a:r>
            <a:r>
              <a:rPr sz="2400" spc="-5" dirty="0">
                <a:latin typeface="Arial"/>
                <a:cs typeface="Arial"/>
              </a:rPr>
              <a:t>rational</a:t>
            </a:r>
            <a:r>
              <a:rPr sz="2400" spc="-125" dirty="0">
                <a:latin typeface="Arial"/>
                <a:cs typeface="Arial"/>
              </a:rPr>
              <a:t> </a:t>
            </a:r>
            <a:r>
              <a:rPr sz="2400" spc="-5" dirty="0">
                <a:latin typeface="Arial"/>
                <a:cs typeface="Arial"/>
              </a:rPr>
              <a:t>numbers</a:t>
            </a:r>
            <a:endParaRPr sz="2400">
              <a:latin typeface="Arial"/>
              <a:cs typeface="Arial"/>
            </a:endParaRPr>
          </a:p>
          <a:p>
            <a:pPr marL="12700">
              <a:lnSpc>
                <a:spcPct val="100000"/>
              </a:lnSpc>
              <a:spcBef>
                <a:spcPts val="57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TYPE 4 </a:t>
            </a:r>
            <a:r>
              <a:rPr sz="2400" dirty="0">
                <a:latin typeface="Arial"/>
                <a:cs typeface="Arial"/>
              </a:rPr>
              <a:t>– </a:t>
            </a:r>
            <a:r>
              <a:rPr sz="2400" spc="-5" dirty="0">
                <a:latin typeface="Arial"/>
                <a:cs typeface="Arial"/>
              </a:rPr>
              <a:t>Representation </a:t>
            </a:r>
            <a:r>
              <a:rPr sz="2400" dirty="0">
                <a:latin typeface="Arial"/>
                <a:cs typeface="Arial"/>
              </a:rPr>
              <a:t>of </a:t>
            </a:r>
            <a:r>
              <a:rPr sz="2400" spc="-5" dirty="0">
                <a:latin typeface="Arial"/>
                <a:cs typeface="Arial"/>
              </a:rPr>
              <a:t>rational number on number</a:t>
            </a:r>
            <a:r>
              <a:rPr sz="2400" spc="-100" dirty="0">
                <a:latin typeface="Arial"/>
                <a:cs typeface="Arial"/>
              </a:rPr>
              <a:t> </a:t>
            </a:r>
            <a:r>
              <a:rPr sz="2400" spc="-5" dirty="0">
                <a:latin typeface="Arial"/>
                <a:cs typeface="Arial"/>
              </a:rPr>
              <a:t>line</a:t>
            </a:r>
            <a:endParaRPr sz="2400">
              <a:latin typeface="Arial"/>
              <a:cs typeface="Arial"/>
            </a:endParaRPr>
          </a:p>
          <a:p>
            <a:pPr marL="12700">
              <a:lnSpc>
                <a:spcPct val="100000"/>
              </a:lnSpc>
              <a:spcBef>
                <a:spcPts val="575"/>
              </a:spcBef>
            </a:pPr>
            <a:r>
              <a:rPr sz="2250" spc="20" dirty="0">
                <a:solidFill>
                  <a:srgbClr val="0AD0D9"/>
                </a:solidFill>
                <a:latin typeface="Wingdings"/>
                <a:cs typeface="Wingdings"/>
              </a:rPr>
              <a:t></a:t>
            </a:r>
            <a:r>
              <a:rPr sz="2250" spc="20" dirty="0">
                <a:solidFill>
                  <a:srgbClr val="0AD0D9"/>
                </a:solidFill>
                <a:latin typeface="Times New Roman"/>
                <a:cs typeface="Times New Roman"/>
              </a:rPr>
              <a:t> </a:t>
            </a:r>
            <a:r>
              <a:rPr sz="2400" spc="-5" dirty="0">
                <a:latin typeface="Arial"/>
                <a:cs typeface="Arial"/>
              </a:rPr>
              <a:t>TYPE 5 </a:t>
            </a:r>
            <a:r>
              <a:rPr sz="2400" dirty="0">
                <a:latin typeface="Arial"/>
                <a:cs typeface="Arial"/>
              </a:rPr>
              <a:t>– </a:t>
            </a:r>
            <a:r>
              <a:rPr sz="2400" spc="-5" dirty="0">
                <a:latin typeface="Arial"/>
                <a:cs typeface="Arial"/>
              </a:rPr>
              <a:t>Comparison </a:t>
            </a:r>
            <a:r>
              <a:rPr sz="2400" dirty="0">
                <a:latin typeface="Arial"/>
                <a:cs typeface="Arial"/>
              </a:rPr>
              <a:t>of two </a:t>
            </a:r>
            <a:r>
              <a:rPr sz="2400" spc="-5" dirty="0">
                <a:latin typeface="Arial"/>
                <a:cs typeface="Arial"/>
              </a:rPr>
              <a:t>rational</a:t>
            </a:r>
            <a:r>
              <a:rPr sz="2400" spc="-195" dirty="0">
                <a:latin typeface="Arial"/>
                <a:cs typeface="Arial"/>
              </a:rPr>
              <a:t> </a:t>
            </a:r>
            <a:r>
              <a:rPr sz="2400" spc="-5" dirty="0">
                <a:latin typeface="Arial"/>
                <a:cs typeface="Arial"/>
              </a:rPr>
              <a:t>numbers</a:t>
            </a:r>
            <a:endParaRPr sz="2400">
              <a:latin typeface="Arial"/>
              <a:cs typeface="Arial"/>
            </a:endParaRPr>
          </a:p>
          <a:p>
            <a:pPr marL="12700">
              <a:lnSpc>
                <a:spcPct val="100000"/>
              </a:lnSpc>
              <a:spcBef>
                <a:spcPts val="575"/>
              </a:spcBef>
            </a:pPr>
            <a:r>
              <a:rPr sz="2250" spc="25" dirty="0">
                <a:solidFill>
                  <a:srgbClr val="0AD0D9"/>
                </a:solidFill>
                <a:latin typeface="Wingdings"/>
                <a:cs typeface="Wingdings"/>
              </a:rPr>
              <a:t></a:t>
            </a:r>
            <a:r>
              <a:rPr sz="2250" spc="25" dirty="0">
                <a:solidFill>
                  <a:srgbClr val="0AD0D9"/>
                </a:solidFill>
                <a:latin typeface="Times New Roman"/>
                <a:cs typeface="Times New Roman"/>
              </a:rPr>
              <a:t> </a:t>
            </a:r>
            <a:r>
              <a:rPr sz="2400" spc="-5" dirty="0">
                <a:latin typeface="Arial"/>
                <a:cs typeface="Arial"/>
              </a:rPr>
              <a:t>TYPE </a:t>
            </a:r>
            <a:r>
              <a:rPr sz="2400" dirty="0">
                <a:latin typeface="Arial"/>
                <a:cs typeface="Arial"/>
              </a:rPr>
              <a:t>6 – </a:t>
            </a:r>
            <a:r>
              <a:rPr sz="2400" spc="-15" dirty="0">
                <a:latin typeface="Arial"/>
                <a:cs typeface="Arial"/>
              </a:rPr>
              <a:t>Verification </a:t>
            </a:r>
            <a:r>
              <a:rPr sz="2400" dirty="0">
                <a:latin typeface="Arial"/>
                <a:cs typeface="Arial"/>
              </a:rPr>
              <a:t>of </a:t>
            </a:r>
            <a:r>
              <a:rPr sz="2400" spc="-5" dirty="0">
                <a:latin typeface="Arial"/>
                <a:cs typeface="Arial"/>
              </a:rPr>
              <a:t>properties </a:t>
            </a:r>
            <a:r>
              <a:rPr sz="2400" dirty="0">
                <a:latin typeface="Arial"/>
                <a:cs typeface="Arial"/>
              </a:rPr>
              <a:t>of </a:t>
            </a:r>
            <a:r>
              <a:rPr sz="2400" spc="-5" dirty="0">
                <a:latin typeface="Arial"/>
                <a:cs typeface="Arial"/>
              </a:rPr>
              <a:t>rational</a:t>
            </a:r>
            <a:r>
              <a:rPr sz="2400" spc="-210" dirty="0">
                <a:latin typeface="Arial"/>
                <a:cs typeface="Arial"/>
              </a:rPr>
              <a:t> </a:t>
            </a:r>
            <a:r>
              <a:rPr sz="2400" spc="-5" dirty="0">
                <a:latin typeface="Arial"/>
                <a:cs typeface="Arial"/>
              </a:rPr>
              <a:t>numbers</a:t>
            </a:r>
            <a:endParaRPr sz="24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42391" y="0"/>
            <a:ext cx="8460105" cy="1123315"/>
          </a:xfrm>
          <a:prstGeom prst="rect">
            <a:avLst/>
          </a:prstGeom>
        </p:spPr>
        <p:txBody>
          <a:bodyPr vert="horz" wrap="square" lIns="0" tIns="12700" rIns="0" bIns="0" rtlCol="0">
            <a:spAutoFit/>
          </a:bodyPr>
          <a:lstStyle/>
          <a:p>
            <a:pPr marL="3314065" marR="5080" indent="-3302000">
              <a:lnSpc>
                <a:spcPct val="100000"/>
              </a:lnSpc>
              <a:spcBef>
                <a:spcPts val="100"/>
              </a:spcBef>
            </a:pPr>
            <a:r>
              <a:rPr dirty="0"/>
              <a:t>operations of rational numbers</a:t>
            </a:r>
            <a:r>
              <a:rPr spc="-130" dirty="0"/>
              <a:t> </a:t>
            </a:r>
            <a:r>
              <a:rPr dirty="0"/>
              <a:t>(BODMAS  Formula)</a:t>
            </a:r>
          </a:p>
        </p:txBody>
      </p:sp>
      <p:sp>
        <p:nvSpPr>
          <p:cNvPr id="9" name="object 9"/>
          <p:cNvSpPr txBox="1"/>
          <p:nvPr/>
        </p:nvSpPr>
        <p:spPr>
          <a:xfrm>
            <a:off x="78739" y="1014730"/>
            <a:ext cx="1773555" cy="5178425"/>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5" dirty="0">
                <a:solidFill>
                  <a:srgbClr val="0AD0D9"/>
                </a:solidFill>
                <a:latin typeface="Arial"/>
                <a:cs typeface="Arial"/>
              </a:rPr>
              <a:t>A.	</a:t>
            </a:r>
            <a:r>
              <a:rPr sz="2600" dirty="0">
                <a:latin typeface="Arial"/>
                <a:cs typeface="Arial"/>
              </a:rPr>
              <a:t>Add</a:t>
            </a:r>
            <a:endParaRPr sz="2600">
              <a:latin typeface="Arial"/>
              <a:cs typeface="Arial"/>
            </a:endParaRPr>
          </a:p>
          <a:p>
            <a:pPr>
              <a:lnSpc>
                <a:spcPct val="100000"/>
              </a:lnSpc>
            </a:pPr>
            <a:endParaRPr sz="3800">
              <a:latin typeface="Arial"/>
              <a:cs typeface="Arial"/>
            </a:endParaRPr>
          </a:p>
          <a:p>
            <a:pPr marL="12700">
              <a:lnSpc>
                <a:spcPct val="100000"/>
              </a:lnSpc>
            </a:pPr>
            <a:r>
              <a:rPr sz="2600" dirty="0">
                <a:latin typeface="Arial"/>
                <a:cs typeface="Arial"/>
              </a:rPr>
              <a:t>Sol-</a:t>
            </a:r>
            <a:endParaRPr sz="2600">
              <a:latin typeface="Arial"/>
              <a:cs typeface="Arial"/>
            </a:endParaRPr>
          </a:p>
          <a:p>
            <a:pPr marL="12700" marR="5080">
              <a:lnSpc>
                <a:spcPts val="7490"/>
              </a:lnSpc>
              <a:spcBef>
                <a:spcPts val="975"/>
              </a:spcBef>
              <a:tabLst>
                <a:tab pos="527685" algn="l"/>
              </a:tabLst>
            </a:pPr>
            <a:r>
              <a:rPr sz="2450" spc="10" dirty="0">
                <a:solidFill>
                  <a:srgbClr val="0AD0D9"/>
                </a:solidFill>
                <a:latin typeface="Arial"/>
                <a:cs typeface="Arial"/>
              </a:rPr>
              <a:t>B</a:t>
            </a:r>
            <a:r>
              <a:rPr sz="2450" spc="5" dirty="0">
                <a:solidFill>
                  <a:srgbClr val="0AD0D9"/>
                </a:solidFill>
                <a:latin typeface="Arial"/>
                <a:cs typeface="Arial"/>
              </a:rPr>
              <a:t>.</a:t>
            </a:r>
            <a:r>
              <a:rPr sz="2450" dirty="0">
                <a:solidFill>
                  <a:srgbClr val="0AD0D9"/>
                </a:solidFill>
                <a:latin typeface="Arial"/>
                <a:cs typeface="Arial"/>
              </a:rPr>
              <a:t>	</a:t>
            </a:r>
            <a:r>
              <a:rPr sz="2600" dirty="0">
                <a:latin typeface="Arial"/>
                <a:cs typeface="Arial"/>
              </a:rPr>
              <a:t>Su</a:t>
            </a:r>
            <a:r>
              <a:rPr sz="2600" spc="5" dirty="0">
                <a:latin typeface="Arial"/>
                <a:cs typeface="Arial"/>
              </a:rPr>
              <a:t>b</a:t>
            </a:r>
            <a:r>
              <a:rPr sz="2600" dirty="0">
                <a:latin typeface="Arial"/>
                <a:cs typeface="Arial"/>
              </a:rPr>
              <a:t>tract  Sol-</a:t>
            </a:r>
            <a:endParaRPr sz="2600">
              <a:latin typeface="Arial"/>
              <a:cs typeface="Arial"/>
            </a:endParaRPr>
          </a:p>
          <a:p>
            <a:pPr>
              <a:lnSpc>
                <a:spcPct val="100000"/>
              </a:lnSpc>
              <a:spcBef>
                <a:spcPts val="55"/>
              </a:spcBef>
            </a:pPr>
            <a:endParaRPr sz="2900">
              <a:latin typeface="Arial"/>
              <a:cs typeface="Arial"/>
            </a:endParaRPr>
          </a:p>
          <a:p>
            <a:pPr marL="12700">
              <a:lnSpc>
                <a:spcPct val="100000"/>
              </a:lnSpc>
              <a:tabLst>
                <a:tab pos="527685" algn="l"/>
              </a:tabLst>
            </a:pPr>
            <a:r>
              <a:rPr sz="2450" spc="10" dirty="0">
                <a:solidFill>
                  <a:srgbClr val="0AD0D9"/>
                </a:solidFill>
                <a:latin typeface="Arial"/>
                <a:cs typeface="Arial"/>
              </a:rPr>
              <a:t>C.	</a:t>
            </a:r>
            <a:r>
              <a:rPr sz="2600" dirty="0">
                <a:latin typeface="Arial"/>
                <a:cs typeface="Arial"/>
              </a:rPr>
              <a:t>Multiply</a:t>
            </a:r>
            <a:endParaRPr sz="2600">
              <a:latin typeface="Arial"/>
              <a:cs typeface="Arial"/>
            </a:endParaRPr>
          </a:p>
          <a:p>
            <a:pPr>
              <a:lnSpc>
                <a:spcPct val="100000"/>
              </a:lnSpc>
            </a:pPr>
            <a:endParaRPr sz="3800">
              <a:latin typeface="Arial"/>
              <a:cs typeface="Arial"/>
            </a:endParaRPr>
          </a:p>
          <a:p>
            <a:pPr marL="12700">
              <a:lnSpc>
                <a:spcPct val="100000"/>
              </a:lnSpc>
            </a:pPr>
            <a:r>
              <a:rPr sz="2600" dirty="0">
                <a:latin typeface="Arial"/>
                <a:cs typeface="Arial"/>
              </a:rPr>
              <a:t>Sol-</a:t>
            </a:r>
            <a:endParaRPr sz="2600">
              <a:latin typeface="Arial"/>
              <a:cs typeface="Arial"/>
            </a:endParaRPr>
          </a:p>
        </p:txBody>
      </p:sp>
      <p:sp>
        <p:nvSpPr>
          <p:cNvPr id="10" name="object 10"/>
          <p:cNvSpPr/>
          <p:nvPr/>
        </p:nvSpPr>
        <p:spPr>
          <a:xfrm>
            <a:off x="1143000" y="990600"/>
            <a:ext cx="1240536" cy="576072"/>
          </a:xfrm>
          <a:prstGeom prst="rect">
            <a:avLst/>
          </a:prstGeom>
          <a:blipFill>
            <a:blip r:embed="rId7" cstate="print"/>
            <a:stretch>
              <a:fillRect/>
            </a:stretch>
          </a:blipFill>
        </p:spPr>
        <p:txBody>
          <a:bodyPr wrap="square" lIns="0" tIns="0" rIns="0" bIns="0" rtlCol="0"/>
          <a:lstStyle/>
          <a:p>
            <a:endParaRPr/>
          </a:p>
        </p:txBody>
      </p:sp>
      <p:grpSp>
        <p:nvGrpSpPr>
          <p:cNvPr id="11" name="object 11"/>
          <p:cNvGrpSpPr/>
          <p:nvPr/>
        </p:nvGrpSpPr>
        <p:grpSpPr>
          <a:xfrm>
            <a:off x="609600" y="1905000"/>
            <a:ext cx="2539365" cy="652780"/>
            <a:chOff x="609600" y="1905000"/>
            <a:chExt cx="2539365" cy="652780"/>
          </a:xfrm>
        </p:grpSpPr>
        <p:sp>
          <p:nvSpPr>
            <p:cNvPr id="12" name="object 12"/>
            <p:cNvSpPr/>
            <p:nvPr/>
          </p:nvSpPr>
          <p:spPr>
            <a:xfrm>
              <a:off x="609600" y="1905000"/>
              <a:ext cx="979932" cy="576072"/>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524000" y="1981200"/>
              <a:ext cx="1624584" cy="576072"/>
            </a:xfrm>
            <a:prstGeom prst="rect">
              <a:avLst/>
            </a:prstGeom>
            <a:blipFill>
              <a:blip r:embed="rId9" cstate="print"/>
              <a:stretch>
                <a:fillRect/>
              </a:stretch>
            </a:blipFill>
          </p:spPr>
          <p:txBody>
            <a:bodyPr wrap="square" lIns="0" tIns="0" rIns="0" bIns="0" rtlCol="0"/>
            <a:lstStyle/>
            <a:p>
              <a:endParaRPr/>
            </a:p>
          </p:txBody>
        </p:sp>
      </p:grpSp>
      <p:sp>
        <p:nvSpPr>
          <p:cNvPr id="14" name="object 14"/>
          <p:cNvSpPr/>
          <p:nvPr/>
        </p:nvSpPr>
        <p:spPr>
          <a:xfrm>
            <a:off x="3276600" y="2004060"/>
            <a:ext cx="726948" cy="576072"/>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676400" y="2895600"/>
            <a:ext cx="908303" cy="576072"/>
          </a:xfrm>
          <a:prstGeom prst="rect">
            <a:avLst/>
          </a:prstGeom>
          <a:blipFill>
            <a:blip r:embed="rId11" cstate="print"/>
            <a:stretch>
              <a:fillRect/>
            </a:stretch>
          </a:blipFill>
        </p:spPr>
        <p:txBody>
          <a:bodyPr wrap="square" lIns="0" tIns="0" rIns="0" bIns="0" rtlCol="0"/>
          <a:lstStyle/>
          <a:p>
            <a:endParaRPr/>
          </a:p>
        </p:txBody>
      </p:sp>
      <p:grpSp>
        <p:nvGrpSpPr>
          <p:cNvPr id="16" name="object 16"/>
          <p:cNvGrpSpPr/>
          <p:nvPr/>
        </p:nvGrpSpPr>
        <p:grpSpPr>
          <a:xfrm>
            <a:off x="685800" y="3880103"/>
            <a:ext cx="2449195" cy="582295"/>
            <a:chOff x="685800" y="3880103"/>
            <a:chExt cx="2449195" cy="582295"/>
          </a:xfrm>
        </p:grpSpPr>
        <p:sp>
          <p:nvSpPr>
            <p:cNvPr id="17" name="object 17"/>
            <p:cNvSpPr/>
            <p:nvPr/>
          </p:nvSpPr>
          <p:spPr>
            <a:xfrm>
              <a:off x="685800" y="3880103"/>
              <a:ext cx="851916" cy="539495"/>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1447800" y="3886199"/>
              <a:ext cx="1098803" cy="576072"/>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2590800" y="3886199"/>
              <a:ext cx="544068" cy="576072"/>
            </a:xfrm>
            <a:prstGeom prst="rect">
              <a:avLst/>
            </a:prstGeom>
            <a:blipFill>
              <a:blip r:embed="rId14" cstate="print"/>
              <a:stretch>
                <a:fillRect/>
              </a:stretch>
            </a:blipFill>
          </p:spPr>
          <p:txBody>
            <a:bodyPr wrap="square" lIns="0" tIns="0" rIns="0" bIns="0" rtlCol="0"/>
            <a:lstStyle/>
            <a:p>
              <a:endParaRPr/>
            </a:p>
          </p:txBody>
        </p:sp>
      </p:grpSp>
      <p:sp>
        <p:nvSpPr>
          <p:cNvPr id="20" name="object 20"/>
          <p:cNvSpPr/>
          <p:nvPr/>
        </p:nvSpPr>
        <p:spPr>
          <a:xfrm>
            <a:off x="1600200" y="4800600"/>
            <a:ext cx="1341120" cy="576072"/>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685800" y="5715000"/>
            <a:ext cx="1447800" cy="576072"/>
          </a:xfrm>
          <a:prstGeom prst="rect">
            <a:avLst/>
          </a:prstGeom>
          <a:blipFill>
            <a:blip r:embed="rId16"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700" y="20523"/>
            <a:ext cx="3432810" cy="574675"/>
          </a:xfrm>
          <a:prstGeom prst="rect">
            <a:avLst/>
          </a:prstGeom>
        </p:spPr>
        <p:txBody>
          <a:bodyPr vert="horz" wrap="square" lIns="0" tIns="12700" rIns="0" bIns="0" rtlCol="0">
            <a:spAutoFit/>
          </a:bodyPr>
          <a:lstStyle/>
          <a:p>
            <a:pPr marL="12700">
              <a:lnSpc>
                <a:spcPct val="100000"/>
              </a:lnSpc>
              <a:spcBef>
                <a:spcPts val="100"/>
              </a:spcBef>
            </a:pPr>
            <a:r>
              <a:rPr dirty="0"/>
              <a:t>rational</a:t>
            </a:r>
            <a:r>
              <a:rPr spc="-80" dirty="0"/>
              <a:t> </a:t>
            </a:r>
            <a:r>
              <a:rPr dirty="0"/>
              <a:t>numbers</a:t>
            </a:r>
          </a:p>
        </p:txBody>
      </p:sp>
      <p:sp>
        <p:nvSpPr>
          <p:cNvPr id="9" name="object 9"/>
          <p:cNvSpPr txBox="1"/>
          <p:nvPr/>
        </p:nvSpPr>
        <p:spPr>
          <a:xfrm>
            <a:off x="78739" y="709930"/>
            <a:ext cx="1369060" cy="1373505"/>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10" dirty="0">
                <a:solidFill>
                  <a:srgbClr val="0AD0D9"/>
                </a:solidFill>
                <a:latin typeface="Arial"/>
                <a:cs typeface="Arial"/>
              </a:rPr>
              <a:t>A</a:t>
            </a:r>
            <a:r>
              <a:rPr sz="2450" spc="5" dirty="0">
                <a:solidFill>
                  <a:srgbClr val="0AD0D9"/>
                </a:solidFill>
                <a:latin typeface="Arial"/>
                <a:cs typeface="Arial"/>
              </a:rPr>
              <a:t>.</a:t>
            </a:r>
            <a:r>
              <a:rPr sz="2450" dirty="0">
                <a:solidFill>
                  <a:srgbClr val="0AD0D9"/>
                </a:solidFill>
                <a:latin typeface="Arial"/>
                <a:cs typeface="Arial"/>
              </a:rPr>
              <a:t>	</a:t>
            </a:r>
            <a:r>
              <a:rPr sz="2600" dirty="0">
                <a:latin typeface="Arial"/>
                <a:cs typeface="Arial"/>
              </a:rPr>
              <a:t>Sol</a:t>
            </a:r>
            <a:r>
              <a:rPr sz="2600" spc="5" dirty="0">
                <a:latin typeface="Arial"/>
                <a:cs typeface="Arial"/>
              </a:rPr>
              <a:t>v</a:t>
            </a:r>
            <a:r>
              <a:rPr sz="2600" dirty="0">
                <a:latin typeface="Arial"/>
                <a:cs typeface="Arial"/>
              </a:rPr>
              <a:t>e</a:t>
            </a:r>
            <a:endParaRPr sz="2600">
              <a:latin typeface="Arial"/>
              <a:cs typeface="Arial"/>
            </a:endParaRPr>
          </a:p>
          <a:p>
            <a:pPr>
              <a:lnSpc>
                <a:spcPct val="100000"/>
              </a:lnSpc>
              <a:spcBef>
                <a:spcPts val="50"/>
              </a:spcBef>
            </a:pPr>
            <a:endParaRPr sz="3750">
              <a:latin typeface="Arial"/>
              <a:cs typeface="Arial"/>
            </a:endParaRPr>
          </a:p>
          <a:p>
            <a:pPr marL="12700">
              <a:lnSpc>
                <a:spcPct val="100000"/>
              </a:lnSpc>
              <a:spcBef>
                <a:spcPts val="5"/>
              </a:spcBef>
            </a:pPr>
            <a:r>
              <a:rPr sz="2600" dirty="0">
                <a:latin typeface="Arial"/>
                <a:cs typeface="Arial"/>
              </a:rPr>
              <a:t>Sol-</a:t>
            </a:r>
            <a:endParaRPr sz="2600">
              <a:latin typeface="Arial"/>
              <a:cs typeface="Arial"/>
            </a:endParaRPr>
          </a:p>
        </p:txBody>
      </p:sp>
      <p:sp>
        <p:nvSpPr>
          <p:cNvPr id="10" name="object 10"/>
          <p:cNvSpPr/>
          <p:nvPr/>
        </p:nvSpPr>
        <p:spPr>
          <a:xfrm>
            <a:off x="1371600" y="685800"/>
            <a:ext cx="2252472" cy="5334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85800" y="1676400"/>
            <a:ext cx="2432304" cy="57607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168395" y="1676400"/>
            <a:ext cx="2775204" cy="576072"/>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176016" y="2438400"/>
            <a:ext cx="3148584" cy="576072"/>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180588" y="3200400"/>
            <a:ext cx="5963411" cy="576072"/>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3200400" y="3886200"/>
            <a:ext cx="2220468" cy="576072"/>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3200400" y="4648200"/>
            <a:ext cx="958596" cy="576072"/>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4419600" y="4648200"/>
            <a:ext cx="1211579" cy="576072"/>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700" y="0"/>
            <a:ext cx="3432810" cy="574675"/>
          </a:xfrm>
          <a:prstGeom prst="rect">
            <a:avLst/>
          </a:prstGeom>
        </p:spPr>
        <p:txBody>
          <a:bodyPr vert="horz" wrap="square" lIns="0" tIns="12700" rIns="0" bIns="0" rtlCol="0">
            <a:spAutoFit/>
          </a:bodyPr>
          <a:lstStyle/>
          <a:p>
            <a:pPr marL="12700">
              <a:lnSpc>
                <a:spcPct val="100000"/>
              </a:lnSpc>
              <a:spcBef>
                <a:spcPts val="100"/>
              </a:spcBef>
            </a:pPr>
            <a:r>
              <a:rPr dirty="0"/>
              <a:t>rational</a:t>
            </a:r>
            <a:r>
              <a:rPr spc="-80" dirty="0"/>
              <a:t> </a:t>
            </a:r>
            <a:r>
              <a:rPr dirty="0"/>
              <a:t>numbers</a:t>
            </a:r>
          </a:p>
        </p:txBody>
      </p:sp>
      <p:sp>
        <p:nvSpPr>
          <p:cNvPr id="9" name="object 9"/>
          <p:cNvSpPr txBox="1"/>
          <p:nvPr/>
        </p:nvSpPr>
        <p:spPr>
          <a:xfrm>
            <a:off x="78739" y="709930"/>
            <a:ext cx="5875020" cy="3275965"/>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5" dirty="0">
                <a:solidFill>
                  <a:srgbClr val="0AD0D9"/>
                </a:solidFill>
                <a:latin typeface="Arial"/>
                <a:cs typeface="Arial"/>
              </a:rPr>
              <a:t>A.	</a:t>
            </a:r>
            <a:r>
              <a:rPr sz="2600" dirty="0">
                <a:latin typeface="Arial"/>
                <a:cs typeface="Arial"/>
              </a:rPr>
              <a:t>Find 10 rational numbers</a:t>
            </a:r>
            <a:r>
              <a:rPr sz="2600" spc="-50" dirty="0">
                <a:latin typeface="Arial"/>
                <a:cs typeface="Arial"/>
              </a:rPr>
              <a:t> </a:t>
            </a:r>
            <a:r>
              <a:rPr sz="2600" dirty="0">
                <a:latin typeface="Arial"/>
                <a:cs typeface="Arial"/>
              </a:rPr>
              <a:t>between</a:t>
            </a:r>
            <a:endParaRPr sz="2600">
              <a:latin typeface="Arial"/>
              <a:cs typeface="Arial"/>
            </a:endParaRPr>
          </a:p>
          <a:p>
            <a:pPr>
              <a:lnSpc>
                <a:spcPct val="100000"/>
              </a:lnSpc>
              <a:spcBef>
                <a:spcPts val="50"/>
              </a:spcBef>
            </a:pPr>
            <a:endParaRPr sz="3750">
              <a:latin typeface="Arial"/>
              <a:cs typeface="Arial"/>
            </a:endParaRPr>
          </a:p>
          <a:p>
            <a:pPr marL="12700">
              <a:lnSpc>
                <a:spcPct val="100000"/>
              </a:lnSpc>
              <a:spcBef>
                <a:spcPts val="5"/>
              </a:spcBef>
            </a:pPr>
            <a:r>
              <a:rPr sz="2600" dirty="0">
                <a:latin typeface="Arial"/>
                <a:cs typeface="Arial"/>
              </a:rPr>
              <a:t>Sol- LCM of 6 and 8 is 24</a:t>
            </a:r>
            <a:r>
              <a:rPr sz="2600" spc="-50" dirty="0">
                <a:latin typeface="Arial"/>
                <a:cs typeface="Arial"/>
              </a:rPr>
              <a:t> </a:t>
            </a:r>
            <a:r>
              <a:rPr sz="2600" dirty="0">
                <a:latin typeface="Arial"/>
                <a:cs typeface="Arial"/>
              </a:rPr>
              <a:t>,so</a:t>
            </a:r>
            <a:endParaRPr sz="2600">
              <a:latin typeface="Arial"/>
              <a:cs typeface="Arial"/>
            </a:endParaRPr>
          </a:p>
          <a:p>
            <a:pPr>
              <a:lnSpc>
                <a:spcPct val="100000"/>
              </a:lnSpc>
            </a:pPr>
            <a:endParaRPr sz="2900">
              <a:latin typeface="Arial"/>
              <a:cs typeface="Arial"/>
            </a:endParaRPr>
          </a:p>
          <a:p>
            <a:pPr>
              <a:lnSpc>
                <a:spcPct val="100000"/>
              </a:lnSpc>
              <a:spcBef>
                <a:spcPts val="5"/>
              </a:spcBef>
            </a:pPr>
            <a:endParaRPr sz="4150">
              <a:latin typeface="Arial"/>
              <a:cs typeface="Arial"/>
            </a:endParaRPr>
          </a:p>
          <a:p>
            <a:pPr marL="12700">
              <a:lnSpc>
                <a:spcPct val="100000"/>
              </a:lnSpc>
            </a:pPr>
            <a:r>
              <a:rPr sz="2600" dirty="0">
                <a:latin typeface="Arial"/>
                <a:cs typeface="Arial"/>
              </a:rPr>
              <a:t>Thus we</a:t>
            </a:r>
            <a:r>
              <a:rPr sz="2600" spc="-25" dirty="0">
                <a:latin typeface="Arial"/>
                <a:cs typeface="Arial"/>
              </a:rPr>
              <a:t> </a:t>
            </a:r>
            <a:r>
              <a:rPr sz="2600" dirty="0">
                <a:latin typeface="Arial"/>
                <a:cs typeface="Arial"/>
              </a:rPr>
              <a:t>have</a:t>
            </a:r>
            <a:endParaRPr sz="2600">
              <a:latin typeface="Arial"/>
              <a:cs typeface="Arial"/>
            </a:endParaRPr>
          </a:p>
          <a:p>
            <a:pPr marL="12700">
              <a:lnSpc>
                <a:spcPct val="100000"/>
              </a:lnSpc>
              <a:spcBef>
                <a:spcPts val="630"/>
              </a:spcBef>
            </a:pPr>
            <a:r>
              <a:rPr sz="2600" dirty="0">
                <a:latin typeface="Arial"/>
                <a:cs typeface="Arial"/>
              </a:rPr>
              <a:t>and we can choose any 10 out of</a:t>
            </a:r>
            <a:r>
              <a:rPr sz="2600" spc="-35" dirty="0">
                <a:latin typeface="Arial"/>
                <a:cs typeface="Arial"/>
              </a:rPr>
              <a:t> </a:t>
            </a:r>
            <a:r>
              <a:rPr sz="2600" dirty="0">
                <a:latin typeface="Arial"/>
                <a:cs typeface="Arial"/>
              </a:rPr>
              <a:t>these.</a:t>
            </a:r>
            <a:endParaRPr sz="2600">
              <a:latin typeface="Arial"/>
              <a:cs typeface="Arial"/>
            </a:endParaRPr>
          </a:p>
        </p:txBody>
      </p:sp>
      <p:sp>
        <p:nvSpPr>
          <p:cNvPr id="10" name="object 10"/>
          <p:cNvSpPr/>
          <p:nvPr/>
        </p:nvSpPr>
        <p:spPr>
          <a:xfrm>
            <a:off x="4267200" y="685800"/>
            <a:ext cx="925068" cy="5334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636776" y="2209800"/>
            <a:ext cx="1716024" cy="57607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990600" y="2209800"/>
            <a:ext cx="544068" cy="5760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4648200" y="2243327"/>
            <a:ext cx="374903" cy="57607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105400" y="2209800"/>
            <a:ext cx="1362455" cy="576072"/>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600200" y="3048000"/>
            <a:ext cx="3441191" cy="576072"/>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grpSp>
        <p:nvGrpSpPr>
          <p:cNvPr id="8" name="object 8"/>
          <p:cNvGrpSpPr/>
          <p:nvPr/>
        </p:nvGrpSpPr>
        <p:grpSpPr>
          <a:xfrm>
            <a:off x="5398008" y="5398008"/>
            <a:ext cx="407034" cy="711835"/>
            <a:chOff x="5398008" y="5398008"/>
            <a:chExt cx="407034" cy="711835"/>
          </a:xfrm>
        </p:grpSpPr>
        <p:sp>
          <p:nvSpPr>
            <p:cNvPr id="9" name="object 9"/>
            <p:cNvSpPr/>
            <p:nvPr/>
          </p:nvSpPr>
          <p:spPr>
            <a:xfrm>
              <a:off x="5410962" y="5410962"/>
              <a:ext cx="381000" cy="685800"/>
            </a:xfrm>
            <a:custGeom>
              <a:avLst/>
              <a:gdLst/>
              <a:ahLst/>
              <a:cxnLst/>
              <a:rect l="l" t="t" r="r" b="b"/>
              <a:pathLst>
                <a:path w="381000" h="685800">
                  <a:moveTo>
                    <a:pt x="190500" y="0"/>
                  </a:moveTo>
                  <a:lnTo>
                    <a:pt x="124050" y="21455"/>
                  </a:lnTo>
                  <a:lnTo>
                    <a:pt x="94375" y="46820"/>
                  </a:lnTo>
                  <a:lnTo>
                    <a:pt x="67785" y="80652"/>
                  </a:lnTo>
                  <a:lnTo>
                    <a:pt x="44821" y="121982"/>
                  </a:lnTo>
                  <a:lnTo>
                    <a:pt x="26020" y="169841"/>
                  </a:lnTo>
                  <a:lnTo>
                    <a:pt x="11924" y="223259"/>
                  </a:lnTo>
                  <a:lnTo>
                    <a:pt x="3070" y="281268"/>
                  </a:lnTo>
                  <a:lnTo>
                    <a:pt x="0" y="342900"/>
                  </a:lnTo>
                  <a:lnTo>
                    <a:pt x="3070" y="404537"/>
                  </a:lnTo>
                  <a:lnTo>
                    <a:pt x="11924" y="462550"/>
                  </a:lnTo>
                  <a:lnTo>
                    <a:pt x="26020" y="515969"/>
                  </a:lnTo>
                  <a:lnTo>
                    <a:pt x="44821" y="563827"/>
                  </a:lnTo>
                  <a:lnTo>
                    <a:pt x="67785" y="605155"/>
                  </a:lnTo>
                  <a:lnTo>
                    <a:pt x="94375" y="638984"/>
                  </a:lnTo>
                  <a:lnTo>
                    <a:pt x="124050" y="664347"/>
                  </a:lnTo>
                  <a:lnTo>
                    <a:pt x="190500" y="685800"/>
                  </a:lnTo>
                  <a:lnTo>
                    <a:pt x="224728" y="680275"/>
                  </a:lnTo>
                  <a:lnTo>
                    <a:pt x="286624" y="638984"/>
                  </a:lnTo>
                  <a:lnTo>
                    <a:pt x="313214" y="605155"/>
                  </a:lnTo>
                  <a:lnTo>
                    <a:pt x="336178" y="563827"/>
                  </a:lnTo>
                  <a:lnTo>
                    <a:pt x="354979" y="515969"/>
                  </a:lnTo>
                  <a:lnTo>
                    <a:pt x="369075" y="462550"/>
                  </a:lnTo>
                  <a:lnTo>
                    <a:pt x="377929" y="404537"/>
                  </a:lnTo>
                  <a:lnTo>
                    <a:pt x="381000" y="342900"/>
                  </a:lnTo>
                  <a:lnTo>
                    <a:pt x="377929" y="281268"/>
                  </a:lnTo>
                  <a:lnTo>
                    <a:pt x="369075" y="223259"/>
                  </a:lnTo>
                  <a:lnTo>
                    <a:pt x="354979" y="169841"/>
                  </a:lnTo>
                  <a:lnTo>
                    <a:pt x="336178" y="121982"/>
                  </a:lnTo>
                  <a:lnTo>
                    <a:pt x="313214" y="80652"/>
                  </a:lnTo>
                  <a:lnTo>
                    <a:pt x="286624" y="46820"/>
                  </a:lnTo>
                  <a:lnTo>
                    <a:pt x="256949" y="21455"/>
                  </a:lnTo>
                  <a:lnTo>
                    <a:pt x="190500" y="0"/>
                  </a:lnTo>
                  <a:close/>
                </a:path>
              </a:pathLst>
            </a:custGeom>
            <a:solidFill>
              <a:srgbClr val="FFFFFF"/>
            </a:solidFill>
          </p:spPr>
          <p:txBody>
            <a:bodyPr wrap="square" lIns="0" tIns="0" rIns="0" bIns="0" rtlCol="0"/>
            <a:lstStyle/>
            <a:p>
              <a:endParaRPr/>
            </a:p>
          </p:txBody>
        </p:sp>
        <p:sp>
          <p:nvSpPr>
            <p:cNvPr id="10" name="object 10"/>
            <p:cNvSpPr/>
            <p:nvPr/>
          </p:nvSpPr>
          <p:spPr>
            <a:xfrm>
              <a:off x="5410962" y="5410962"/>
              <a:ext cx="381000" cy="685800"/>
            </a:xfrm>
            <a:custGeom>
              <a:avLst/>
              <a:gdLst/>
              <a:ahLst/>
              <a:cxnLst/>
              <a:rect l="l" t="t" r="r" b="b"/>
              <a:pathLst>
                <a:path w="381000" h="685800">
                  <a:moveTo>
                    <a:pt x="0" y="342900"/>
                  </a:moveTo>
                  <a:lnTo>
                    <a:pt x="3070" y="281268"/>
                  </a:lnTo>
                  <a:lnTo>
                    <a:pt x="11924" y="223259"/>
                  </a:lnTo>
                  <a:lnTo>
                    <a:pt x="26020" y="169841"/>
                  </a:lnTo>
                  <a:lnTo>
                    <a:pt x="44821" y="121982"/>
                  </a:lnTo>
                  <a:lnTo>
                    <a:pt x="67785" y="80652"/>
                  </a:lnTo>
                  <a:lnTo>
                    <a:pt x="94375" y="46820"/>
                  </a:lnTo>
                  <a:lnTo>
                    <a:pt x="124050" y="21455"/>
                  </a:lnTo>
                  <a:lnTo>
                    <a:pt x="190500" y="0"/>
                  </a:lnTo>
                  <a:lnTo>
                    <a:pt x="224728" y="5525"/>
                  </a:lnTo>
                  <a:lnTo>
                    <a:pt x="286624" y="46820"/>
                  </a:lnTo>
                  <a:lnTo>
                    <a:pt x="313214" y="80652"/>
                  </a:lnTo>
                  <a:lnTo>
                    <a:pt x="336178" y="121982"/>
                  </a:lnTo>
                  <a:lnTo>
                    <a:pt x="354979" y="169841"/>
                  </a:lnTo>
                  <a:lnTo>
                    <a:pt x="369075" y="223259"/>
                  </a:lnTo>
                  <a:lnTo>
                    <a:pt x="377929" y="281268"/>
                  </a:lnTo>
                  <a:lnTo>
                    <a:pt x="381000" y="342900"/>
                  </a:lnTo>
                  <a:lnTo>
                    <a:pt x="377929" y="404537"/>
                  </a:lnTo>
                  <a:lnTo>
                    <a:pt x="369075" y="462550"/>
                  </a:lnTo>
                  <a:lnTo>
                    <a:pt x="354979" y="515969"/>
                  </a:lnTo>
                  <a:lnTo>
                    <a:pt x="336178" y="563827"/>
                  </a:lnTo>
                  <a:lnTo>
                    <a:pt x="313214" y="605155"/>
                  </a:lnTo>
                  <a:lnTo>
                    <a:pt x="286624" y="638984"/>
                  </a:lnTo>
                  <a:lnTo>
                    <a:pt x="256949" y="664347"/>
                  </a:lnTo>
                  <a:lnTo>
                    <a:pt x="190500" y="685800"/>
                  </a:lnTo>
                  <a:lnTo>
                    <a:pt x="156271" y="680275"/>
                  </a:lnTo>
                  <a:lnTo>
                    <a:pt x="94375" y="638984"/>
                  </a:lnTo>
                  <a:lnTo>
                    <a:pt x="67785" y="605155"/>
                  </a:lnTo>
                  <a:lnTo>
                    <a:pt x="44821" y="563827"/>
                  </a:lnTo>
                  <a:lnTo>
                    <a:pt x="26020" y="515969"/>
                  </a:lnTo>
                  <a:lnTo>
                    <a:pt x="11924" y="462550"/>
                  </a:lnTo>
                  <a:lnTo>
                    <a:pt x="3070" y="404537"/>
                  </a:lnTo>
                  <a:lnTo>
                    <a:pt x="0" y="342900"/>
                  </a:lnTo>
                  <a:close/>
                </a:path>
              </a:pathLst>
            </a:custGeom>
            <a:ln w="25908">
              <a:solidFill>
                <a:srgbClr val="009DD9"/>
              </a:solidFill>
            </a:ln>
          </p:spPr>
          <p:txBody>
            <a:bodyPr wrap="square" lIns="0" tIns="0" rIns="0" bIns="0" rtlCol="0"/>
            <a:lstStyle/>
            <a:p>
              <a:endParaRPr/>
            </a:p>
          </p:txBody>
        </p:sp>
      </p:grpSp>
      <p:grpSp>
        <p:nvGrpSpPr>
          <p:cNvPr id="11" name="object 11"/>
          <p:cNvGrpSpPr/>
          <p:nvPr/>
        </p:nvGrpSpPr>
        <p:grpSpPr>
          <a:xfrm>
            <a:off x="131063" y="3026664"/>
            <a:ext cx="8883650" cy="1178560"/>
            <a:chOff x="131063" y="3026664"/>
            <a:chExt cx="8883650" cy="1178560"/>
          </a:xfrm>
        </p:grpSpPr>
        <p:sp>
          <p:nvSpPr>
            <p:cNvPr id="12" name="object 12"/>
            <p:cNvSpPr/>
            <p:nvPr/>
          </p:nvSpPr>
          <p:spPr>
            <a:xfrm>
              <a:off x="7392161" y="3505962"/>
              <a:ext cx="381000" cy="685800"/>
            </a:xfrm>
            <a:custGeom>
              <a:avLst/>
              <a:gdLst/>
              <a:ahLst/>
              <a:cxnLst/>
              <a:rect l="l" t="t" r="r" b="b"/>
              <a:pathLst>
                <a:path w="381000" h="685800">
                  <a:moveTo>
                    <a:pt x="190500" y="0"/>
                  </a:moveTo>
                  <a:lnTo>
                    <a:pt x="124050" y="21455"/>
                  </a:lnTo>
                  <a:lnTo>
                    <a:pt x="94375" y="46820"/>
                  </a:lnTo>
                  <a:lnTo>
                    <a:pt x="67785" y="80652"/>
                  </a:lnTo>
                  <a:lnTo>
                    <a:pt x="44821" y="121982"/>
                  </a:lnTo>
                  <a:lnTo>
                    <a:pt x="26020" y="169841"/>
                  </a:lnTo>
                  <a:lnTo>
                    <a:pt x="11924" y="223259"/>
                  </a:lnTo>
                  <a:lnTo>
                    <a:pt x="3070" y="281268"/>
                  </a:lnTo>
                  <a:lnTo>
                    <a:pt x="0" y="342900"/>
                  </a:lnTo>
                  <a:lnTo>
                    <a:pt x="3070" y="404531"/>
                  </a:lnTo>
                  <a:lnTo>
                    <a:pt x="11924" y="462540"/>
                  </a:lnTo>
                  <a:lnTo>
                    <a:pt x="26020" y="515958"/>
                  </a:lnTo>
                  <a:lnTo>
                    <a:pt x="44821" y="563817"/>
                  </a:lnTo>
                  <a:lnTo>
                    <a:pt x="67785" y="605147"/>
                  </a:lnTo>
                  <a:lnTo>
                    <a:pt x="94375" y="638979"/>
                  </a:lnTo>
                  <a:lnTo>
                    <a:pt x="124050" y="664344"/>
                  </a:lnTo>
                  <a:lnTo>
                    <a:pt x="190500" y="685800"/>
                  </a:lnTo>
                  <a:lnTo>
                    <a:pt x="224728" y="680274"/>
                  </a:lnTo>
                  <a:lnTo>
                    <a:pt x="286624" y="638979"/>
                  </a:lnTo>
                  <a:lnTo>
                    <a:pt x="313214" y="605147"/>
                  </a:lnTo>
                  <a:lnTo>
                    <a:pt x="336178" y="563817"/>
                  </a:lnTo>
                  <a:lnTo>
                    <a:pt x="354979" y="515958"/>
                  </a:lnTo>
                  <a:lnTo>
                    <a:pt x="369075" y="462540"/>
                  </a:lnTo>
                  <a:lnTo>
                    <a:pt x="377929" y="404531"/>
                  </a:lnTo>
                  <a:lnTo>
                    <a:pt x="381000" y="342900"/>
                  </a:lnTo>
                  <a:lnTo>
                    <a:pt x="377929" y="281268"/>
                  </a:lnTo>
                  <a:lnTo>
                    <a:pt x="369075" y="223259"/>
                  </a:lnTo>
                  <a:lnTo>
                    <a:pt x="354979" y="169841"/>
                  </a:lnTo>
                  <a:lnTo>
                    <a:pt x="336178" y="121982"/>
                  </a:lnTo>
                  <a:lnTo>
                    <a:pt x="313214" y="80652"/>
                  </a:lnTo>
                  <a:lnTo>
                    <a:pt x="286624" y="46820"/>
                  </a:lnTo>
                  <a:lnTo>
                    <a:pt x="256949" y="21455"/>
                  </a:lnTo>
                  <a:lnTo>
                    <a:pt x="190500" y="0"/>
                  </a:lnTo>
                  <a:close/>
                </a:path>
              </a:pathLst>
            </a:custGeom>
            <a:solidFill>
              <a:srgbClr val="FFFFFF"/>
            </a:solidFill>
          </p:spPr>
          <p:txBody>
            <a:bodyPr wrap="square" lIns="0" tIns="0" rIns="0" bIns="0" rtlCol="0"/>
            <a:lstStyle/>
            <a:p>
              <a:endParaRPr/>
            </a:p>
          </p:txBody>
        </p:sp>
        <p:sp>
          <p:nvSpPr>
            <p:cNvPr id="13" name="object 13"/>
            <p:cNvSpPr/>
            <p:nvPr/>
          </p:nvSpPr>
          <p:spPr>
            <a:xfrm>
              <a:off x="7392161" y="3505962"/>
              <a:ext cx="381000" cy="685800"/>
            </a:xfrm>
            <a:custGeom>
              <a:avLst/>
              <a:gdLst/>
              <a:ahLst/>
              <a:cxnLst/>
              <a:rect l="l" t="t" r="r" b="b"/>
              <a:pathLst>
                <a:path w="381000" h="685800">
                  <a:moveTo>
                    <a:pt x="0" y="342900"/>
                  </a:moveTo>
                  <a:lnTo>
                    <a:pt x="3070" y="281268"/>
                  </a:lnTo>
                  <a:lnTo>
                    <a:pt x="11924" y="223259"/>
                  </a:lnTo>
                  <a:lnTo>
                    <a:pt x="26020" y="169841"/>
                  </a:lnTo>
                  <a:lnTo>
                    <a:pt x="44821" y="121982"/>
                  </a:lnTo>
                  <a:lnTo>
                    <a:pt x="67785" y="80652"/>
                  </a:lnTo>
                  <a:lnTo>
                    <a:pt x="94375" y="46820"/>
                  </a:lnTo>
                  <a:lnTo>
                    <a:pt x="124050" y="21455"/>
                  </a:lnTo>
                  <a:lnTo>
                    <a:pt x="190500" y="0"/>
                  </a:lnTo>
                  <a:lnTo>
                    <a:pt x="224728" y="5525"/>
                  </a:lnTo>
                  <a:lnTo>
                    <a:pt x="286624" y="46820"/>
                  </a:lnTo>
                  <a:lnTo>
                    <a:pt x="313214" y="80652"/>
                  </a:lnTo>
                  <a:lnTo>
                    <a:pt x="336178" y="121982"/>
                  </a:lnTo>
                  <a:lnTo>
                    <a:pt x="354979" y="169841"/>
                  </a:lnTo>
                  <a:lnTo>
                    <a:pt x="369075" y="223259"/>
                  </a:lnTo>
                  <a:lnTo>
                    <a:pt x="377929" y="281268"/>
                  </a:lnTo>
                  <a:lnTo>
                    <a:pt x="381000" y="342900"/>
                  </a:lnTo>
                  <a:lnTo>
                    <a:pt x="377929" y="404531"/>
                  </a:lnTo>
                  <a:lnTo>
                    <a:pt x="369075" y="462540"/>
                  </a:lnTo>
                  <a:lnTo>
                    <a:pt x="354979" y="515958"/>
                  </a:lnTo>
                  <a:lnTo>
                    <a:pt x="336178" y="563817"/>
                  </a:lnTo>
                  <a:lnTo>
                    <a:pt x="313214" y="605147"/>
                  </a:lnTo>
                  <a:lnTo>
                    <a:pt x="286624" y="638979"/>
                  </a:lnTo>
                  <a:lnTo>
                    <a:pt x="256949" y="664344"/>
                  </a:lnTo>
                  <a:lnTo>
                    <a:pt x="190500" y="685800"/>
                  </a:lnTo>
                  <a:lnTo>
                    <a:pt x="156271" y="680274"/>
                  </a:lnTo>
                  <a:lnTo>
                    <a:pt x="94375" y="638979"/>
                  </a:lnTo>
                  <a:lnTo>
                    <a:pt x="67785" y="605147"/>
                  </a:lnTo>
                  <a:lnTo>
                    <a:pt x="44821" y="563817"/>
                  </a:lnTo>
                  <a:lnTo>
                    <a:pt x="26020" y="515958"/>
                  </a:lnTo>
                  <a:lnTo>
                    <a:pt x="11924" y="462540"/>
                  </a:lnTo>
                  <a:lnTo>
                    <a:pt x="3070" y="404531"/>
                  </a:lnTo>
                  <a:lnTo>
                    <a:pt x="0" y="342900"/>
                  </a:lnTo>
                  <a:close/>
                </a:path>
              </a:pathLst>
            </a:custGeom>
            <a:ln w="25908">
              <a:solidFill>
                <a:srgbClr val="009DD9"/>
              </a:solidFill>
            </a:ln>
          </p:spPr>
          <p:txBody>
            <a:bodyPr wrap="square" lIns="0" tIns="0" rIns="0" bIns="0" rtlCol="0"/>
            <a:lstStyle/>
            <a:p>
              <a:endParaRPr/>
            </a:p>
          </p:txBody>
        </p:sp>
        <p:sp>
          <p:nvSpPr>
            <p:cNvPr id="14" name="object 14"/>
            <p:cNvSpPr/>
            <p:nvPr/>
          </p:nvSpPr>
          <p:spPr>
            <a:xfrm>
              <a:off x="131063" y="3069336"/>
              <a:ext cx="8883396" cy="35052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05498" y="3145663"/>
              <a:ext cx="8535035" cy="121920"/>
            </a:xfrm>
            <a:custGeom>
              <a:avLst/>
              <a:gdLst/>
              <a:ahLst/>
              <a:cxnLst/>
              <a:rect l="l" t="t" r="r" b="b"/>
              <a:pathLst>
                <a:path w="8535035" h="121920">
                  <a:moveTo>
                    <a:pt x="8431466" y="1524"/>
                  </a:moveTo>
                  <a:lnTo>
                    <a:pt x="8423465" y="3556"/>
                  </a:lnTo>
                  <a:lnTo>
                    <a:pt x="8416353" y="16001"/>
                  </a:lnTo>
                  <a:lnTo>
                    <a:pt x="8418385" y="23875"/>
                  </a:lnTo>
                  <a:lnTo>
                    <a:pt x="8424608" y="27432"/>
                  </a:lnTo>
                  <a:lnTo>
                    <a:pt x="8460850" y="48632"/>
                  </a:lnTo>
                  <a:lnTo>
                    <a:pt x="8508682" y="48640"/>
                  </a:lnTo>
                  <a:lnTo>
                    <a:pt x="8508682" y="74549"/>
                  </a:lnTo>
                  <a:lnTo>
                    <a:pt x="8460966" y="74549"/>
                  </a:lnTo>
                  <a:lnTo>
                    <a:pt x="8418385" y="99440"/>
                  </a:lnTo>
                  <a:lnTo>
                    <a:pt x="8416226" y="107314"/>
                  </a:lnTo>
                  <a:lnTo>
                    <a:pt x="8419909" y="113537"/>
                  </a:lnTo>
                  <a:lnTo>
                    <a:pt x="8423465" y="119634"/>
                  </a:lnTo>
                  <a:lnTo>
                    <a:pt x="8431466" y="121792"/>
                  </a:lnTo>
                  <a:lnTo>
                    <a:pt x="8437562" y="118110"/>
                  </a:lnTo>
                  <a:lnTo>
                    <a:pt x="8512252" y="74549"/>
                  </a:lnTo>
                  <a:lnTo>
                    <a:pt x="8508682" y="74549"/>
                  </a:lnTo>
                  <a:lnTo>
                    <a:pt x="8512267" y="74540"/>
                  </a:lnTo>
                  <a:lnTo>
                    <a:pt x="8534463" y="61595"/>
                  </a:lnTo>
                  <a:lnTo>
                    <a:pt x="8431466" y="1524"/>
                  </a:lnTo>
                  <a:close/>
                </a:path>
                <a:path w="8535035" h="121920">
                  <a:moveTo>
                    <a:pt x="103098" y="0"/>
                  </a:moveTo>
                  <a:lnTo>
                    <a:pt x="0" y="60071"/>
                  </a:lnTo>
                  <a:lnTo>
                    <a:pt x="96900" y="116586"/>
                  </a:lnTo>
                  <a:lnTo>
                    <a:pt x="103073" y="120269"/>
                  </a:lnTo>
                  <a:lnTo>
                    <a:pt x="111010" y="118110"/>
                  </a:lnTo>
                  <a:lnTo>
                    <a:pt x="114617" y="112013"/>
                  </a:lnTo>
                  <a:lnTo>
                    <a:pt x="118224" y="105790"/>
                  </a:lnTo>
                  <a:lnTo>
                    <a:pt x="116141" y="97789"/>
                  </a:lnTo>
                  <a:lnTo>
                    <a:pt x="73618" y="73033"/>
                  </a:lnTo>
                  <a:lnTo>
                    <a:pt x="26149" y="73025"/>
                  </a:lnTo>
                  <a:lnTo>
                    <a:pt x="26161" y="47116"/>
                  </a:lnTo>
                  <a:lnTo>
                    <a:pt x="73605" y="47116"/>
                  </a:lnTo>
                  <a:lnTo>
                    <a:pt x="116154" y="22351"/>
                  </a:lnTo>
                  <a:lnTo>
                    <a:pt x="118237" y="14350"/>
                  </a:lnTo>
                  <a:lnTo>
                    <a:pt x="114630" y="8254"/>
                  </a:lnTo>
                  <a:lnTo>
                    <a:pt x="111036" y="2032"/>
                  </a:lnTo>
                  <a:lnTo>
                    <a:pt x="103098" y="0"/>
                  </a:lnTo>
                  <a:close/>
                </a:path>
                <a:path w="8535035" h="121920">
                  <a:moveTo>
                    <a:pt x="8483091" y="61642"/>
                  </a:moveTo>
                  <a:lnTo>
                    <a:pt x="8460981" y="74540"/>
                  </a:lnTo>
                  <a:lnTo>
                    <a:pt x="8508682" y="74549"/>
                  </a:lnTo>
                  <a:lnTo>
                    <a:pt x="8508682" y="72898"/>
                  </a:lnTo>
                  <a:lnTo>
                    <a:pt x="8502332" y="72898"/>
                  </a:lnTo>
                  <a:lnTo>
                    <a:pt x="8483091" y="61642"/>
                  </a:lnTo>
                  <a:close/>
                </a:path>
                <a:path w="8535035" h="121920">
                  <a:moveTo>
                    <a:pt x="73590" y="47125"/>
                  </a:moveTo>
                  <a:lnTo>
                    <a:pt x="51397" y="60069"/>
                  </a:lnTo>
                  <a:lnTo>
                    <a:pt x="73618" y="73033"/>
                  </a:lnTo>
                  <a:lnTo>
                    <a:pt x="8460981" y="74540"/>
                  </a:lnTo>
                  <a:lnTo>
                    <a:pt x="8483091" y="61642"/>
                  </a:lnTo>
                  <a:lnTo>
                    <a:pt x="8460850" y="48632"/>
                  </a:lnTo>
                  <a:lnTo>
                    <a:pt x="73590" y="47125"/>
                  </a:lnTo>
                  <a:close/>
                </a:path>
                <a:path w="8535035" h="121920">
                  <a:moveTo>
                    <a:pt x="26161" y="47116"/>
                  </a:moveTo>
                  <a:lnTo>
                    <a:pt x="26149" y="73025"/>
                  </a:lnTo>
                  <a:lnTo>
                    <a:pt x="73618" y="73033"/>
                  </a:lnTo>
                  <a:lnTo>
                    <a:pt x="70556" y="71247"/>
                  </a:lnTo>
                  <a:lnTo>
                    <a:pt x="32232" y="71247"/>
                  </a:lnTo>
                  <a:lnTo>
                    <a:pt x="32245" y="48895"/>
                  </a:lnTo>
                  <a:lnTo>
                    <a:pt x="70556" y="48895"/>
                  </a:lnTo>
                  <a:lnTo>
                    <a:pt x="73590" y="47125"/>
                  </a:lnTo>
                  <a:lnTo>
                    <a:pt x="26161" y="47116"/>
                  </a:lnTo>
                  <a:close/>
                </a:path>
                <a:path w="8535035" h="121920">
                  <a:moveTo>
                    <a:pt x="8502332" y="50419"/>
                  </a:moveTo>
                  <a:lnTo>
                    <a:pt x="8483091" y="61642"/>
                  </a:lnTo>
                  <a:lnTo>
                    <a:pt x="8502332" y="72898"/>
                  </a:lnTo>
                  <a:lnTo>
                    <a:pt x="8502332" y="50419"/>
                  </a:lnTo>
                  <a:close/>
                </a:path>
                <a:path w="8535035" h="121920">
                  <a:moveTo>
                    <a:pt x="8508682" y="50419"/>
                  </a:moveTo>
                  <a:lnTo>
                    <a:pt x="8502332" y="50419"/>
                  </a:lnTo>
                  <a:lnTo>
                    <a:pt x="8502332" y="72898"/>
                  </a:lnTo>
                  <a:lnTo>
                    <a:pt x="8508682" y="72898"/>
                  </a:lnTo>
                  <a:lnTo>
                    <a:pt x="8508682" y="50419"/>
                  </a:lnTo>
                  <a:close/>
                </a:path>
                <a:path w="8535035" h="121920">
                  <a:moveTo>
                    <a:pt x="32245" y="48895"/>
                  </a:moveTo>
                  <a:lnTo>
                    <a:pt x="32232" y="71247"/>
                  </a:lnTo>
                  <a:lnTo>
                    <a:pt x="51397" y="60069"/>
                  </a:lnTo>
                  <a:lnTo>
                    <a:pt x="32245" y="48895"/>
                  </a:lnTo>
                  <a:close/>
                </a:path>
                <a:path w="8535035" h="121920">
                  <a:moveTo>
                    <a:pt x="51397" y="60069"/>
                  </a:moveTo>
                  <a:lnTo>
                    <a:pt x="32232" y="71247"/>
                  </a:lnTo>
                  <a:lnTo>
                    <a:pt x="70556" y="71247"/>
                  </a:lnTo>
                  <a:lnTo>
                    <a:pt x="51397" y="60069"/>
                  </a:lnTo>
                  <a:close/>
                </a:path>
                <a:path w="8535035" h="121920">
                  <a:moveTo>
                    <a:pt x="8460850" y="48632"/>
                  </a:moveTo>
                  <a:lnTo>
                    <a:pt x="8483091" y="61642"/>
                  </a:lnTo>
                  <a:lnTo>
                    <a:pt x="8502332" y="50419"/>
                  </a:lnTo>
                  <a:lnTo>
                    <a:pt x="8508682" y="50419"/>
                  </a:lnTo>
                  <a:lnTo>
                    <a:pt x="8508682" y="48640"/>
                  </a:lnTo>
                  <a:lnTo>
                    <a:pt x="8460850" y="48632"/>
                  </a:lnTo>
                  <a:close/>
                </a:path>
                <a:path w="8535035" h="121920">
                  <a:moveTo>
                    <a:pt x="70556" y="48895"/>
                  </a:moveTo>
                  <a:lnTo>
                    <a:pt x="32245" y="48895"/>
                  </a:lnTo>
                  <a:lnTo>
                    <a:pt x="51397" y="60069"/>
                  </a:lnTo>
                  <a:lnTo>
                    <a:pt x="70556" y="48895"/>
                  </a:lnTo>
                  <a:close/>
                </a:path>
              </a:pathLst>
            </a:custGeom>
            <a:solidFill>
              <a:srgbClr val="000000"/>
            </a:solidFill>
          </p:spPr>
          <p:txBody>
            <a:bodyPr wrap="square" lIns="0" tIns="0" rIns="0" bIns="0" rtlCol="0"/>
            <a:lstStyle/>
            <a:p>
              <a:endParaRPr/>
            </a:p>
          </p:txBody>
        </p:sp>
        <p:sp>
          <p:nvSpPr>
            <p:cNvPr id="16" name="object 16"/>
            <p:cNvSpPr/>
            <p:nvPr/>
          </p:nvSpPr>
          <p:spPr>
            <a:xfrm>
              <a:off x="460247" y="3032760"/>
              <a:ext cx="146304" cy="51206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32638" y="3054858"/>
              <a:ext cx="1270" cy="380365"/>
            </a:xfrm>
            <a:custGeom>
              <a:avLst/>
              <a:gdLst/>
              <a:ahLst/>
              <a:cxnLst/>
              <a:rect l="l" t="t" r="r" b="b"/>
              <a:pathLst>
                <a:path w="1270" h="380364">
                  <a:moveTo>
                    <a:pt x="800" y="0"/>
                  </a:moveTo>
                  <a:lnTo>
                    <a:pt x="0" y="380238"/>
                  </a:lnTo>
                </a:path>
              </a:pathLst>
            </a:custGeom>
            <a:ln w="25908">
              <a:solidFill>
                <a:srgbClr val="000000"/>
              </a:solidFill>
            </a:ln>
          </p:spPr>
          <p:txBody>
            <a:bodyPr wrap="square" lIns="0" tIns="0" rIns="0" bIns="0" rtlCol="0"/>
            <a:lstStyle/>
            <a:p>
              <a:endParaRPr/>
            </a:p>
          </p:txBody>
        </p:sp>
        <p:sp>
          <p:nvSpPr>
            <p:cNvPr id="18" name="object 18"/>
            <p:cNvSpPr/>
            <p:nvPr/>
          </p:nvSpPr>
          <p:spPr>
            <a:xfrm>
              <a:off x="1470660" y="3032760"/>
              <a:ext cx="146303" cy="51206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1543050" y="3054858"/>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20" name="object 20"/>
            <p:cNvSpPr/>
            <p:nvPr/>
          </p:nvSpPr>
          <p:spPr>
            <a:xfrm>
              <a:off x="3489960" y="3032760"/>
              <a:ext cx="146303" cy="51206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562349" y="3054858"/>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2" name="object 22"/>
            <p:cNvSpPr/>
            <p:nvPr/>
          </p:nvSpPr>
          <p:spPr>
            <a:xfrm>
              <a:off x="4500372" y="3032760"/>
              <a:ext cx="146303" cy="512063"/>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4572761" y="3054858"/>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4" name="object 24"/>
            <p:cNvSpPr/>
            <p:nvPr/>
          </p:nvSpPr>
          <p:spPr>
            <a:xfrm>
              <a:off x="5509260" y="3032760"/>
              <a:ext cx="146303" cy="512063"/>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5581649" y="3054858"/>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6" name="object 26"/>
            <p:cNvSpPr/>
            <p:nvPr/>
          </p:nvSpPr>
          <p:spPr>
            <a:xfrm>
              <a:off x="6519672" y="3032760"/>
              <a:ext cx="146303" cy="512063"/>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6592061" y="3054858"/>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28" name="object 28"/>
            <p:cNvSpPr/>
            <p:nvPr/>
          </p:nvSpPr>
          <p:spPr>
            <a:xfrm>
              <a:off x="7528559" y="3032760"/>
              <a:ext cx="146303" cy="512063"/>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7600949" y="3054858"/>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30" name="object 30"/>
            <p:cNvSpPr/>
            <p:nvPr/>
          </p:nvSpPr>
          <p:spPr>
            <a:xfrm>
              <a:off x="8538971" y="3026664"/>
              <a:ext cx="146303" cy="512063"/>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8611361" y="3048762"/>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32" name="object 32"/>
            <p:cNvSpPr/>
            <p:nvPr/>
          </p:nvSpPr>
          <p:spPr>
            <a:xfrm>
              <a:off x="2481071" y="3026664"/>
              <a:ext cx="146304" cy="512063"/>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2553462" y="3048762"/>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grpSp>
      <p:sp>
        <p:nvSpPr>
          <p:cNvPr id="34" name="object 34"/>
          <p:cNvSpPr txBox="1">
            <a:spLocks noGrp="1"/>
          </p:cNvSpPr>
          <p:nvPr>
            <p:ph type="title"/>
          </p:nvPr>
        </p:nvSpPr>
        <p:spPr>
          <a:xfrm>
            <a:off x="3046602" y="0"/>
            <a:ext cx="3049270" cy="574675"/>
          </a:xfrm>
          <a:prstGeom prst="rect">
            <a:avLst/>
          </a:prstGeom>
        </p:spPr>
        <p:txBody>
          <a:bodyPr vert="horz" wrap="square" lIns="0" tIns="12700" rIns="0" bIns="0" rtlCol="0">
            <a:spAutoFit/>
          </a:bodyPr>
          <a:lstStyle/>
          <a:p>
            <a:pPr marL="12700">
              <a:lnSpc>
                <a:spcPct val="100000"/>
              </a:lnSpc>
              <a:spcBef>
                <a:spcPts val="100"/>
              </a:spcBef>
            </a:pPr>
            <a:r>
              <a:rPr dirty="0"/>
              <a:t>on number</a:t>
            </a:r>
            <a:r>
              <a:rPr spc="-110" dirty="0"/>
              <a:t> </a:t>
            </a:r>
            <a:r>
              <a:rPr dirty="0"/>
              <a:t>line</a:t>
            </a:r>
          </a:p>
        </p:txBody>
      </p:sp>
      <p:sp>
        <p:nvSpPr>
          <p:cNvPr id="35" name="object 35"/>
          <p:cNvSpPr/>
          <p:nvPr/>
        </p:nvSpPr>
        <p:spPr>
          <a:xfrm>
            <a:off x="1676400" y="685749"/>
            <a:ext cx="609600" cy="575995"/>
          </a:xfrm>
          <a:prstGeom prst="rect">
            <a:avLst/>
          </a:prstGeom>
          <a:blipFill>
            <a:blip r:embed="rId9" cstate="print"/>
            <a:stretch>
              <a:fillRect/>
            </a:stretch>
          </a:blipFill>
        </p:spPr>
        <p:txBody>
          <a:bodyPr wrap="square" lIns="0" tIns="0" rIns="0" bIns="0" rtlCol="0"/>
          <a:lstStyle/>
          <a:p>
            <a:endParaRPr/>
          </a:p>
        </p:txBody>
      </p:sp>
      <p:sp>
        <p:nvSpPr>
          <p:cNvPr id="36" name="object 36"/>
          <p:cNvSpPr txBox="1"/>
          <p:nvPr/>
        </p:nvSpPr>
        <p:spPr>
          <a:xfrm>
            <a:off x="78739" y="711453"/>
            <a:ext cx="8136255" cy="3074670"/>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sz="2250" spc="10" dirty="0">
                <a:solidFill>
                  <a:srgbClr val="0AD0D9"/>
                </a:solidFill>
                <a:latin typeface="Arial"/>
                <a:cs typeface="Arial"/>
              </a:rPr>
              <a:t>A.	</a:t>
            </a:r>
            <a:r>
              <a:rPr sz="2400" spc="-5" dirty="0">
                <a:latin typeface="Arial"/>
                <a:cs typeface="Arial"/>
              </a:rPr>
              <a:t>Represent</a:t>
            </a:r>
            <a:endParaRPr sz="2400">
              <a:latin typeface="Arial"/>
              <a:cs typeface="Arial"/>
            </a:endParaRPr>
          </a:p>
          <a:p>
            <a:pPr>
              <a:lnSpc>
                <a:spcPct val="100000"/>
              </a:lnSpc>
              <a:spcBef>
                <a:spcPts val="5"/>
              </a:spcBef>
            </a:pPr>
            <a:endParaRPr sz="3500">
              <a:latin typeface="Arial"/>
              <a:cs typeface="Arial"/>
            </a:endParaRPr>
          </a:p>
          <a:p>
            <a:pPr marL="12700">
              <a:lnSpc>
                <a:spcPct val="100000"/>
              </a:lnSpc>
            </a:pPr>
            <a:r>
              <a:rPr sz="2400" spc="-5" dirty="0">
                <a:latin typeface="Arial"/>
                <a:cs typeface="Arial"/>
              </a:rPr>
              <a:t>Sol- </a:t>
            </a:r>
            <a:r>
              <a:rPr sz="2400" dirty="0">
                <a:latin typeface="Arial"/>
                <a:cs typeface="Arial"/>
              </a:rPr>
              <a:t>( </a:t>
            </a:r>
            <a:r>
              <a:rPr sz="2400" spc="-5" dirty="0">
                <a:latin typeface="Arial"/>
                <a:cs typeface="Arial"/>
              </a:rPr>
              <a:t>i </a:t>
            </a:r>
            <a:r>
              <a:rPr sz="2400" dirty="0">
                <a:latin typeface="Arial"/>
                <a:cs typeface="Arial"/>
              </a:rPr>
              <a:t>)</a:t>
            </a:r>
            <a:r>
              <a:rPr sz="2400" spc="10" dirty="0">
                <a:latin typeface="Arial"/>
                <a:cs typeface="Arial"/>
              </a:rPr>
              <a:t> </a:t>
            </a:r>
            <a:r>
              <a:rPr sz="2400" spc="-5" dirty="0">
                <a:latin typeface="Arial"/>
                <a:cs typeface="Arial"/>
              </a:rPr>
              <a:t>Clearly</a:t>
            </a:r>
            <a:endParaRPr sz="2400">
              <a:latin typeface="Arial"/>
              <a:cs typeface="Arial"/>
            </a:endParaRPr>
          </a:p>
          <a:p>
            <a:pPr>
              <a:lnSpc>
                <a:spcPct val="100000"/>
              </a:lnSpc>
              <a:spcBef>
                <a:spcPts val="10"/>
              </a:spcBef>
            </a:pPr>
            <a:endParaRPr sz="3500">
              <a:latin typeface="Arial"/>
              <a:cs typeface="Arial"/>
            </a:endParaRPr>
          </a:p>
          <a:p>
            <a:pPr marL="1443990">
              <a:lnSpc>
                <a:spcPct val="100000"/>
              </a:lnSpc>
            </a:pPr>
            <a:r>
              <a:rPr sz="2400" spc="-5" dirty="0">
                <a:latin typeface="Arial"/>
                <a:cs typeface="Arial"/>
              </a:rPr>
              <a:t>Divide </a:t>
            </a:r>
            <a:r>
              <a:rPr sz="2400" dirty="0">
                <a:latin typeface="Arial"/>
                <a:cs typeface="Arial"/>
              </a:rPr>
              <a:t>the </a:t>
            </a:r>
            <a:r>
              <a:rPr sz="2400" spc="-10" dirty="0">
                <a:latin typeface="Arial"/>
                <a:cs typeface="Arial"/>
              </a:rPr>
              <a:t>line </a:t>
            </a:r>
            <a:r>
              <a:rPr sz="2400" spc="-5" dirty="0">
                <a:latin typeface="Arial"/>
                <a:cs typeface="Arial"/>
              </a:rPr>
              <a:t>between 1 and 2 into 4 equal</a:t>
            </a:r>
            <a:r>
              <a:rPr sz="2400" spc="114" dirty="0">
                <a:latin typeface="Arial"/>
                <a:cs typeface="Arial"/>
              </a:rPr>
              <a:t> </a:t>
            </a:r>
            <a:r>
              <a:rPr sz="2400" dirty="0">
                <a:latin typeface="Arial"/>
                <a:cs typeface="Arial"/>
              </a:rPr>
              <a:t>parts</a:t>
            </a:r>
            <a:endParaRPr sz="2400">
              <a:latin typeface="Arial"/>
              <a:cs typeface="Arial"/>
            </a:endParaRPr>
          </a:p>
          <a:p>
            <a:pPr>
              <a:lnSpc>
                <a:spcPct val="100000"/>
              </a:lnSpc>
            </a:pPr>
            <a:endParaRPr sz="2700">
              <a:latin typeface="Arial"/>
              <a:cs typeface="Arial"/>
            </a:endParaRPr>
          </a:p>
          <a:p>
            <a:pPr marL="393700">
              <a:lnSpc>
                <a:spcPct val="100000"/>
              </a:lnSpc>
              <a:spcBef>
                <a:spcPts val="1795"/>
              </a:spcBef>
            </a:pPr>
            <a:r>
              <a:rPr sz="2000" b="1" dirty="0">
                <a:latin typeface="Arial"/>
                <a:cs typeface="Arial"/>
              </a:rPr>
              <a:t>0</a:t>
            </a:r>
            <a:endParaRPr sz="2000">
              <a:latin typeface="Arial"/>
              <a:cs typeface="Arial"/>
            </a:endParaRPr>
          </a:p>
        </p:txBody>
      </p:sp>
      <p:sp>
        <p:nvSpPr>
          <p:cNvPr id="37" name="object 37"/>
          <p:cNvSpPr txBox="1"/>
          <p:nvPr/>
        </p:nvSpPr>
        <p:spPr>
          <a:xfrm>
            <a:off x="4498975" y="4142613"/>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1</a:t>
            </a:r>
            <a:endParaRPr sz="1800">
              <a:latin typeface="Arial"/>
              <a:cs typeface="Arial"/>
            </a:endParaRPr>
          </a:p>
        </p:txBody>
      </p:sp>
      <p:sp>
        <p:nvSpPr>
          <p:cNvPr id="38" name="object 38"/>
          <p:cNvSpPr txBox="1"/>
          <p:nvPr/>
        </p:nvSpPr>
        <p:spPr>
          <a:xfrm>
            <a:off x="8538209" y="4142613"/>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2</a:t>
            </a:r>
            <a:endParaRPr sz="1800">
              <a:latin typeface="Arial"/>
              <a:cs typeface="Arial"/>
            </a:endParaRPr>
          </a:p>
        </p:txBody>
      </p:sp>
      <p:sp>
        <p:nvSpPr>
          <p:cNvPr id="39" name="object 39"/>
          <p:cNvSpPr/>
          <p:nvPr/>
        </p:nvSpPr>
        <p:spPr>
          <a:xfrm>
            <a:off x="1676400" y="1600200"/>
            <a:ext cx="3575304" cy="576072"/>
          </a:xfrm>
          <a:prstGeom prst="rect">
            <a:avLst/>
          </a:prstGeom>
          <a:blipFill>
            <a:blip r:embed="rId10" cstate="print"/>
            <a:stretch>
              <a:fillRect/>
            </a:stretch>
          </a:blipFill>
        </p:spPr>
        <p:txBody>
          <a:bodyPr wrap="square" lIns="0" tIns="0" rIns="0" bIns="0" rtlCol="0"/>
          <a:lstStyle/>
          <a:p>
            <a:endParaRPr/>
          </a:p>
        </p:txBody>
      </p:sp>
      <p:grpSp>
        <p:nvGrpSpPr>
          <p:cNvPr id="40" name="object 40"/>
          <p:cNvGrpSpPr/>
          <p:nvPr/>
        </p:nvGrpSpPr>
        <p:grpSpPr>
          <a:xfrm>
            <a:off x="1447800" y="3619500"/>
            <a:ext cx="7185659" cy="434340"/>
            <a:chOff x="1447800" y="3619500"/>
            <a:chExt cx="7185659" cy="434340"/>
          </a:xfrm>
        </p:grpSpPr>
        <p:sp>
          <p:nvSpPr>
            <p:cNvPr id="41" name="object 41"/>
            <p:cNvSpPr/>
            <p:nvPr/>
          </p:nvSpPr>
          <p:spPr>
            <a:xfrm>
              <a:off x="1447800" y="3619500"/>
              <a:ext cx="99059" cy="434339"/>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2459736" y="3619500"/>
              <a:ext cx="99060" cy="434339"/>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3473195" y="3619500"/>
              <a:ext cx="97536" cy="434339"/>
            </a:xfrm>
            <a:prstGeom prst="rect">
              <a:avLst/>
            </a:prstGeom>
            <a:blipFill>
              <a:blip r:embed="rId13" cstate="print"/>
              <a:stretch>
                <a:fillRect/>
              </a:stretch>
            </a:blipFill>
          </p:spPr>
          <p:txBody>
            <a:bodyPr wrap="square" lIns="0" tIns="0" rIns="0" bIns="0" rtlCol="0"/>
            <a:lstStyle/>
            <a:p>
              <a:endParaRPr/>
            </a:p>
          </p:txBody>
        </p:sp>
        <p:sp>
          <p:nvSpPr>
            <p:cNvPr id="44" name="object 44"/>
            <p:cNvSpPr/>
            <p:nvPr/>
          </p:nvSpPr>
          <p:spPr>
            <a:xfrm>
              <a:off x="4485132" y="3624072"/>
              <a:ext cx="97536" cy="426719"/>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5497067" y="3619500"/>
              <a:ext cx="99060" cy="434339"/>
            </a:xfrm>
            <a:prstGeom prst="rect">
              <a:avLst/>
            </a:prstGeom>
            <a:blipFill>
              <a:blip r:embed="rId15" cstate="print"/>
              <a:stretch>
                <a:fillRect/>
              </a:stretch>
            </a:blipFill>
          </p:spPr>
          <p:txBody>
            <a:bodyPr wrap="square" lIns="0" tIns="0" rIns="0" bIns="0" rtlCol="0"/>
            <a:lstStyle/>
            <a:p>
              <a:endParaRPr/>
            </a:p>
          </p:txBody>
        </p:sp>
        <p:sp>
          <p:nvSpPr>
            <p:cNvPr id="46" name="object 46"/>
            <p:cNvSpPr/>
            <p:nvPr/>
          </p:nvSpPr>
          <p:spPr>
            <a:xfrm>
              <a:off x="6509003" y="3619500"/>
              <a:ext cx="99059" cy="434339"/>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7522464" y="3624072"/>
              <a:ext cx="97535" cy="426719"/>
            </a:xfrm>
            <a:prstGeom prst="rect">
              <a:avLst/>
            </a:prstGeom>
            <a:blipFill>
              <a:blip r:embed="rId17" cstate="print"/>
              <a:stretch>
                <a:fillRect/>
              </a:stretch>
            </a:blipFill>
          </p:spPr>
          <p:txBody>
            <a:bodyPr wrap="square" lIns="0" tIns="0" rIns="0" bIns="0" rtlCol="0"/>
            <a:lstStyle/>
            <a:p>
              <a:endParaRPr/>
            </a:p>
          </p:txBody>
        </p:sp>
        <p:sp>
          <p:nvSpPr>
            <p:cNvPr id="48" name="object 48"/>
            <p:cNvSpPr/>
            <p:nvPr/>
          </p:nvSpPr>
          <p:spPr>
            <a:xfrm>
              <a:off x="8534400" y="3619500"/>
              <a:ext cx="99059" cy="434339"/>
            </a:xfrm>
            <a:prstGeom prst="rect">
              <a:avLst/>
            </a:prstGeom>
            <a:blipFill>
              <a:blip r:embed="rId18" cstate="print"/>
              <a:stretch>
                <a:fillRect/>
              </a:stretch>
            </a:blipFill>
          </p:spPr>
          <p:txBody>
            <a:bodyPr wrap="square" lIns="0" tIns="0" rIns="0" bIns="0" rtlCol="0"/>
            <a:lstStyle/>
            <a:p>
              <a:endParaRPr/>
            </a:p>
          </p:txBody>
        </p:sp>
      </p:grpSp>
      <p:grpSp>
        <p:nvGrpSpPr>
          <p:cNvPr id="49" name="object 49"/>
          <p:cNvGrpSpPr/>
          <p:nvPr/>
        </p:nvGrpSpPr>
        <p:grpSpPr>
          <a:xfrm>
            <a:off x="131063" y="5020055"/>
            <a:ext cx="8883650" cy="516890"/>
            <a:chOff x="131063" y="5020055"/>
            <a:chExt cx="8883650" cy="516890"/>
          </a:xfrm>
        </p:grpSpPr>
        <p:sp>
          <p:nvSpPr>
            <p:cNvPr id="50" name="object 50"/>
            <p:cNvSpPr/>
            <p:nvPr/>
          </p:nvSpPr>
          <p:spPr>
            <a:xfrm>
              <a:off x="131063" y="5061203"/>
              <a:ext cx="8883396" cy="350519"/>
            </a:xfrm>
            <a:prstGeom prst="rect">
              <a:avLst/>
            </a:prstGeom>
            <a:blipFill>
              <a:blip r:embed="rId7" cstate="print"/>
              <a:stretch>
                <a:fillRect/>
              </a:stretch>
            </a:blipFill>
          </p:spPr>
          <p:txBody>
            <a:bodyPr wrap="square" lIns="0" tIns="0" rIns="0" bIns="0" rtlCol="0"/>
            <a:lstStyle/>
            <a:p>
              <a:endParaRPr/>
            </a:p>
          </p:txBody>
        </p:sp>
        <p:sp>
          <p:nvSpPr>
            <p:cNvPr id="51" name="object 51"/>
            <p:cNvSpPr/>
            <p:nvPr/>
          </p:nvSpPr>
          <p:spPr>
            <a:xfrm>
              <a:off x="305498" y="5137530"/>
              <a:ext cx="8535035" cy="121920"/>
            </a:xfrm>
            <a:custGeom>
              <a:avLst/>
              <a:gdLst/>
              <a:ahLst/>
              <a:cxnLst/>
              <a:rect l="l" t="t" r="r" b="b"/>
              <a:pathLst>
                <a:path w="8535035" h="121920">
                  <a:moveTo>
                    <a:pt x="8431466" y="1524"/>
                  </a:moveTo>
                  <a:lnTo>
                    <a:pt x="8423465" y="3556"/>
                  </a:lnTo>
                  <a:lnTo>
                    <a:pt x="8416353" y="16002"/>
                  </a:lnTo>
                  <a:lnTo>
                    <a:pt x="8418385" y="23876"/>
                  </a:lnTo>
                  <a:lnTo>
                    <a:pt x="8424608" y="27432"/>
                  </a:lnTo>
                  <a:lnTo>
                    <a:pt x="8460850" y="48632"/>
                  </a:lnTo>
                  <a:lnTo>
                    <a:pt x="8508682" y="48641"/>
                  </a:lnTo>
                  <a:lnTo>
                    <a:pt x="8508682" y="74549"/>
                  </a:lnTo>
                  <a:lnTo>
                    <a:pt x="8460966" y="74549"/>
                  </a:lnTo>
                  <a:lnTo>
                    <a:pt x="8418385" y="99441"/>
                  </a:lnTo>
                  <a:lnTo>
                    <a:pt x="8416226" y="107315"/>
                  </a:lnTo>
                  <a:lnTo>
                    <a:pt x="8419909" y="113538"/>
                  </a:lnTo>
                  <a:lnTo>
                    <a:pt x="8423465" y="119634"/>
                  </a:lnTo>
                  <a:lnTo>
                    <a:pt x="8431466" y="121793"/>
                  </a:lnTo>
                  <a:lnTo>
                    <a:pt x="8437562" y="118110"/>
                  </a:lnTo>
                  <a:lnTo>
                    <a:pt x="8512252" y="74549"/>
                  </a:lnTo>
                  <a:lnTo>
                    <a:pt x="8508682" y="74549"/>
                  </a:lnTo>
                  <a:lnTo>
                    <a:pt x="8512267" y="74540"/>
                  </a:lnTo>
                  <a:lnTo>
                    <a:pt x="8534463" y="61595"/>
                  </a:lnTo>
                  <a:lnTo>
                    <a:pt x="8431466" y="1524"/>
                  </a:lnTo>
                  <a:close/>
                </a:path>
                <a:path w="8535035" h="121920">
                  <a:moveTo>
                    <a:pt x="103098" y="0"/>
                  </a:moveTo>
                  <a:lnTo>
                    <a:pt x="0" y="60071"/>
                  </a:lnTo>
                  <a:lnTo>
                    <a:pt x="96900" y="116586"/>
                  </a:lnTo>
                  <a:lnTo>
                    <a:pt x="103073" y="120269"/>
                  </a:lnTo>
                  <a:lnTo>
                    <a:pt x="111010" y="118110"/>
                  </a:lnTo>
                  <a:lnTo>
                    <a:pt x="114617" y="112014"/>
                  </a:lnTo>
                  <a:lnTo>
                    <a:pt x="118224" y="105791"/>
                  </a:lnTo>
                  <a:lnTo>
                    <a:pt x="116141" y="97790"/>
                  </a:lnTo>
                  <a:lnTo>
                    <a:pt x="73618" y="73033"/>
                  </a:lnTo>
                  <a:lnTo>
                    <a:pt x="26149" y="73025"/>
                  </a:lnTo>
                  <a:lnTo>
                    <a:pt x="26161" y="47117"/>
                  </a:lnTo>
                  <a:lnTo>
                    <a:pt x="73605" y="47117"/>
                  </a:lnTo>
                  <a:lnTo>
                    <a:pt x="116154" y="22352"/>
                  </a:lnTo>
                  <a:lnTo>
                    <a:pt x="118237" y="14351"/>
                  </a:lnTo>
                  <a:lnTo>
                    <a:pt x="114630" y="8255"/>
                  </a:lnTo>
                  <a:lnTo>
                    <a:pt x="111036" y="2032"/>
                  </a:lnTo>
                  <a:lnTo>
                    <a:pt x="103098" y="0"/>
                  </a:lnTo>
                  <a:close/>
                </a:path>
                <a:path w="8535035" h="121920">
                  <a:moveTo>
                    <a:pt x="8483091" y="61642"/>
                  </a:moveTo>
                  <a:lnTo>
                    <a:pt x="8460981" y="74540"/>
                  </a:lnTo>
                  <a:lnTo>
                    <a:pt x="8508682" y="74549"/>
                  </a:lnTo>
                  <a:lnTo>
                    <a:pt x="8508682" y="72898"/>
                  </a:lnTo>
                  <a:lnTo>
                    <a:pt x="8502332" y="72898"/>
                  </a:lnTo>
                  <a:lnTo>
                    <a:pt x="8483091" y="61642"/>
                  </a:lnTo>
                  <a:close/>
                </a:path>
                <a:path w="8535035" h="121920">
                  <a:moveTo>
                    <a:pt x="73590" y="47125"/>
                  </a:moveTo>
                  <a:lnTo>
                    <a:pt x="51397" y="60069"/>
                  </a:lnTo>
                  <a:lnTo>
                    <a:pt x="73618" y="73033"/>
                  </a:lnTo>
                  <a:lnTo>
                    <a:pt x="8460981" y="74540"/>
                  </a:lnTo>
                  <a:lnTo>
                    <a:pt x="8483091" y="61642"/>
                  </a:lnTo>
                  <a:lnTo>
                    <a:pt x="8460850" y="48632"/>
                  </a:lnTo>
                  <a:lnTo>
                    <a:pt x="73590" y="47125"/>
                  </a:lnTo>
                  <a:close/>
                </a:path>
                <a:path w="8535035" h="121920">
                  <a:moveTo>
                    <a:pt x="26161" y="47117"/>
                  </a:moveTo>
                  <a:lnTo>
                    <a:pt x="26149" y="73025"/>
                  </a:lnTo>
                  <a:lnTo>
                    <a:pt x="73618" y="73033"/>
                  </a:lnTo>
                  <a:lnTo>
                    <a:pt x="70556" y="71247"/>
                  </a:lnTo>
                  <a:lnTo>
                    <a:pt x="32232" y="71247"/>
                  </a:lnTo>
                  <a:lnTo>
                    <a:pt x="32245" y="48895"/>
                  </a:lnTo>
                  <a:lnTo>
                    <a:pt x="70556" y="48895"/>
                  </a:lnTo>
                  <a:lnTo>
                    <a:pt x="73590" y="47125"/>
                  </a:lnTo>
                  <a:lnTo>
                    <a:pt x="26161" y="47117"/>
                  </a:lnTo>
                  <a:close/>
                </a:path>
                <a:path w="8535035" h="121920">
                  <a:moveTo>
                    <a:pt x="8502332" y="50419"/>
                  </a:moveTo>
                  <a:lnTo>
                    <a:pt x="8483091" y="61642"/>
                  </a:lnTo>
                  <a:lnTo>
                    <a:pt x="8502332" y="72898"/>
                  </a:lnTo>
                  <a:lnTo>
                    <a:pt x="8502332" y="50419"/>
                  </a:lnTo>
                  <a:close/>
                </a:path>
                <a:path w="8535035" h="121920">
                  <a:moveTo>
                    <a:pt x="8508682" y="50419"/>
                  </a:moveTo>
                  <a:lnTo>
                    <a:pt x="8502332" y="50419"/>
                  </a:lnTo>
                  <a:lnTo>
                    <a:pt x="8502332" y="72898"/>
                  </a:lnTo>
                  <a:lnTo>
                    <a:pt x="8508682" y="72898"/>
                  </a:lnTo>
                  <a:lnTo>
                    <a:pt x="8508682" y="50419"/>
                  </a:lnTo>
                  <a:close/>
                </a:path>
                <a:path w="8535035" h="121920">
                  <a:moveTo>
                    <a:pt x="32245" y="48895"/>
                  </a:moveTo>
                  <a:lnTo>
                    <a:pt x="32232" y="71247"/>
                  </a:lnTo>
                  <a:lnTo>
                    <a:pt x="51397" y="60069"/>
                  </a:lnTo>
                  <a:lnTo>
                    <a:pt x="32245" y="48895"/>
                  </a:lnTo>
                  <a:close/>
                </a:path>
                <a:path w="8535035" h="121920">
                  <a:moveTo>
                    <a:pt x="51397" y="60069"/>
                  </a:moveTo>
                  <a:lnTo>
                    <a:pt x="32232" y="71247"/>
                  </a:lnTo>
                  <a:lnTo>
                    <a:pt x="70556" y="71247"/>
                  </a:lnTo>
                  <a:lnTo>
                    <a:pt x="51397" y="60069"/>
                  </a:lnTo>
                  <a:close/>
                </a:path>
                <a:path w="8535035" h="121920">
                  <a:moveTo>
                    <a:pt x="8460850" y="48632"/>
                  </a:moveTo>
                  <a:lnTo>
                    <a:pt x="8483091" y="61642"/>
                  </a:lnTo>
                  <a:lnTo>
                    <a:pt x="8502332" y="50419"/>
                  </a:lnTo>
                  <a:lnTo>
                    <a:pt x="8508682" y="50419"/>
                  </a:lnTo>
                  <a:lnTo>
                    <a:pt x="8508682" y="48641"/>
                  </a:lnTo>
                  <a:lnTo>
                    <a:pt x="8460850" y="48632"/>
                  </a:lnTo>
                  <a:close/>
                </a:path>
                <a:path w="8535035" h="121920">
                  <a:moveTo>
                    <a:pt x="70556" y="48895"/>
                  </a:moveTo>
                  <a:lnTo>
                    <a:pt x="32245" y="48895"/>
                  </a:lnTo>
                  <a:lnTo>
                    <a:pt x="51397" y="60069"/>
                  </a:lnTo>
                  <a:lnTo>
                    <a:pt x="70556" y="48895"/>
                  </a:lnTo>
                  <a:close/>
                </a:path>
              </a:pathLst>
            </a:custGeom>
            <a:solidFill>
              <a:srgbClr val="000000"/>
            </a:solidFill>
          </p:spPr>
          <p:txBody>
            <a:bodyPr wrap="square" lIns="0" tIns="0" rIns="0" bIns="0" rtlCol="0"/>
            <a:lstStyle/>
            <a:p>
              <a:endParaRPr/>
            </a:p>
          </p:txBody>
        </p:sp>
        <p:sp>
          <p:nvSpPr>
            <p:cNvPr id="52" name="object 52"/>
            <p:cNvSpPr/>
            <p:nvPr/>
          </p:nvSpPr>
          <p:spPr>
            <a:xfrm>
              <a:off x="460247" y="5024627"/>
              <a:ext cx="146304" cy="512064"/>
            </a:xfrm>
            <a:prstGeom prst="rect">
              <a:avLst/>
            </a:prstGeom>
            <a:blipFill>
              <a:blip r:embed="rId8" cstate="print"/>
              <a:stretch>
                <a:fillRect/>
              </a:stretch>
            </a:blipFill>
          </p:spPr>
          <p:txBody>
            <a:bodyPr wrap="square" lIns="0" tIns="0" rIns="0" bIns="0" rtlCol="0"/>
            <a:lstStyle/>
            <a:p>
              <a:endParaRPr/>
            </a:p>
          </p:txBody>
        </p:sp>
        <p:sp>
          <p:nvSpPr>
            <p:cNvPr id="53" name="object 53"/>
            <p:cNvSpPr/>
            <p:nvPr/>
          </p:nvSpPr>
          <p:spPr>
            <a:xfrm>
              <a:off x="532638" y="5046725"/>
              <a:ext cx="1270" cy="380365"/>
            </a:xfrm>
            <a:custGeom>
              <a:avLst/>
              <a:gdLst/>
              <a:ahLst/>
              <a:cxnLst/>
              <a:rect l="l" t="t" r="r" b="b"/>
              <a:pathLst>
                <a:path w="1270" h="380364">
                  <a:moveTo>
                    <a:pt x="800" y="0"/>
                  </a:moveTo>
                  <a:lnTo>
                    <a:pt x="0" y="380238"/>
                  </a:lnTo>
                </a:path>
              </a:pathLst>
            </a:custGeom>
            <a:ln w="25908">
              <a:solidFill>
                <a:srgbClr val="000000"/>
              </a:solidFill>
            </a:ln>
          </p:spPr>
          <p:txBody>
            <a:bodyPr wrap="square" lIns="0" tIns="0" rIns="0" bIns="0" rtlCol="0"/>
            <a:lstStyle/>
            <a:p>
              <a:endParaRPr/>
            </a:p>
          </p:txBody>
        </p:sp>
        <p:sp>
          <p:nvSpPr>
            <p:cNvPr id="54" name="object 54"/>
            <p:cNvSpPr/>
            <p:nvPr/>
          </p:nvSpPr>
          <p:spPr>
            <a:xfrm>
              <a:off x="1470660" y="5024627"/>
              <a:ext cx="146303" cy="512064"/>
            </a:xfrm>
            <a:prstGeom prst="rect">
              <a:avLst/>
            </a:prstGeom>
            <a:blipFill>
              <a:blip r:embed="rId8" cstate="print"/>
              <a:stretch>
                <a:fillRect/>
              </a:stretch>
            </a:blipFill>
          </p:spPr>
          <p:txBody>
            <a:bodyPr wrap="square" lIns="0" tIns="0" rIns="0" bIns="0" rtlCol="0"/>
            <a:lstStyle/>
            <a:p>
              <a:endParaRPr/>
            </a:p>
          </p:txBody>
        </p:sp>
        <p:sp>
          <p:nvSpPr>
            <p:cNvPr id="55" name="object 55"/>
            <p:cNvSpPr/>
            <p:nvPr/>
          </p:nvSpPr>
          <p:spPr>
            <a:xfrm>
              <a:off x="1543050" y="5046725"/>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sp>
          <p:nvSpPr>
            <p:cNvPr id="56" name="object 56"/>
            <p:cNvSpPr/>
            <p:nvPr/>
          </p:nvSpPr>
          <p:spPr>
            <a:xfrm>
              <a:off x="3489960" y="5024627"/>
              <a:ext cx="146303" cy="512064"/>
            </a:xfrm>
            <a:prstGeom prst="rect">
              <a:avLst/>
            </a:prstGeom>
            <a:blipFill>
              <a:blip r:embed="rId8" cstate="print"/>
              <a:stretch>
                <a:fillRect/>
              </a:stretch>
            </a:blipFill>
          </p:spPr>
          <p:txBody>
            <a:bodyPr wrap="square" lIns="0" tIns="0" rIns="0" bIns="0" rtlCol="0"/>
            <a:lstStyle/>
            <a:p>
              <a:endParaRPr/>
            </a:p>
          </p:txBody>
        </p:sp>
        <p:sp>
          <p:nvSpPr>
            <p:cNvPr id="57" name="object 57"/>
            <p:cNvSpPr/>
            <p:nvPr/>
          </p:nvSpPr>
          <p:spPr>
            <a:xfrm>
              <a:off x="3562349" y="5046725"/>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58" name="object 58"/>
            <p:cNvSpPr/>
            <p:nvPr/>
          </p:nvSpPr>
          <p:spPr>
            <a:xfrm>
              <a:off x="4500372" y="5024627"/>
              <a:ext cx="146303" cy="512064"/>
            </a:xfrm>
            <a:prstGeom prst="rect">
              <a:avLst/>
            </a:prstGeom>
            <a:blipFill>
              <a:blip r:embed="rId8" cstate="print"/>
              <a:stretch>
                <a:fillRect/>
              </a:stretch>
            </a:blipFill>
          </p:spPr>
          <p:txBody>
            <a:bodyPr wrap="square" lIns="0" tIns="0" rIns="0" bIns="0" rtlCol="0"/>
            <a:lstStyle/>
            <a:p>
              <a:endParaRPr/>
            </a:p>
          </p:txBody>
        </p:sp>
        <p:sp>
          <p:nvSpPr>
            <p:cNvPr id="59" name="object 59"/>
            <p:cNvSpPr/>
            <p:nvPr/>
          </p:nvSpPr>
          <p:spPr>
            <a:xfrm>
              <a:off x="4572761" y="5046725"/>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0" name="object 60"/>
            <p:cNvSpPr/>
            <p:nvPr/>
          </p:nvSpPr>
          <p:spPr>
            <a:xfrm>
              <a:off x="5509260" y="5024627"/>
              <a:ext cx="146303" cy="512064"/>
            </a:xfrm>
            <a:prstGeom prst="rect">
              <a:avLst/>
            </a:prstGeom>
            <a:blipFill>
              <a:blip r:embed="rId8" cstate="print"/>
              <a:stretch>
                <a:fillRect/>
              </a:stretch>
            </a:blipFill>
          </p:spPr>
          <p:txBody>
            <a:bodyPr wrap="square" lIns="0" tIns="0" rIns="0" bIns="0" rtlCol="0"/>
            <a:lstStyle/>
            <a:p>
              <a:endParaRPr/>
            </a:p>
          </p:txBody>
        </p:sp>
        <p:sp>
          <p:nvSpPr>
            <p:cNvPr id="61" name="object 61"/>
            <p:cNvSpPr/>
            <p:nvPr/>
          </p:nvSpPr>
          <p:spPr>
            <a:xfrm>
              <a:off x="5581649" y="5046725"/>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2" name="object 62"/>
            <p:cNvSpPr/>
            <p:nvPr/>
          </p:nvSpPr>
          <p:spPr>
            <a:xfrm>
              <a:off x="6519672" y="5024627"/>
              <a:ext cx="146303" cy="512064"/>
            </a:xfrm>
            <a:prstGeom prst="rect">
              <a:avLst/>
            </a:prstGeom>
            <a:blipFill>
              <a:blip r:embed="rId8" cstate="print"/>
              <a:stretch>
                <a:fillRect/>
              </a:stretch>
            </a:blipFill>
          </p:spPr>
          <p:txBody>
            <a:bodyPr wrap="square" lIns="0" tIns="0" rIns="0" bIns="0" rtlCol="0"/>
            <a:lstStyle/>
            <a:p>
              <a:endParaRPr/>
            </a:p>
          </p:txBody>
        </p:sp>
        <p:sp>
          <p:nvSpPr>
            <p:cNvPr id="63" name="object 63"/>
            <p:cNvSpPr/>
            <p:nvPr/>
          </p:nvSpPr>
          <p:spPr>
            <a:xfrm>
              <a:off x="6592061" y="5046725"/>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4" name="object 64"/>
            <p:cNvSpPr/>
            <p:nvPr/>
          </p:nvSpPr>
          <p:spPr>
            <a:xfrm>
              <a:off x="7528559" y="5024627"/>
              <a:ext cx="146303" cy="512064"/>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7600949" y="5046725"/>
              <a:ext cx="1270" cy="380365"/>
            </a:xfrm>
            <a:custGeom>
              <a:avLst/>
              <a:gdLst/>
              <a:ahLst/>
              <a:cxnLst/>
              <a:rect l="l" t="t" r="r" b="b"/>
              <a:pathLst>
                <a:path w="1270" h="380364">
                  <a:moveTo>
                    <a:pt x="761" y="0"/>
                  </a:moveTo>
                  <a:lnTo>
                    <a:pt x="0" y="380238"/>
                  </a:lnTo>
                </a:path>
              </a:pathLst>
            </a:custGeom>
            <a:ln w="25908">
              <a:solidFill>
                <a:srgbClr val="000000"/>
              </a:solidFill>
            </a:ln>
          </p:spPr>
          <p:txBody>
            <a:bodyPr wrap="square" lIns="0" tIns="0" rIns="0" bIns="0" rtlCol="0"/>
            <a:lstStyle/>
            <a:p>
              <a:endParaRPr/>
            </a:p>
          </p:txBody>
        </p:sp>
        <p:sp>
          <p:nvSpPr>
            <p:cNvPr id="66" name="object 66"/>
            <p:cNvSpPr/>
            <p:nvPr/>
          </p:nvSpPr>
          <p:spPr>
            <a:xfrm>
              <a:off x="8538971" y="5020055"/>
              <a:ext cx="146303" cy="512063"/>
            </a:xfrm>
            <a:prstGeom prst="rect">
              <a:avLst/>
            </a:prstGeom>
            <a:blipFill>
              <a:blip r:embed="rId8" cstate="print"/>
              <a:stretch>
                <a:fillRect/>
              </a:stretch>
            </a:blipFill>
          </p:spPr>
          <p:txBody>
            <a:bodyPr wrap="square" lIns="0" tIns="0" rIns="0" bIns="0" rtlCol="0"/>
            <a:lstStyle/>
            <a:p>
              <a:endParaRPr/>
            </a:p>
          </p:txBody>
        </p:sp>
        <p:sp>
          <p:nvSpPr>
            <p:cNvPr id="67" name="object 67"/>
            <p:cNvSpPr/>
            <p:nvPr/>
          </p:nvSpPr>
          <p:spPr>
            <a:xfrm>
              <a:off x="8611361" y="5042153"/>
              <a:ext cx="1270" cy="380365"/>
            </a:xfrm>
            <a:custGeom>
              <a:avLst/>
              <a:gdLst/>
              <a:ahLst/>
              <a:cxnLst/>
              <a:rect l="l" t="t" r="r" b="b"/>
              <a:pathLst>
                <a:path w="1270" h="380364">
                  <a:moveTo>
                    <a:pt x="762" y="0"/>
                  </a:moveTo>
                  <a:lnTo>
                    <a:pt x="0" y="380238"/>
                  </a:lnTo>
                </a:path>
              </a:pathLst>
            </a:custGeom>
            <a:ln w="25908">
              <a:solidFill>
                <a:srgbClr val="000000"/>
              </a:solidFill>
            </a:ln>
          </p:spPr>
          <p:txBody>
            <a:bodyPr wrap="square" lIns="0" tIns="0" rIns="0" bIns="0" rtlCol="0"/>
            <a:lstStyle/>
            <a:p>
              <a:endParaRPr/>
            </a:p>
          </p:txBody>
        </p:sp>
        <p:sp>
          <p:nvSpPr>
            <p:cNvPr id="68" name="object 68"/>
            <p:cNvSpPr/>
            <p:nvPr/>
          </p:nvSpPr>
          <p:spPr>
            <a:xfrm>
              <a:off x="2481071" y="5020055"/>
              <a:ext cx="146304" cy="512063"/>
            </a:xfrm>
            <a:prstGeom prst="rect">
              <a:avLst/>
            </a:prstGeom>
            <a:blipFill>
              <a:blip r:embed="rId8" cstate="print"/>
              <a:stretch>
                <a:fillRect/>
              </a:stretch>
            </a:blipFill>
          </p:spPr>
          <p:txBody>
            <a:bodyPr wrap="square" lIns="0" tIns="0" rIns="0" bIns="0" rtlCol="0"/>
            <a:lstStyle/>
            <a:p>
              <a:endParaRPr/>
            </a:p>
          </p:txBody>
        </p:sp>
        <p:sp>
          <p:nvSpPr>
            <p:cNvPr id="69" name="object 69"/>
            <p:cNvSpPr/>
            <p:nvPr/>
          </p:nvSpPr>
          <p:spPr>
            <a:xfrm>
              <a:off x="2553462" y="5042153"/>
              <a:ext cx="1270" cy="380365"/>
            </a:xfrm>
            <a:custGeom>
              <a:avLst/>
              <a:gdLst/>
              <a:ahLst/>
              <a:cxnLst/>
              <a:rect l="l" t="t" r="r" b="b"/>
              <a:pathLst>
                <a:path w="1269" h="380364">
                  <a:moveTo>
                    <a:pt x="762" y="0"/>
                  </a:moveTo>
                  <a:lnTo>
                    <a:pt x="0" y="380238"/>
                  </a:lnTo>
                </a:path>
              </a:pathLst>
            </a:custGeom>
            <a:ln w="25908">
              <a:solidFill>
                <a:srgbClr val="000000"/>
              </a:solidFill>
            </a:ln>
          </p:spPr>
          <p:txBody>
            <a:bodyPr wrap="square" lIns="0" tIns="0" rIns="0" bIns="0" rtlCol="0"/>
            <a:lstStyle/>
            <a:p>
              <a:endParaRPr/>
            </a:p>
          </p:txBody>
        </p:sp>
      </p:grpSp>
      <p:sp>
        <p:nvSpPr>
          <p:cNvPr id="70" name="object 70"/>
          <p:cNvSpPr txBox="1"/>
          <p:nvPr/>
        </p:nvSpPr>
        <p:spPr>
          <a:xfrm>
            <a:off x="4483989" y="5505399"/>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0</a:t>
            </a:r>
            <a:endParaRPr sz="2000">
              <a:latin typeface="Arial"/>
              <a:cs typeface="Arial"/>
            </a:endParaRPr>
          </a:p>
        </p:txBody>
      </p:sp>
      <p:sp>
        <p:nvSpPr>
          <p:cNvPr id="71" name="object 71"/>
          <p:cNvSpPr txBox="1"/>
          <p:nvPr/>
        </p:nvSpPr>
        <p:spPr>
          <a:xfrm>
            <a:off x="396240" y="4687265"/>
            <a:ext cx="76835" cy="300355"/>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a:t>
            </a:r>
            <a:endParaRPr sz="1800">
              <a:latin typeface="Arial"/>
              <a:cs typeface="Arial"/>
            </a:endParaRPr>
          </a:p>
        </p:txBody>
      </p:sp>
      <p:sp>
        <p:nvSpPr>
          <p:cNvPr id="72" name="object 72"/>
          <p:cNvSpPr txBox="1"/>
          <p:nvPr/>
        </p:nvSpPr>
        <p:spPr>
          <a:xfrm>
            <a:off x="396240" y="4962270"/>
            <a:ext cx="127635" cy="299720"/>
          </a:xfrm>
          <a:prstGeom prst="rect">
            <a:avLst/>
          </a:prstGeom>
        </p:spPr>
        <p:txBody>
          <a:bodyPr vert="horz" wrap="square" lIns="0" tIns="12700" rIns="0" bIns="0" rtlCol="0">
            <a:spAutoFit/>
          </a:bodyPr>
          <a:lstStyle/>
          <a:p>
            <a:pPr>
              <a:lnSpc>
                <a:spcPct val="100000"/>
              </a:lnSpc>
              <a:spcBef>
                <a:spcPts val="100"/>
              </a:spcBef>
            </a:pPr>
            <a:r>
              <a:rPr sz="1800" spc="-5" dirty="0">
                <a:latin typeface="Arial"/>
                <a:cs typeface="Arial"/>
              </a:rPr>
              <a:t>7</a:t>
            </a:r>
            <a:endParaRPr sz="1800">
              <a:latin typeface="Arial"/>
              <a:cs typeface="Arial"/>
            </a:endParaRPr>
          </a:p>
        </p:txBody>
      </p:sp>
      <p:sp>
        <p:nvSpPr>
          <p:cNvPr id="73" name="object 73"/>
          <p:cNvSpPr txBox="1"/>
          <p:nvPr/>
        </p:nvSpPr>
        <p:spPr>
          <a:xfrm>
            <a:off x="8538209" y="4676013"/>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7</a:t>
            </a:r>
            <a:endParaRPr sz="1800">
              <a:latin typeface="Arial"/>
              <a:cs typeface="Arial"/>
            </a:endParaRPr>
          </a:p>
        </p:txBody>
      </p:sp>
      <p:grpSp>
        <p:nvGrpSpPr>
          <p:cNvPr id="74" name="object 74"/>
          <p:cNvGrpSpPr/>
          <p:nvPr/>
        </p:nvGrpSpPr>
        <p:grpSpPr>
          <a:xfrm>
            <a:off x="304800" y="5486400"/>
            <a:ext cx="8476615" cy="551815"/>
            <a:chOff x="304800" y="5486400"/>
            <a:chExt cx="8476615" cy="551815"/>
          </a:xfrm>
        </p:grpSpPr>
        <p:sp>
          <p:nvSpPr>
            <p:cNvPr id="75" name="object 75"/>
            <p:cNvSpPr/>
            <p:nvPr/>
          </p:nvSpPr>
          <p:spPr>
            <a:xfrm>
              <a:off x="5562600" y="5498591"/>
              <a:ext cx="124967" cy="539495"/>
            </a:xfrm>
            <a:prstGeom prst="rect">
              <a:avLst/>
            </a:prstGeom>
            <a:blipFill>
              <a:blip r:embed="rId17" cstate="print"/>
              <a:stretch>
                <a:fillRect/>
              </a:stretch>
            </a:blipFill>
          </p:spPr>
          <p:txBody>
            <a:bodyPr wrap="square" lIns="0" tIns="0" rIns="0" bIns="0" rtlCol="0"/>
            <a:lstStyle/>
            <a:p>
              <a:endParaRPr/>
            </a:p>
          </p:txBody>
        </p:sp>
        <p:sp>
          <p:nvSpPr>
            <p:cNvPr id="76" name="object 76"/>
            <p:cNvSpPr/>
            <p:nvPr/>
          </p:nvSpPr>
          <p:spPr>
            <a:xfrm>
              <a:off x="6477000" y="5498591"/>
              <a:ext cx="246888" cy="539495"/>
            </a:xfrm>
            <a:prstGeom prst="rect">
              <a:avLst/>
            </a:prstGeom>
            <a:blipFill>
              <a:blip r:embed="rId19" cstate="print"/>
              <a:stretch>
                <a:fillRect/>
              </a:stretch>
            </a:blipFill>
          </p:spPr>
          <p:txBody>
            <a:bodyPr wrap="square" lIns="0" tIns="0" rIns="0" bIns="0" rtlCol="0"/>
            <a:lstStyle/>
            <a:p>
              <a:endParaRPr/>
            </a:p>
          </p:txBody>
        </p:sp>
        <p:sp>
          <p:nvSpPr>
            <p:cNvPr id="77" name="object 77"/>
            <p:cNvSpPr/>
            <p:nvPr/>
          </p:nvSpPr>
          <p:spPr>
            <a:xfrm>
              <a:off x="7467600" y="5498591"/>
              <a:ext cx="246888" cy="539495"/>
            </a:xfrm>
            <a:prstGeom prst="rect">
              <a:avLst/>
            </a:prstGeom>
            <a:blipFill>
              <a:blip r:embed="rId20" cstate="print"/>
              <a:stretch>
                <a:fillRect/>
              </a:stretch>
            </a:blipFill>
          </p:spPr>
          <p:txBody>
            <a:bodyPr wrap="square" lIns="0" tIns="0" rIns="0" bIns="0" rtlCol="0"/>
            <a:lstStyle/>
            <a:p>
              <a:endParaRPr/>
            </a:p>
          </p:txBody>
        </p:sp>
        <p:sp>
          <p:nvSpPr>
            <p:cNvPr id="78" name="object 78"/>
            <p:cNvSpPr/>
            <p:nvPr/>
          </p:nvSpPr>
          <p:spPr>
            <a:xfrm>
              <a:off x="8534400" y="5498591"/>
              <a:ext cx="246888" cy="539495"/>
            </a:xfrm>
            <a:prstGeom prst="rect">
              <a:avLst/>
            </a:prstGeom>
            <a:blipFill>
              <a:blip r:embed="rId21" cstate="print"/>
              <a:stretch>
                <a:fillRect/>
              </a:stretch>
            </a:blipFill>
          </p:spPr>
          <p:txBody>
            <a:bodyPr wrap="square" lIns="0" tIns="0" rIns="0" bIns="0" rtlCol="0"/>
            <a:lstStyle/>
            <a:p>
              <a:endParaRPr/>
            </a:p>
          </p:txBody>
        </p:sp>
        <p:sp>
          <p:nvSpPr>
            <p:cNvPr id="79" name="object 79"/>
            <p:cNvSpPr/>
            <p:nvPr/>
          </p:nvSpPr>
          <p:spPr>
            <a:xfrm>
              <a:off x="3429000" y="5498591"/>
              <a:ext cx="289560" cy="539495"/>
            </a:xfrm>
            <a:prstGeom prst="rect">
              <a:avLst/>
            </a:prstGeom>
            <a:blipFill>
              <a:blip r:embed="rId22" cstate="print"/>
              <a:stretch>
                <a:fillRect/>
              </a:stretch>
            </a:blipFill>
          </p:spPr>
          <p:txBody>
            <a:bodyPr wrap="square" lIns="0" tIns="0" rIns="0" bIns="0" rtlCol="0"/>
            <a:lstStyle/>
            <a:p>
              <a:endParaRPr/>
            </a:p>
          </p:txBody>
        </p:sp>
        <p:sp>
          <p:nvSpPr>
            <p:cNvPr id="80" name="object 80"/>
            <p:cNvSpPr/>
            <p:nvPr/>
          </p:nvSpPr>
          <p:spPr>
            <a:xfrm>
              <a:off x="2362200" y="5498591"/>
              <a:ext cx="405384" cy="539495"/>
            </a:xfrm>
            <a:prstGeom prst="rect">
              <a:avLst/>
            </a:prstGeom>
            <a:blipFill>
              <a:blip r:embed="rId23" cstate="print"/>
              <a:stretch>
                <a:fillRect/>
              </a:stretch>
            </a:blipFill>
          </p:spPr>
          <p:txBody>
            <a:bodyPr wrap="square" lIns="0" tIns="0" rIns="0" bIns="0" rtlCol="0"/>
            <a:lstStyle/>
            <a:p>
              <a:endParaRPr/>
            </a:p>
          </p:txBody>
        </p:sp>
        <p:sp>
          <p:nvSpPr>
            <p:cNvPr id="81" name="object 81"/>
            <p:cNvSpPr/>
            <p:nvPr/>
          </p:nvSpPr>
          <p:spPr>
            <a:xfrm>
              <a:off x="1371600" y="5498591"/>
              <a:ext cx="405384" cy="539495"/>
            </a:xfrm>
            <a:prstGeom prst="rect">
              <a:avLst/>
            </a:prstGeom>
            <a:blipFill>
              <a:blip r:embed="rId24" cstate="print"/>
              <a:stretch>
                <a:fillRect/>
              </a:stretch>
            </a:blipFill>
          </p:spPr>
          <p:txBody>
            <a:bodyPr wrap="square" lIns="0" tIns="0" rIns="0" bIns="0" rtlCol="0"/>
            <a:lstStyle/>
            <a:p>
              <a:endParaRPr/>
            </a:p>
          </p:txBody>
        </p:sp>
        <p:sp>
          <p:nvSpPr>
            <p:cNvPr id="82" name="object 82"/>
            <p:cNvSpPr/>
            <p:nvPr/>
          </p:nvSpPr>
          <p:spPr>
            <a:xfrm>
              <a:off x="304800" y="5486400"/>
              <a:ext cx="379475" cy="504444"/>
            </a:xfrm>
            <a:prstGeom prst="rect">
              <a:avLst/>
            </a:prstGeom>
            <a:blipFill>
              <a:blip r:embed="rId25" cstate="print"/>
              <a:stretch>
                <a:fillRect/>
              </a:stretch>
            </a:blipFill>
          </p:spPr>
          <p:txBody>
            <a:bodyPr wrap="square" lIns="0" tIns="0" rIns="0" bIns="0" rtlCol="0"/>
            <a:lstStyle/>
            <a:p>
              <a:endParaRPr/>
            </a:p>
          </p:txBody>
        </p:sp>
      </p:grpSp>
      <p:sp>
        <p:nvSpPr>
          <p:cNvPr id="83" name="object 83"/>
          <p:cNvSpPr txBox="1"/>
          <p:nvPr/>
        </p:nvSpPr>
        <p:spPr>
          <a:xfrm>
            <a:off x="4498975" y="4674489"/>
            <a:ext cx="1670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0</a:t>
            </a:r>
            <a:endParaRPr sz="2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dirty="0"/>
              <a:t>numbers</a:t>
            </a:r>
          </a:p>
        </p:txBody>
      </p:sp>
      <p:sp>
        <p:nvSpPr>
          <p:cNvPr id="9" name="object 9"/>
          <p:cNvSpPr txBox="1"/>
          <p:nvPr/>
        </p:nvSpPr>
        <p:spPr>
          <a:xfrm>
            <a:off x="78739" y="786130"/>
            <a:ext cx="8352790" cy="2324735"/>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5" dirty="0">
                <a:solidFill>
                  <a:srgbClr val="0AD0D9"/>
                </a:solidFill>
                <a:latin typeface="Arial"/>
                <a:cs typeface="Arial"/>
              </a:rPr>
              <a:t>A.	</a:t>
            </a:r>
            <a:r>
              <a:rPr sz="2600" dirty="0">
                <a:latin typeface="Arial"/>
                <a:cs typeface="Arial"/>
              </a:rPr>
              <a:t>Compare the rational</a:t>
            </a:r>
            <a:r>
              <a:rPr sz="2600" spc="-30" dirty="0">
                <a:latin typeface="Arial"/>
                <a:cs typeface="Arial"/>
              </a:rPr>
              <a:t> </a:t>
            </a:r>
            <a:r>
              <a:rPr sz="2600" dirty="0">
                <a:latin typeface="Arial"/>
                <a:cs typeface="Arial"/>
              </a:rPr>
              <a:t>numbers</a:t>
            </a:r>
            <a:endParaRPr sz="2600">
              <a:latin typeface="Arial"/>
              <a:cs typeface="Arial"/>
            </a:endParaRPr>
          </a:p>
          <a:p>
            <a:pPr>
              <a:lnSpc>
                <a:spcPct val="100000"/>
              </a:lnSpc>
              <a:spcBef>
                <a:spcPts val="50"/>
              </a:spcBef>
            </a:pPr>
            <a:endParaRPr sz="3750">
              <a:latin typeface="Arial"/>
              <a:cs typeface="Arial"/>
            </a:endParaRPr>
          </a:p>
          <a:p>
            <a:pPr marL="12700">
              <a:lnSpc>
                <a:spcPct val="100000"/>
              </a:lnSpc>
              <a:spcBef>
                <a:spcPts val="5"/>
              </a:spcBef>
            </a:pPr>
            <a:r>
              <a:rPr sz="2600" dirty="0">
                <a:latin typeface="Arial"/>
                <a:cs typeface="Arial"/>
              </a:rPr>
              <a:t>Lets </a:t>
            </a:r>
            <a:r>
              <a:rPr sz="2600" spc="5" dirty="0">
                <a:latin typeface="Arial"/>
                <a:cs typeface="Arial"/>
              </a:rPr>
              <a:t>make </a:t>
            </a:r>
            <a:r>
              <a:rPr sz="2600" dirty="0">
                <a:latin typeface="Arial"/>
                <a:cs typeface="Arial"/>
              </a:rPr>
              <a:t>there </a:t>
            </a:r>
            <a:r>
              <a:rPr sz="2600" spc="5" dirty="0">
                <a:latin typeface="Arial"/>
                <a:cs typeface="Arial"/>
              </a:rPr>
              <a:t>LCM same </a:t>
            </a:r>
            <a:r>
              <a:rPr sz="2600" dirty="0">
                <a:latin typeface="Arial"/>
                <a:cs typeface="Arial"/>
              </a:rPr>
              <a:t>and </a:t>
            </a:r>
            <a:r>
              <a:rPr sz="2600" spc="-5" dirty="0">
                <a:latin typeface="Arial"/>
                <a:cs typeface="Arial"/>
              </a:rPr>
              <a:t>then </a:t>
            </a:r>
            <a:r>
              <a:rPr sz="2600" dirty="0">
                <a:latin typeface="Arial"/>
                <a:cs typeface="Arial"/>
              </a:rPr>
              <a:t>compare them.</a:t>
            </a:r>
            <a:r>
              <a:rPr sz="2600" spc="-85" dirty="0">
                <a:latin typeface="Arial"/>
                <a:cs typeface="Arial"/>
              </a:rPr>
              <a:t> </a:t>
            </a:r>
            <a:r>
              <a:rPr sz="2600" dirty="0">
                <a:latin typeface="Arial"/>
                <a:cs typeface="Arial"/>
              </a:rPr>
              <a:t>So,</a:t>
            </a:r>
            <a:endParaRPr sz="2600">
              <a:latin typeface="Arial"/>
              <a:cs typeface="Arial"/>
            </a:endParaRPr>
          </a:p>
          <a:p>
            <a:pPr>
              <a:lnSpc>
                <a:spcPct val="100000"/>
              </a:lnSpc>
            </a:pPr>
            <a:endParaRPr sz="3800">
              <a:latin typeface="Arial"/>
              <a:cs typeface="Arial"/>
            </a:endParaRPr>
          </a:p>
          <a:p>
            <a:pPr marR="135255" algn="r">
              <a:lnSpc>
                <a:spcPct val="100000"/>
              </a:lnSpc>
            </a:pPr>
            <a:r>
              <a:rPr sz="2600" dirty="0">
                <a:latin typeface="Arial"/>
                <a:cs typeface="Arial"/>
              </a:rPr>
              <a:t>a</a:t>
            </a:r>
            <a:r>
              <a:rPr sz="2600" spc="5" dirty="0">
                <a:latin typeface="Arial"/>
                <a:cs typeface="Arial"/>
              </a:rPr>
              <a:t>n</a:t>
            </a:r>
            <a:r>
              <a:rPr sz="2600" dirty="0">
                <a:latin typeface="Arial"/>
                <a:cs typeface="Arial"/>
              </a:rPr>
              <a:t>d</a:t>
            </a:r>
            <a:endParaRPr sz="2600">
              <a:latin typeface="Arial"/>
              <a:cs typeface="Arial"/>
            </a:endParaRPr>
          </a:p>
        </p:txBody>
      </p:sp>
      <p:sp>
        <p:nvSpPr>
          <p:cNvPr id="10" name="object 10"/>
          <p:cNvSpPr/>
          <p:nvPr/>
        </p:nvSpPr>
        <p:spPr>
          <a:xfrm>
            <a:off x="4041647" y="762000"/>
            <a:ext cx="964691" cy="6477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57200" y="2590800"/>
            <a:ext cx="1624584" cy="609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172200" y="2667000"/>
            <a:ext cx="1624583" cy="60960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3753611" y="3657600"/>
            <a:ext cx="1199388" cy="743712"/>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962400" y="5029200"/>
            <a:ext cx="762000" cy="713232"/>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dirty="0"/>
              <a:t>numbers</a:t>
            </a:r>
          </a:p>
        </p:txBody>
      </p:sp>
      <p:sp>
        <p:nvSpPr>
          <p:cNvPr id="9" name="object 9"/>
          <p:cNvSpPr txBox="1"/>
          <p:nvPr/>
        </p:nvSpPr>
        <p:spPr>
          <a:xfrm>
            <a:off x="6939808" y="786130"/>
            <a:ext cx="410845" cy="422275"/>
          </a:xfrm>
          <a:prstGeom prst="rect">
            <a:avLst/>
          </a:prstGeom>
        </p:spPr>
        <p:txBody>
          <a:bodyPr vert="horz" wrap="square" lIns="0" tIns="13335" rIns="0" bIns="0" rtlCol="0">
            <a:spAutoFit/>
          </a:bodyPr>
          <a:lstStyle/>
          <a:p>
            <a:pPr marL="12700">
              <a:lnSpc>
                <a:spcPct val="100000"/>
              </a:lnSpc>
              <a:spcBef>
                <a:spcPts val="105"/>
              </a:spcBef>
            </a:pPr>
            <a:r>
              <a:rPr sz="2600" spc="-10" dirty="0">
                <a:latin typeface="Arial"/>
                <a:cs typeface="Arial"/>
              </a:rPr>
              <a:t>f</a:t>
            </a:r>
            <a:r>
              <a:rPr sz="2600" dirty="0">
                <a:latin typeface="Arial"/>
                <a:cs typeface="Arial"/>
              </a:rPr>
              <a:t>or</a:t>
            </a:r>
            <a:endParaRPr sz="2600">
              <a:latin typeface="Arial"/>
              <a:cs typeface="Arial"/>
            </a:endParaRPr>
          </a:p>
        </p:txBody>
      </p:sp>
      <p:sp>
        <p:nvSpPr>
          <p:cNvPr id="10" name="object 10"/>
          <p:cNvSpPr txBox="1"/>
          <p:nvPr/>
        </p:nvSpPr>
        <p:spPr>
          <a:xfrm>
            <a:off x="2250037" y="1182370"/>
            <a:ext cx="117475" cy="422275"/>
          </a:xfrm>
          <a:prstGeom prst="rect">
            <a:avLst/>
          </a:prstGeom>
        </p:spPr>
        <p:txBody>
          <a:bodyPr vert="horz" wrap="square" lIns="0" tIns="13335" rIns="0" bIns="0" rtlCol="0">
            <a:spAutoFit/>
          </a:bodyPr>
          <a:lstStyle/>
          <a:p>
            <a:pPr marL="12700">
              <a:lnSpc>
                <a:spcPct val="100000"/>
              </a:lnSpc>
              <a:spcBef>
                <a:spcPts val="105"/>
              </a:spcBef>
            </a:pPr>
            <a:r>
              <a:rPr sz="2600" dirty="0">
                <a:latin typeface="Arial"/>
                <a:cs typeface="Arial"/>
              </a:rPr>
              <a:t>,</a:t>
            </a:r>
            <a:endParaRPr sz="2600">
              <a:latin typeface="Arial"/>
              <a:cs typeface="Arial"/>
            </a:endParaRPr>
          </a:p>
        </p:txBody>
      </p:sp>
      <p:sp>
        <p:nvSpPr>
          <p:cNvPr id="11" name="object 11"/>
          <p:cNvSpPr txBox="1"/>
          <p:nvPr/>
        </p:nvSpPr>
        <p:spPr>
          <a:xfrm>
            <a:off x="78739" y="786130"/>
            <a:ext cx="1551940" cy="2166620"/>
          </a:xfrm>
          <a:prstGeom prst="rect">
            <a:avLst/>
          </a:prstGeom>
        </p:spPr>
        <p:txBody>
          <a:bodyPr vert="horz" wrap="square" lIns="0" tIns="13335" rIns="0" bIns="0" rtlCol="0">
            <a:spAutoFit/>
          </a:bodyPr>
          <a:lstStyle/>
          <a:p>
            <a:pPr marL="12700">
              <a:lnSpc>
                <a:spcPct val="100000"/>
              </a:lnSpc>
              <a:spcBef>
                <a:spcPts val="105"/>
              </a:spcBef>
              <a:tabLst>
                <a:tab pos="527685" algn="l"/>
              </a:tabLst>
            </a:pPr>
            <a:r>
              <a:rPr sz="2450" spc="5" dirty="0">
                <a:solidFill>
                  <a:srgbClr val="0AD0D9"/>
                </a:solidFill>
                <a:latin typeface="Arial"/>
                <a:cs typeface="Arial"/>
              </a:rPr>
              <a:t>A.	</a:t>
            </a:r>
            <a:r>
              <a:rPr sz="2600" spc="-25" dirty="0">
                <a:latin typeface="Arial"/>
                <a:cs typeface="Arial"/>
              </a:rPr>
              <a:t>Verify</a:t>
            </a:r>
            <a:r>
              <a:rPr sz="2600" spc="-75" dirty="0">
                <a:latin typeface="Arial"/>
                <a:cs typeface="Arial"/>
              </a:rPr>
              <a:t> </a:t>
            </a:r>
            <a:r>
              <a:rPr sz="2600" dirty="0">
                <a:latin typeface="Arial"/>
                <a:cs typeface="Arial"/>
              </a:rPr>
              <a:t>:</a:t>
            </a:r>
            <a:endParaRPr sz="2600">
              <a:latin typeface="Arial"/>
              <a:cs typeface="Arial"/>
            </a:endParaRPr>
          </a:p>
          <a:p>
            <a:pPr marL="527685">
              <a:lnSpc>
                <a:spcPct val="100000"/>
              </a:lnSpc>
            </a:pPr>
            <a:r>
              <a:rPr sz="2600" dirty="0">
                <a:latin typeface="Arial"/>
                <a:cs typeface="Arial"/>
              </a:rPr>
              <a:t>,</a:t>
            </a:r>
            <a:endParaRPr sz="2600">
              <a:latin typeface="Arial"/>
              <a:cs typeface="Arial"/>
            </a:endParaRPr>
          </a:p>
          <a:p>
            <a:pPr marL="12700" marR="47625">
              <a:lnSpc>
                <a:spcPts val="3750"/>
              </a:lnSpc>
              <a:spcBef>
                <a:spcPts val="220"/>
              </a:spcBef>
            </a:pPr>
            <a:r>
              <a:rPr sz="2600" spc="-25" dirty="0">
                <a:latin typeface="Arial"/>
                <a:cs typeface="Arial"/>
              </a:rPr>
              <a:t>We </a:t>
            </a:r>
            <a:r>
              <a:rPr sz="2600" dirty="0">
                <a:latin typeface="Arial"/>
                <a:cs typeface="Arial"/>
              </a:rPr>
              <a:t>have</a:t>
            </a:r>
            <a:r>
              <a:rPr sz="2600" spc="-60" dirty="0">
                <a:latin typeface="Arial"/>
                <a:cs typeface="Arial"/>
              </a:rPr>
              <a:t> </a:t>
            </a:r>
            <a:r>
              <a:rPr sz="2600" dirty="0">
                <a:latin typeface="Arial"/>
                <a:cs typeface="Arial"/>
              </a:rPr>
              <a:t>,  LHS</a:t>
            </a:r>
            <a:r>
              <a:rPr sz="2600" spc="-30" dirty="0">
                <a:latin typeface="Arial"/>
                <a:cs typeface="Arial"/>
              </a:rPr>
              <a:t> </a:t>
            </a:r>
            <a:r>
              <a:rPr sz="2600" dirty="0">
                <a:latin typeface="Arial"/>
                <a:cs typeface="Arial"/>
              </a:rPr>
              <a:t>=</a:t>
            </a:r>
            <a:endParaRPr sz="2600">
              <a:latin typeface="Arial"/>
              <a:cs typeface="Arial"/>
            </a:endParaRPr>
          </a:p>
          <a:p>
            <a:pPr marL="527685">
              <a:lnSpc>
                <a:spcPts val="2885"/>
              </a:lnSpc>
            </a:pPr>
            <a:r>
              <a:rPr sz="2600" dirty="0">
                <a:latin typeface="Arial"/>
                <a:cs typeface="Arial"/>
              </a:rPr>
              <a:t>RHS</a:t>
            </a:r>
            <a:r>
              <a:rPr sz="2600" spc="-75" dirty="0">
                <a:latin typeface="Arial"/>
                <a:cs typeface="Arial"/>
              </a:rPr>
              <a:t> </a:t>
            </a:r>
            <a:r>
              <a:rPr sz="2600" dirty="0">
                <a:latin typeface="Arial"/>
                <a:cs typeface="Arial"/>
              </a:rPr>
              <a:t>=</a:t>
            </a:r>
            <a:endParaRPr sz="2600">
              <a:latin typeface="Arial"/>
              <a:cs typeface="Arial"/>
            </a:endParaRPr>
          </a:p>
        </p:txBody>
      </p:sp>
      <p:sp>
        <p:nvSpPr>
          <p:cNvPr id="12" name="object 12"/>
          <p:cNvSpPr/>
          <p:nvPr/>
        </p:nvSpPr>
        <p:spPr>
          <a:xfrm>
            <a:off x="1447800" y="762000"/>
            <a:ext cx="2517648" cy="539496"/>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648200" y="762000"/>
            <a:ext cx="699515" cy="539496"/>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638800" y="762000"/>
            <a:ext cx="548639" cy="539496"/>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400800" y="762000"/>
            <a:ext cx="685800" cy="576072"/>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838200" y="1752600"/>
            <a:ext cx="984503" cy="467867"/>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533400" y="2514600"/>
            <a:ext cx="198120" cy="359663"/>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838200" y="2438400"/>
            <a:ext cx="1228344" cy="467867"/>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533400" y="3145535"/>
            <a:ext cx="198120" cy="359663"/>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838200" y="3124200"/>
            <a:ext cx="1850136" cy="467867"/>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533400" y="3831335"/>
            <a:ext cx="198120" cy="359663"/>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838200" y="3810000"/>
            <a:ext cx="1405127" cy="467868"/>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914400" y="4572000"/>
            <a:ext cx="688848" cy="467868"/>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533400" y="4648200"/>
            <a:ext cx="198120" cy="359663"/>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914400" y="5334000"/>
            <a:ext cx="1394460" cy="467868"/>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533400" y="5355335"/>
            <a:ext cx="198120" cy="359663"/>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838200" y="6009132"/>
            <a:ext cx="737616" cy="467868"/>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533400" y="6041135"/>
            <a:ext cx="198120" cy="359663"/>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1981200" y="6009132"/>
            <a:ext cx="245363" cy="467868"/>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1706879" y="6041135"/>
            <a:ext cx="198119" cy="359663"/>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6705600" y="1746504"/>
            <a:ext cx="993648" cy="467868"/>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6400800" y="2514600"/>
            <a:ext cx="198120" cy="359663"/>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6781800" y="2438400"/>
            <a:ext cx="1228344" cy="467867"/>
          </a:xfrm>
          <a:prstGeom prst="rect">
            <a:avLst/>
          </a:prstGeom>
          <a:blipFill>
            <a:blip r:embed="rId21" cstate="print"/>
            <a:stretch>
              <a:fillRect/>
            </a:stretch>
          </a:blipFill>
        </p:spPr>
        <p:txBody>
          <a:bodyPr wrap="square" lIns="0" tIns="0" rIns="0" bIns="0" rtlCol="0"/>
          <a:lstStyle/>
          <a:p>
            <a:endParaRPr/>
          </a:p>
        </p:txBody>
      </p:sp>
      <p:sp>
        <p:nvSpPr>
          <p:cNvPr id="34" name="object 34"/>
          <p:cNvSpPr/>
          <p:nvPr/>
        </p:nvSpPr>
        <p:spPr>
          <a:xfrm>
            <a:off x="6400800" y="3145535"/>
            <a:ext cx="198120" cy="359663"/>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6705600" y="3113532"/>
            <a:ext cx="1877568" cy="467868"/>
          </a:xfrm>
          <a:prstGeom prst="rect">
            <a:avLst/>
          </a:prstGeom>
          <a:blipFill>
            <a:blip r:embed="rId22" cstate="print"/>
            <a:stretch>
              <a:fillRect/>
            </a:stretch>
          </a:blipFill>
        </p:spPr>
        <p:txBody>
          <a:bodyPr wrap="square" lIns="0" tIns="0" rIns="0" bIns="0" rtlCol="0"/>
          <a:lstStyle/>
          <a:p>
            <a:endParaRPr/>
          </a:p>
        </p:txBody>
      </p:sp>
      <p:sp>
        <p:nvSpPr>
          <p:cNvPr id="36" name="object 36"/>
          <p:cNvSpPr/>
          <p:nvPr/>
        </p:nvSpPr>
        <p:spPr>
          <a:xfrm>
            <a:off x="6672071" y="3799332"/>
            <a:ext cx="1328927" cy="467868"/>
          </a:xfrm>
          <a:prstGeom prst="rect">
            <a:avLst/>
          </a:prstGeom>
          <a:blipFill>
            <a:blip r:embed="rId23" cstate="print"/>
            <a:stretch>
              <a:fillRect/>
            </a:stretch>
          </a:blipFill>
        </p:spPr>
        <p:txBody>
          <a:bodyPr wrap="square" lIns="0" tIns="0" rIns="0" bIns="0" rtlCol="0"/>
          <a:lstStyle/>
          <a:p>
            <a:endParaRPr/>
          </a:p>
        </p:txBody>
      </p:sp>
      <p:sp>
        <p:nvSpPr>
          <p:cNvPr id="37" name="object 37"/>
          <p:cNvSpPr/>
          <p:nvPr/>
        </p:nvSpPr>
        <p:spPr>
          <a:xfrm>
            <a:off x="6400800" y="3831335"/>
            <a:ext cx="198120" cy="359663"/>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6705600" y="4572000"/>
            <a:ext cx="688848" cy="467868"/>
          </a:xfrm>
          <a:prstGeom prst="rect">
            <a:avLst/>
          </a:prstGeom>
          <a:blipFill>
            <a:blip r:embed="rId24" cstate="print"/>
            <a:stretch>
              <a:fillRect/>
            </a:stretch>
          </a:blipFill>
        </p:spPr>
        <p:txBody>
          <a:bodyPr wrap="square" lIns="0" tIns="0" rIns="0" bIns="0" rtlCol="0"/>
          <a:lstStyle/>
          <a:p>
            <a:endParaRPr/>
          </a:p>
        </p:txBody>
      </p:sp>
      <p:sp>
        <p:nvSpPr>
          <p:cNvPr id="39" name="object 39"/>
          <p:cNvSpPr/>
          <p:nvPr/>
        </p:nvSpPr>
        <p:spPr>
          <a:xfrm>
            <a:off x="6400800" y="4648200"/>
            <a:ext cx="198120" cy="359663"/>
          </a:xfrm>
          <a:prstGeom prst="rect">
            <a:avLst/>
          </a:prstGeom>
          <a:blipFill>
            <a:blip r:embed="rId12" cstate="print"/>
            <a:stretch>
              <a:fillRect/>
            </a:stretch>
          </a:blipFill>
        </p:spPr>
        <p:txBody>
          <a:bodyPr wrap="square" lIns="0" tIns="0" rIns="0" bIns="0" rtlCol="0"/>
          <a:lstStyle/>
          <a:p>
            <a:endParaRPr/>
          </a:p>
        </p:txBody>
      </p:sp>
      <p:grpSp>
        <p:nvGrpSpPr>
          <p:cNvPr id="40" name="object 40"/>
          <p:cNvGrpSpPr/>
          <p:nvPr/>
        </p:nvGrpSpPr>
        <p:grpSpPr>
          <a:xfrm>
            <a:off x="6431279" y="5323332"/>
            <a:ext cx="1798320" cy="467995"/>
            <a:chOff x="6431279" y="5323332"/>
            <a:chExt cx="1798320" cy="467995"/>
          </a:xfrm>
        </p:grpSpPr>
        <p:sp>
          <p:nvSpPr>
            <p:cNvPr id="41" name="object 41"/>
            <p:cNvSpPr/>
            <p:nvPr/>
          </p:nvSpPr>
          <p:spPr>
            <a:xfrm>
              <a:off x="6646163" y="5323332"/>
              <a:ext cx="1583435" cy="467868"/>
            </a:xfrm>
            <a:prstGeom prst="rect">
              <a:avLst/>
            </a:prstGeom>
            <a:blipFill>
              <a:blip r:embed="rId25" cstate="print"/>
              <a:stretch>
                <a:fillRect/>
              </a:stretch>
            </a:blipFill>
          </p:spPr>
          <p:txBody>
            <a:bodyPr wrap="square" lIns="0" tIns="0" rIns="0" bIns="0" rtlCol="0"/>
            <a:lstStyle/>
            <a:p>
              <a:endParaRPr/>
            </a:p>
          </p:txBody>
        </p:sp>
        <p:sp>
          <p:nvSpPr>
            <p:cNvPr id="42" name="object 42"/>
            <p:cNvSpPr/>
            <p:nvPr/>
          </p:nvSpPr>
          <p:spPr>
            <a:xfrm>
              <a:off x="6431279" y="5355336"/>
              <a:ext cx="198120" cy="359663"/>
            </a:xfrm>
            <a:prstGeom prst="rect">
              <a:avLst/>
            </a:prstGeom>
            <a:blipFill>
              <a:blip r:embed="rId12" cstate="print"/>
              <a:stretch>
                <a:fillRect/>
              </a:stretch>
            </a:blipFill>
          </p:spPr>
          <p:txBody>
            <a:bodyPr wrap="square" lIns="0" tIns="0" rIns="0" bIns="0" rtlCol="0"/>
            <a:lstStyle/>
            <a:p>
              <a:endParaRPr/>
            </a:p>
          </p:txBody>
        </p:sp>
      </p:grpSp>
      <p:sp>
        <p:nvSpPr>
          <p:cNvPr id="43" name="object 43"/>
          <p:cNvSpPr/>
          <p:nvPr/>
        </p:nvSpPr>
        <p:spPr>
          <a:xfrm>
            <a:off x="6431279" y="6041135"/>
            <a:ext cx="198120" cy="359663"/>
          </a:xfrm>
          <a:prstGeom prst="rect">
            <a:avLst/>
          </a:prstGeom>
          <a:blipFill>
            <a:blip r:embed="rId12" cstate="print"/>
            <a:stretch>
              <a:fillRect/>
            </a:stretch>
          </a:blipFill>
        </p:spPr>
        <p:txBody>
          <a:bodyPr wrap="square" lIns="0" tIns="0" rIns="0" bIns="0" rtlCol="0"/>
          <a:lstStyle/>
          <a:p>
            <a:endParaRPr/>
          </a:p>
        </p:txBody>
      </p:sp>
      <p:sp>
        <p:nvSpPr>
          <p:cNvPr id="44" name="object 44"/>
          <p:cNvSpPr/>
          <p:nvPr/>
        </p:nvSpPr>
        <p:spPr>
          <a:xfrm>
            <a:off x="6705600" y="6009132"/>
            <a:ext cx="1098803" cy="467868"/>
          </a:xfrm>
          <a:prstGeom prst="rect">
            <a:avLst/>
          </a:prstGeom>
          <a:blipFill>
            <a:blip r:embed="rId26" cstate="print"/>
            <a:stretch>
              <a:fillRect/>
            </a:stretch>
          </a:blipFill>
        </p:spPr>
        <p:txBody>
          <a:bodyPr wrap="square" lIns="0" tIns="0" rIns="0" bIns="0" rtlCol="0"/>
          <a:lstStyle/>
          <a:p>
            <a:endParaRPr/>
          </a:p>
        </p:txBody>
      </p:sp>
      <p:sp>
        <p:nvSpPr>
          <p:cNvPr id="45" name="object 45"/>
          <p:cNvSpPr/>
          <p:nvPr/>
        </p:nvSpPr>
        <p:spPr>
          <a:xfrm>
            <a:off x="7879080" y="6041135"/>
            <a:ext cx="198120" cy="359663"/>
          </a:xfrm>
          <a:prstGeom prst="rect">
            <a:avLst/>
          </a:prstGeom>
          <a:blipFill>
            <a:blip r:embed="rId12" cstate="print"/>
            <a:stretch>
              <a:fillRect/>
            </a:stretch>
          </a:blipFill>
        </p:spPr>
        <p:txBody>
          <a:bodyPr wrap="square" lIns="0" tIns="0" rIns="0" bIns="0" rtlCol="0"/>
          <a:lstStyle/>
          <a:p>
            <a:endParaRPr/>
          </a:p>
        </p:txBody>
      </p:sp>
      <p:sp>
        <p:nvSpPr>
          <p:cNvPr id="46" name="object 46"/>
          <p:cNvSpPr/>
          <p:nvPr/>
        </p:nvSpPr>
        <p:spPr>
          <a:xfrm>
            <a:off x="8212835" y="6019800"/>
            <a:ext cx="245364" cy="467868"/>
          </a:xfrm>
          <a:prstGeom prst="rect">
            <a:avLst/>
          </a:prstGeom>
          <a:blipFill>
            <a:blip r:embed="rId19"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01472" y="0"/>
            <a:ext cx="7641590" cy="711835"/>
          </a:xfrm>
          <a:prstGeom prst="rect">
            <a:avLst/>
          </a:prstGeom>
        </p:spPr>
        <p:txBody>
          <a:bodyPr vert="horz" wrap="square" lIns="0" tIns="12700" rIns="0" bIns="0" rtlCol="0">
            <a:spAutoFit/>
          </a:bodyPr>
          <a:lstStyle/>
          <a:p>
            <a:pPr marL="12700">
              <a:lnSpc>
                <a:spcPct val="100000"/>
              </a:lnSpc>
              <a:spcBef>
                <a:spcPts val="100"/>
              </a:spcBef>
            </a:pPr>
            <a:r>
              <a:rPr sz="4500" b="1" i="1" dirty="0">
                <a:solidFill>
                  <a:srgbClr val="C00000"/>
                </a:solidFill>
                <a:latin typeface="Times New Roman"/>
                <a:cs typeface="Times New Roman"/>
              </a:rPr>
              <a:t>PROPERITIES OF</a:t>
            </a:r>
            <a:r>
              <a:rPr sz="4500" b="1" i="1" spc="-160" dirty="0">
                <a:solidFill>
                  <a:srgbClr val="C00000"/>
                </a:solidFill>
                <a:latin typeface="Times New Roman"/>
                <a:cs typeface="Times New Roman"/>
              </a:rPr>
              <a:t> </a:t>
            </a:r>
            <a:r>
              <a:rPr sz="4500" b="1" i="1" dirty="0">
                <a:solidFill>
                  <a:srgbClr val="C00000"/>
                </a:solidFill>
                <a:latin typeface="Times New Roman"/>
                <a:cs typeface="Times New Roman"/>
              </a:rPr>
              <a:t>NUMBERS</a:t>
            </a:r>
            <a:endParaRPr sz="4500">
              <a:latin typeface="Times New Roman"/>
              <a:cs typeface="Times New Roman"/>
            </a:endParaRPr>
          </a:p>
        </p:txBody>
      </p:sp>
      <p:sp>
        <p:nvSpPr>
          <p:cNvPr id="9" name="object 9"/>
          <p:cNvSpPr/>
          <p:nvPr/>
        </p:nvSpPr>
        <p:spPr>
          <a:xfrm>
            <a:off x="614197" y="537972"/>
            <a:ext cx="7611109" cy="55244"/>
          </a:xfrm>
          <a:custGeom>
            <a:avLst/>
            <a:gdLst/>
            <a:ahLst/>
            <a:cxnLst/>
            <a:rect l="l" t="t" r="r" b="b"/>
            <a:pathLst>
              <a:path w="7611109" h="55245">
                <a:moveTo>
                  <a:pt x="7610830" y="0"/>
                </a:moveTo>
                <a:lnTo>
                  <a:pt x="0" y="0"/>
                </a:lnTo>
                <a:lnTo>
                  <a:pt x="0" y="54863"/>
                </a:lnTo>
                <a:lnTo>
                  <a:pt x="7610830" y="54863"/>
                </a:lnTo>
                <a:lnTo>
                  <a:pt x="7610830" y="0"/>
                </a:lnTo>
                <a:close/>
              </a:path>
            </a:pathLst>
          </a:custGeom>
          <a:solidFill>
            <a:srgbClr val="C00000"/>
          </a:solidFill>
        </p:spPr>
        <p:txBody>
          <a:bodyPr wrap="square" lIns="0" tIns="0" rIns="0" bIns="0" rtlCol="0"/>
          <a:lstStyle/>
          <a:p>
            <a:endParaRPr/>
          </a:p>
        </p:txBody>
      </p:sp>
      <p:sp>
        <p:nvSpPr>
          <p:cNvPr id="10" name="object 10"/>
          <p:cNvSpPr txBox="1"/>
          <p:nvPr/>
        </p:nvSpPr>
        <p:spPr>
          <a:xfrm>
            <a:off x="78739" y="709930"/>
            <a:ext cx="8462010" cy="5574665"/>
          </a:xfrm>
          <a:prstGeom prst="rect">
            <a:avLst/>
          </a:prstGeom>
        </p:spPr>
        <p:txBody>
          <a:bodyPr vert="horz" wrap="square" lIns="0" tIns="13335" rIns="0" bIns="0" rtlCol="0">
            <a:spAutoFit/>
          </a:bodyPr>
          <a:lstStyle/>
          <a:p>
            <a:pPr marL="287020" marR="5080" indent="-274320">
              <a:lnSpc>
                <a:spcPct val="100000"/>
              </a:lnSpc>
              <a:spcBef>
                <a:spcPts val="105"/>
              </a:spcBef>
            </a:pPr>
            <a:r>
              <a:rPr sz="2600" dirty="0">
                <a:latin typeface="Arial"/>
                <a:cs typeface="Arial"/>
              </a:rPr>
              <a:t>Under the properties of numbers, we studies the</a:t>
            </a:r>
            <a:r>
              <a:rPr sz="2600" spc="-35" dirty="0">
                <a:latin typeface="Arial"/>
                <a:cs typeface="Arial"/>
              </a:rPr>
              <a:t> </a:t>
            </a:r>
            <a:r>
              <a:rPr sz="2600" dirty="0">
                <a:latin typeface="Arial"/>
                <a:cs typeface="Arial"/>
              </a:rPr>
              <a:t>following  properties of number</a:t>
            </a:r>
            <a:r>
              <a:rPr sz="2600" spc="-30" dirty="0">
                <a:latin typeface="Arial"/>
                <a:cs typeface="Arial"/>
              </a:rPr>
              <a:t> </a:t>
            </a:r>
            <a:r>
              <a:rPr sz="2600" spc="5" dirty="0">
                <a:latin typeface="Arial"/>
                <a:cs typeface="Arial"/>
              </a:rPr>
              <a:t>system-</a:t>
            </a:r>
            <a:endParaRPr sz="2600">
              <a:latin typeface="Arial"/>
              <a:cs typeface="Arial"/>
            </a:endParaRPr>
          </a:p>
          <a:p>
            <a:pPr marL="12700">
              <a:lnSpc>
                <a:spcPct val="100000"/>
              </a:lnSpc>
              <a:spcBef>
                <a:spcPts val="620"/>
              </a:spcBef>
              <a:tabLst>
                <a:tab pos="583565" algn="l"/>
              </a:tabLst>
            </a:pPr>
            <a:r>
              <a:rPr sz="2450" spc="5" dirty="0">
                <a:solidFill>
                  <a:srgbClr val="0AD0D9"/>
                </a:solidFill>
                <a:latin typeface="Arial"/>
                <a:cs typeface="Arial"/>
              </a:rPr>
              <a:t>i.	</a:t>
            </a:r>
            <a:r>
              <a:rPr sz="2600" dirty="0">
                <a:latin typeface="Arial"/>
                <a:cs typeface="Arial"/>
              </a:rPr>
              <a:t>CLOSRE</a:t>
            </a:r>
            <a:r>
              <a:rPr sz="2600" spc="-30"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3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Closer under</a:t>
            </a:r>
            <a:r>
              <a:rPr sz="2600" spc="-35" dirty="0">
                <a:latin typeface="Arial"/>
                <a:cs typeface="Arial"/>
              </a:rPr>
              <a:t> </a:t>
            </a:r>
            <a:r>
              <a:rPr sz="2600" dirty="0">
                <a:latin typeface="Arial"/>
                <a:cs typeface="Arial"/>
              </a:rPr>
              <a:t>division</a:t>
            </a:r>
            <a:endParaRPr sz="2600">
              <a:latin typeface="Arial"/>
              <a:cs typeface="Arial"/>
            </a:endParaRPr>
          </a:p>
          <a:p>
            <a:pPr marL="12700">
              <a:lnSpc>
                <a:spcPct val="100000"/>
              </a:lnSpc>
              <a:spcBef>
                <a:spcPts val="625"/>
              </a:spcBef>
              <a:tabLst>
                <a:tab pos="583565" algn="l"/>
              </a:tabLst>
            </a:pPr>
            <a:r>
              <a:rPr sz="2450" spc="5" dirty="0">
                <a:solidFill>
                  <a:srgbClr val="0AD0D9"/>
                </a:solidFill>
                <a:latin typeface="Arial"/>
                <a:cs typeface="Arial"/>
              </a:rPr>
              <a:t>ii.	</a:t>
            </a:r>
            <a:r>
              <a:rPr sz="2600" spc="-35" dirty="0">
                <a:latin typeface="Arial"/>
                <a:cs typeface="Arial"/>
              </a:rPr>
              <a:t>COMMUTATIVE</a:t>
            </a:r>
            <a:r>
              <a:rPr sz="2600" spc="-40"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for</a:t>
            </a:r>
            <a:r>
              <a:rPr sz="2600" spc="-3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for</a:t>
            </a:r>
            <a:r>
              <a:rPr sz="2600" spc="-35"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for</a:t>
            </a:r>
            <a:r>
              <a:rPr sz="2600" spc="-3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Commutative for</a:t>
            </a:r>
            <a:r>
              <a:rPr sz="2600" spc="-30" dirty="0">
                <a:latin typeface="Arial"/>
                <a:cs typeface="Arial"/>
              </a:rPr>
              <a:t> </a:t>
            </a:r>
            <a:r>
              <a:rPr sz="2600" dirty="0">
                <a:latin typeface="Arial"/>
                <a:cs typeface="Arial"/>
              </a:rPr>
              <a:t>division</a:t>
            </a:r>
            <a:endParaRPr sz="2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78739" y="0"/>
            <a:ext cx="8103870" cy="5177790"/>
          </a:xfrm>
          <a:prstGeom prst="rect">
            <a:avLst/>
          </a:prstGeom>
        </p:spPr>
        <p:txBody>
          <a:bodyPr vert="horz" wrap="square" lIns="0" tIns="92075" rIns="0" bIns="0" rtlCol="0">
            <a:spAutoFit/>
          </a:bodyPr>
          <a:lstStyle/>
          <a:p>
            <a:pPr marL="12700">
              <a:lnSpc>
                <a:spcPct val="100000"/>
              </a:lnSpc>
              <a:spcBef>
                <a:spcPts val="725"/>
              </a:spcBef>
              <a:tabLst>
                <a:tab pos="583565" algn="l"/>
              </a:tabLst>
            </a:pPr>
            <a:r>
              <a:rPr sz="2450" spc="5" dirty="0">
                <a:solidFill>
                  <a:srgbClr val="04607A"/>
                </a:solidFill>
                <a:latin typeface="Arial"/>
                <a:cs typeface="Arial"/>
              </a:rPr>
              <a:t>iii.	</a:t>
            </a:r>
            <a:r>
              <a:rPr sz="2600" spc="-15" dirty="0">
                <a:latin typeface="Arial"/>
                <a:cs typeface="Arial"/>
              </a:rPr>
              <a:t>ASSOCIATIVE</a:t>
            </a:r>
            <a:r>
              <a:rPr sz="2600" spc="-25" dirty="0">
                <a:latin typeface="Arial"/>
                <a:cs typeface="Arial"/>
              </a:rPr>
              <a:t> </a:t>
            </a:r>
            <a:r>
              <a:rPr sz="2600" spc="-5" dirty="0">
                <a:latin typeface="Arial"/>
                <a:cs typeface="Arial"/>
              </a:rPr>
              <a:t>PROPERTY</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for</a:t>
            </a:r>
            <a:r>
              <a:rPr sz="2600" spc="-40" dirty="0">
                <a:latin typeface="Arial"/>
                <a:cs typeface="Arial"/>
              </a:rPr>
              <a:t> </a:t>
            </a:r>
            <a:r>
              <a:rPr sz="2600" dirty="0">
                <a:latin typeface="Arial"/>
                <a:cs typeface="Arial"/>
              </a:rPr>
              <a:t>addition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for</a:t>
            </a:r>
            <a:r>
              <a:rPr sz="2600" spc="-40" dirty="0">
                <a:latin typeface="Arial"/>
                <a:cs typeface="Arial"/>
              </a:rPr>
              <a:t> </a:t>
            </a:r>
            <a:r>
              <a:rPr sz="2600" dirty="0">
                <a:latin typeface="Arial"/>
                <a:cs typeface="Arial"/>
              </a:rPr>
              <a:t>subtraction</a:t>
            </a:r>
            <a:endParaRPr sz="2600">
              <a:latin typeface="Arial"/>
              <a:cs typeface="Arial"/>
            </a:endParaRPr>
          </a:p>
          <a:p>
            <a:pPr marL="378460">
              <a:lnSpc>
                <a:spcPct val="100000"/>
              </a:lnSpc>
              <a:spcBef>
                <a:spcPts val="625"/>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for</a:t>
            </a:r>
            <a:r>
              <a:rPr sz="2600" spc="-40" dirty="0">
                <a:latin typeface="Arial"/>
                <a:cs typeface="Arial"/>
              </a:rPr>
              <a:t> </a:t>
            </a:r>
            <a:r>
              <a:rPr sz="2600" dirty="0">
                <a:latin typeface="Arial"/>
                <a:cs typeface="Arial"/>
              </a:rPr>
              <a:t>multiplication</a:t>
            </a:r>
            <a:endParaRPr sz="2600">
              <a:latin typeface="Arial"/>
              <a:cs typeface="Arial"/>
            </a:endParaRPr>
          </a:p>
          <a:p>
            <a:pPr marL="378460">
              <a:lnSpc>
                <a:spcPct val="100000"/>
              </a:lnSpc>
              <a:spcBef>
                <a:spcPts val="620"/>
              </a:spcBef>
              <a:tabLst>
                <a:tab pos="949960" algn="l"/>
              </a:tabLst>
            </a:pPr>
            <a:r>
              <a:rPr sz="2200" dirty="0">
                <a:solidFill>
                  <a:srgbClr val="0E6EC5"/>
                </a:solidFill>
                <a:latin typeface="Wingdings"/>
                <a:cs typeface="Wingdings"/>
              </a:rPr>
              <a:t></a:t>
            </a:r>
            <a:r>
              <a:rPr sz="2200" dirty="0">
                <a:solidFill>
                  <a:srgbClr val="0E6EC5"/>
                </a:solidFill>
                <a:latin typeface="Times New Roman"/>
                <a:cs typeface="Times New Roman"/>
              </a:rPr>
              <a:t>	</a:t>
            </a:r>
            <a:r>
              <a:rPr sz="2600" dirty="0">
                <a:latin typeface="Arial"/>
                <a:cs typeface="Arial"/>
              </a:rPr>
              <a:t>Associative for</a:t>
            </a:r>
            <a:r>
              <a:rPr sz="2600" spc="-45" dirty="0">
                <a:latin typeface="Arial"/>
                <a:cs typeface="Arial"/>
              </a:rPr>
              <a:t> </a:t>
            </a:r>
            <a:r>
              <a:rPr sz="2600" dirty="0">
                <a:latin typeface="Arial"/>
                <a:cs typeface="Arial"/>
              </a:rPr>
              <a:t>division</a:t>
            </a:r>
            <a:endParaRPr sz="2600">
              <a:latin typeface="Arial"/>
              <a:cs typeface="Arial"/>
            </a:endParaRPr>
          </a:p>
          <a:p>
            <a:pPr marL="584200" marR="5080" indent="-571500">
              <a:lnSpc>
                <a:spcPct val="100000"/>
              </a:lnSpc>
              <a:spcBef>
                <a:spcPts val="630"/>
              </a:spcBef>
              <a:tabLst>
                <a:tab pos="583565" algn="l"/>
              </a:tabLst>
            </a:pPr>
            <a:r>
              <a:rPr sz="2450" spc="5" dirty="0">
                <a:solidFill>
                  <a:srgbClr val="04607A"/>
                </a:solidFill>
                <a:latin typeface="Arial"/>
                <a:cs typeface="Arial"/>
              </a:rPr>
              <a:t>iv.	</a:t>
            </a:r>
            <a:r>
              <a:rPr sz="2600" dirty="0">
                <a:latin typeface="Arial"/>
                <a:cs typeface="Arial"/>
              </a:rPr>
              <a:t>DISTRIBUTIVE </a:t>
            </a:r>
            <a:r>
              <a:rPr sz="2600" spc="-5" dirty="0">
                <a:latin typeface="Arial"/>
                <a:cs typeface="Arial"/>
              </a:rPr>
              <a:t>PROPERTY </a:t>
            </a:r>
            <a:r>
              <a:rPr sz="2600" dirty="0">
                <a:latin typeface="Arial"/>
                <a:cs typeface="Arial"/>
              </a:rPr>
              <a:t>OF</a:t>
            </a:r>
            <a:r>
              <a:rPr sz="2600" spc="-70" dirty="0">
                <a:latin typeface="Arial"/>
                <a:cs typeface="Arial"/>
              </a:rPr>
              <a:t> </a:t>
            </a:r>
            <a:r>
              <a:rPr sz="2600" spc="-30" dirty="0">
                <a:latin typeface="Arial"/>
                <a:cs typeface="Arial"/>
              </a:rPr>
              <a:t>MULTIPLICATION  </a:t>
            </a:r>
            <a:r>
              <a:rPr sz="2600" dirty="0">
                <a:latin typeface="Arial"/>
                <a:cs typeface="Arial"/>
              </a:rPr>
              <a:t>OVER</a:t>
            </a:r>
            <a:r>
              <a:rPr sz="2600" spc="-160" dirty="0">
                <a:latin typeface="Arial"/>
                <a:cs typeface="Arial"/>
              </a:rPr>
              <a:t> </a:t>
            </a:r>
            <a:r>
              <a:rPr sz="2600" dirty="0">
                <a:latin typeface="Arial"/>
                <a:cs typeface="Arial"/>
              </a:rPr>
              <a:t>ADDITION</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	</a:t>
            </a:r>
            <a:r>
              <a:rPr sz="2600" dirty="0">
                <a:latin typeface="Arial"/>
                <a:cs typeface="Arial"/>
              </a:rPr>
              <a:t>ADDITIVE</a:t>
            </a:r>
            <a:r>
              <a:rPr sz="2600" spc="-30" dirty="0">
                <a:latin typeface="Arial"/>
                <a:cs typeface="Arial"/>
              </a:rPr>
              <a:t> </a:t>
            </a:r>
            <a:r>
              <a:rPr sz="2600" dirty="0">
                <a:latin typeface="Arial"/>
                <a:cs typeface="Arial"/>
              </a:rPr>
              <a:t>INVERSE</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vi.	</a:t>
            </a:r>
            <a:r>
              <a:rPr sz="2600" dirty="0">
                <a:latin typeface="Arial"/>
                <a:cs typeface="Arial"/>
              </a:rPr>
              <a:t>ADDITIVE</a:t>
            </a:r>
            <a:r>
              <a:rPr sz="2600" spc="-30" dirty="0">
                <a:latin typeface="Arial"/>
                <a:cs typeface="Arial"/>
              </a:rPr>
              <a:t> </a:t>
            </a:r>
            <a:r>
              <a:rPr sz="2600" dirty="0">
                <a:latin typeface="Arial"/>
                <a:cs typeface="Arial"/>
              </a:rPr>
              <a:t>IDENTITY</a:t>
            </a:r>
            <a:endParaRPr sz="2600">
              <a:latin typeface="Arial"/>
              <a:cs typeface="Arial"/>
            </a:endParaRPr>
          </a:p>
          <a:p>
            <a:pPr marL="12700">
              <a:lnSpc>
                <a:spcPct val="100000"/>
              </a:lnSpc>
              <a:spcBef>
                <a:spcPts val="625"/>
              </a:spcBef>
              <a:tabLst>
                <a:tab pos="583565" algn="l"/>
              </a:tabLst>
            </a:pPr>
            <a:r>
              <a:rPr sz="2450" spc="5" dirty="0">
                <a:solidFill>
                  <a:srgbClr val="04607A"/>
                </a:solidFill>
                <a:latin typeface="Arial"/>
                <a:cs typeface="Arial"/>
              </a:rPr>
              <a:t>vii.	</a:t>
            </a:r>
            <a:r>
              <a:rPr sz="2600" spc="-30" dirty="0">
                <a:latin typeface="Arial"/>
                <a:cs typeface="Arial"/>
              </a:rPr>
              <a:t>MULTIPLICATIVE</a:t>
            </a:r>
            <a:r>
              <a:rPr sz="2600" spc="-25" dirty="0">
                <a:latin typeface="Arial"/>
                <a:cs typeface="Arial"/>
              </a:rPr>
              <a:t> </a:t>
            </a:r>
            <a:r>
              <a:rPr sz="2600" dirty="0">
                <a:latin typeface="Arial"/>
                <a:cs typeface="Arial"/>
              </a:rPr>
              <a:t>INVERSE</a:t>
            </a:r>
            <a:endParaRPr sz="2600">
              <a:latin typeface="Arial"/>
              <a:cs typeface="Arial"/>
            </a:endParaRPr>
          </a:p>
          <a:p>
            <a:pPr marL="12700">
              <a:lnSpc>
                <a:spcPct val="100000"/>
              </a:lnSpc>
              <a:spcBef>
                <a:spcPts val="620"/>
              </a:spcBef>
            </a:pPr>
            <a:r>
              <a:rPr sz="2450" spc="5" dirty="0">
                <a:solidFill>
                  <a:srgbClr val="04607A"/>
                </a:solidFill>
                <a:latin typeface="Arial"/>
                <a:cs typeface="Arial"/>
              </a:rPr>
              <a:t>viii. </a:t>
            </a:r>
            <a:r>
              <a:rPr sz="2600" spc="-30" dirty="0">
                <a:latin typeface="Arial"/>
                <a:cs typeface="Arial"/>
              </a:rPr>
              <a:t>MULTIPLICATIVE</a:t>
            </a:r>
            <a:r>
              <a:rPr sz="2600" spc="215" dirty="0">
                <a:latin typeface="Arial"/>
                <a:cs typeface="Arial"/>
              </a:rPr>
              <a:t> </a:t>
            </a:r>
            <a:r>
              <a:rPr sz="2600" dirty="0">
                <a:latin typeface="Arial"/>
                <a:cs typeface="Arial"/>
              </a:rPr>
              <a:t>IDENTITY</a:t>
            </a:r>
            <a:endParaRPr sz="26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8" y="0"/>
            <a:ext cx="9145905" cy="6858000"/>
            <a:chOff x="-828" y="0"/>
            <a:chExt cx="9145905"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526794" y="40335"/>
            <a:ext cx="5939790" cy="788670"/>
          </a:xfrm>
          <a:prstGeom prst="rect">
            <a:avLst/>
          </a:prstGeom>
        </p:spPr>
        <p:txBody>
          <a:bodyPr vert="horz" wrap="square" lIns="0" tIns="13335" rIns="0" bIns="0" rtlCol="0">
            <a:spAutoFit/>
          </a:bodyPr>
          <a:lstStyle/>
          <a:p>
            <a:pPr marL="12700">
              <a:lnSpc>
                <a:spcPct val="100000"/>
              </a:lnSpc>
              <a:spcBef>
                <a:spcPts val="105"/>
              </a:spcBef>
            </a:pPr>
            <a:r>
              <a:rPr sz="5000" b="1" i="1" dirty="0">
                <a:solidFill>
                  <a:srgbClr val="6F2F9F"/>
                </a:solidFill>
                <a:latin typeface="Times New Roman"/>
                <a:cs typeface="Times New Roman"/>
              </a:rPr>
              <a:t>CLOSER</a:t>
            </a:r>
            <a:r>
              <a:rPr sz="5000" b="1" i="1" spc="-70" dirty="0">
                <a:solidFill>
                  <a:srgbClr val="6F2F9F"/>
                </a:solidFill>
                <a:latin typeface="Times New Roman"/>
                <a:cs typeface="Times New Roman"/>
              </a:rPr>
              <a:t> </a:t>
            </a:r>
            <a:r>
              <a:rPr sz="5000" b="1" i="1" dirty="0">
                <a:solidFill>
                  <a:srgbClr val="6F2F9F"/>
                </a:solidFill>
                <a:latin typeface="Times New Roman"/>
                <a:cs typeface="Times New Roman"/>
              </a:rPr>
              <a:t>PROPERTY</a:t>
            </a:r>
            <a:endParaRPr sz="5000">
              <a:latin typeface="Times New Roman"/>
              <a:cs typeface="Times New Roman"/>
            </a:endParaRPr>
          </a:p>
        </p:txBody>
      </p:sp>
      <p:sp>
        <p:nvSpPr>
          <p:cNvPr id="9" name="object 9"/>
          <p:cNvSpPr/>
          <p:nvPr/>
        </p:nvSpPr>
        <p:spPr>
          <a:xfrm>
            <a:off x="1539239" y="757427"/>
            <a:ext cx="5913120" cy="60960"/>
          </a:xfrm>
          <a:custGeom>
            <a:avLst/>
            <a:gdLst/>
            <a:ahLst/>
            <a:cxnLst/>
            <a:rect l="l" t="t" r="r" b="b"/>
            <a:pathLst>
              <a:path w="5913120" h="60959">
                <a:moveTo>
                  <a:pt x="5913120" y="0"/>
                </a:moveTo>
                <a:lnTo>
                  <a:pt x="0" y="0"/>
                </a:lnTo>
                <a:lnTo>
                  <a:pt x="0" y="60960"/>
                </a:lnTo>
                <a:lnTo>
                  <a:pt x="5913120" y="60960"/>
                </a:lnTo>
                <a:lnTo>
                  <a:pt x="5913120" y="0"/>
                </a:lnTo>
                <a:close/>
              </a:path>
            </a:pathLst>
          </a:custGeom>
          <a:solidFill>
            <a:srgbClr val="6F2F9F"/>
          </a:solidFill>
        </p:spPr>
        <p:txBody>
          <a:bodyPr wrap="square" lIns="0" tIns="0" rIns="0" bIns="0" rtlCol="0"/>
          <a:lstStyle/>
          <a:p>
            <a:endParaRPr/>
          </a:p>
        </p:txBody>
      </p:sp>
      <p:sp>
        <p:nvSpPr>
          <p:cNvPr id="10" name="object 10"/>
          <p:cNvSpPr txBox="1"/>
          <p:nvPr/>
        </p:nvSpPr>
        <p:spPr>
          <a:xfrm>
            <a:off x="78739" y="859891"/>
            <a:ext cx="8932545" cy="6129020"/>
          </a:xfrm>
          <a:prstGeom prst="rect">
            <a:avLst/>
          </a:prstGeom>
        </p:spPr>
        <p:txBody>
          <a:bodyPr vert="horz" wrap="square" lIns="0" tIns="91440" rIns="0" bIns="0" rtlCol="0">
            <a:spAutoFit/>
          </a:bodyPr>
          <a:lstStyle/>
          <a:p>
            <a:pPr marL="12700">
              <a:lnSpc>
                <a:spcPct val="100000"/>
              </a:lnSpc>
              <a:spcBef>
                <a:spcPts val="720"/>
              </a:spcBef>
              <a:tabLst>
                <a:tab pos="583565" algn="l"/>
              </a:tabLst>
            </a:pPr>
            <a:r>
              <a:rPr sz="2450" b="1" i="1" dirty="0">
                <a:solidFill>
                  <a:srgbClr val="FF0000"/>
                </a:solidFill>
                <a:latin typeface="Arial"/>
                <a:cs typeface="Arial"/>
              </a:rPr>
              <a:t>I.	</a:t>
            </a:r>
            <a:r>
              <a:rPr sz="2600" b="1" i="1" u="heavy" dirty="0">
                <a:solidFill>
                  <a:srgbClr val="FF0000"/>
                </a:solidFill>
                <a:uFill>
                  <a:solidFill>
                    <a:srgbClr val="FF0000"/>
                  </a:solidFill>
                </a:uFill>
                <a:latin typeface="Arial"/>
                <a:cs typeface="Arial"/>
              </a:rPr>
              <a:t>CLOSER UNDER</a:t>
            </a:r>
            <a:r>
              <a:rPr sz="2600" b="1" i="1" u="heavy" spc="-130" dirty="0">
                <a:solidFill>
                  <a:srgbClr val="FF0000"/>
                </a:solidFill>
                <a:uFill>
                  <a:solidFill>
                    <a:srgbClr val="FF0000"/>
                  </a:solidFill>
                </a:uFill>
                <a:latin typeface="Arial"/>
                <a:cs typeface="Arial"/>
              </a:rPr>
              <a:t> </a:t>
            </a:r>
            <a:r>
              <a:rPr sz="2600" b="1" i="1" u="heavy" dirty="0">
                <a:solidFill>
                  <a:srgbClr val="FF0000"/>
                </a:solidFill>
                <a:uFill>
                  <a:solidFill>
                    <a:srgbClr val="FF0000"/>
                  </a:solidFill>
                </a:uFill>
                <a:latin typeface="Arial"/>
                <a:cs typeface="Arial"/>
              </a:rPr>
              <a:t>ADDITION</a:t>
            </a:r>
            <a:endParaRPr sz="2600">
              <a:latin typeface="Arial"/>
              <a:cs typeface="Arial"/>
            </a:endParaRPr>
          </a:p>
          <a:p>
            <a:pPr marL="287020" marR="127000" indent="-274320">
              <a:lnSpc>
                <a:spcPct val="100000"/>
              </a:lnSpc>
              <a:spcBef>
                <a:spcPts val="625"/>
              </a:spcBef>
            </a:pPr>
            <a:r>
              <a:rPr sz="2600" dirty="0">
                <a:latin typeface="Arial"/>
                <a:cs typeface="Arial"/>
              </a:rPr>
              <a:t>A number system is said to closed under addition if and</a:t>
            </a:r>
            <a:r>
              <a:rPr sz="2600" spc="-190" dirty="0">
                <a:latin typeface="Arial"/>
                <a:cs typeface="Arial"/>
              </a:rPr>
              <a:t> </a:t>
            </a:r>
            <a:r>
              <a:rPr sz="2600" dirty="0">
                <a:latin typeface="Arial"/>
                <a:cs typeface="Arial"/>
              </a:rPr>
              <a:t>only  if the result of the </a:t>
            </a:r>
            <a:r>
              <a:rPr sz="2600" spc="5" dirty="0">
                <a:latin typeface="Arial"/>
                <a:cs typeface="Arial"/>
              </a:rPr>
              <a:t>sum </a:t>
            </a:r>
            <a:r>
              <a:rPr sz="2600" dirty="0">
                <a:latin typeface="Arial"/>
                <a:cs typeface="Arial"/>
              </a:rPr>
              <a:t>of two numbers in a system also  exist in that system. Lets understand with some number  systems that we have studied in previous</a:t>
            </a:r>
            <a:r>
              <a:rPr sz="2600" spc="-50" dirty="0">
                <a:latin typeface="Arial"/>
                <a:cs typeface="Arial"/>
              </a:rPr>
              <a:t> </a:t>
            </a:r>
            <a:r>
              <a:rPr sz="2600" spc="5" dirty="0">
                <a:latin typeface="Arial"/>
                <a:cs typeface="Arial"/>
              </a:rPr>
              <a:t>classes-</a:t>
            </a:r>
            <a:endParaRPr sz="2600">
              <a:latin typeface="Arial"/>
              <a:cs typeface="Arial"/>
            </a:endParaRPr>
          </a:p>
          <a:p>
            <a:pPr marL="527685" marR="45720" indent="-515620">
              <a:lnSpc>
                <a:spcPct val="100000"/>
              </a:lnSpc>
              <a:spcBef>
                <a:spcPts val="630"/>
              </a:spcBef>
              <a:tabLst>
                <a:tab pos="527685" algn="l"/>
                <a:tab pos="7639684"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sum of two natural number</a:t>
            </a:r>
            <a:r>
              <a:rPr sz="2600" spc="-210" dirty="0">
                <a:latin typeface="Arial"/>
                <a:cs typeface="Arial"/>
              </a:rPr>
              <a:t> </a:t>
            </a:r>
            <a:r>
              <a:rPr sz="2600" dirty="0">
                <a:latin typeface="Arial"/>
                <a:cs typeface="Arial"/>
              </a:rPr>
              <a:t>is  always a natural </a:t>
            </a:r>
            <a:r>
              <a:rPr sz="2600" spc="-20" dirty="0">
                <a:latin typeface="Arial"/>
                <a:cs typeface="Arial"/>
              </a:rPr>
              <a:t>number. </a:t>
            </a:r>
            <a:r>
              <a:rPr sz="2600" dirty="0">
                <a:latin typeface="Arial"/>
                <a:cs typeface="Arial"/>
              </a:rPr>
              <a:t>For</a:t>
            </a:r>
            <a:r>
              <a:rPr sz="2600" spc="55" dirty="0">
                <a:latin typeface="Arial"/>
                <a:cs typeface="Arial"/>
              </a:rPr>
              <a:t> </a:t>
            </a:r>
            <a:r>
              <a:rPr sz="2600" dirty="0">
                <a:latin typeface="Arial"/>
                <a:cs typeface="Arial"/>
              </a:rPr>
              <a:t>example-</a:t>
            </a:r>
            <a:r>
              <a:rPr sz="2600" spc="-20" dirty="0">
                <a:latin typeface="Arial"/>
                <a:cs typeface="Arial"/>
              </a:rPr>
              <a:t> </a:t>
            </a:r>
            <a:r>
              <a:rPr sz="2600" dirty="0">
                <a:latin typeface="Arial"/>
                <a:cs typeface="Arial"/>
              </a:rPr>
              <a:t>5+7=12	(12 is a  natural</a:t>
            </a:r>
            <a:r>
              <a:rPr sz="2600" spc="-5" dirty="0">
                <a:latin typeface="Arial"/>
                <a:cs typeface="Arial"/>
              </a:rPr>
              <a:t> </a:t>
            </a:r>
            <a:r>
              <a:rPr sz="2600" dirty="0">
                <a:latin typeface="Arial"/>
                <a:cs typeface="Arial"/>
              </a:rPr>
              <a:t>number).</a:t>
            </a:r>
            <a:endParaRPr sz="2600">
              <a:latin typeface="Arial"/>
              <a:cs typeface="Arial"/>
            </a:endParaRPr>
          </a:p>
          <a:p>
            <a:pPr>
              <a:lnSpc>
                <a:spcPct val="100000"/>
              </a:lnSpc>
              <a:spcBef>
                <a:spcPts val="55"/>
              </a:spcBef>
            </a:pPr>
            <a:endParaRPr sz="3750">
              <a:latin typeface="Arial"/>
              <a:cs typeface="Arial"/>
            </a:endParaRPr>
          </a:p>
          <a:p>
            <a:pPr marL="527685" marR="396240" indent="-515620" algn="just">
              <a:lnSpc>
                <a:spcPct val="100000"/>
              </a:lnSpc>
              <a:tabLst>
                <a:tab pos="4460240" algn="l"/>
              </a:tabLst>
            </a:pPr>
            <a:r>
              <a:rPr sz="2450" spc="10" dirty="0">
                <a:solidFill>
                  <a:srgbClr val="0AD0D9"/>
                </a:solidFill>
                <a:latin typeface="Arial"/>
                <a:cs typeface="Arial"/>
              </a:rPr>
              <a:t>b.</a:t>
            </a:r>
            <a:r>
              <a:rPr sz="2450" spc="700" dirty="0">
                <a:solidFill>
                  <a:srgbClr val="0AD0D9"/>
                </a:solidFill>
                <a:latin typeface="Arial"/>
                <a:cs typeface="Arial"/>
              </a:rPr>
              <a:t> </a:t>
            </a:r>
            <a:r>
              <a:rPr sz="2600" dirty="0">
                <a:latin typeface="Arial"/>
                <a:cs typeface="Arial"/>
              </a:rPr>
              <a:t>WHOLE </a:t>
            </a:r>
            <a:r>
              <a:rPr sz="2600" spc="5" dirty="0">
                <a:latin typeface="Arial"/>
                <a:cs typeface="Arial"/>
              </a:rPr>
              <a:t>NUMBERS- </a:t>
            </a:r>
            <a:r>
              <a:rPr sz="2600" dirty="0">
                <a:latin typeface="Arial"/>
                <a:cs typeface="Arial"/>
              </a:rPr>
              <a:t>The sum of two whole number is  always a whole </a:t>
            </a:r>
            <a:r>
              <a:rPr sz="2600" spc="-20" dirty="0">
                <a:latin typeface="Arial"/>
                <a:cs typeface="Arial"/>
              </a:rPr>
              <a:t>number. </a:t>
            </a:r>
            <a:r>
              <a:rPr sz="2600" dirty="0">
                <a:latin typeface="Arial"/>
                <a:cs typeface="Arial"/>
              </a:rPr>
              <a:t>For </a:t>
            </a:r>
            <a:r>
              <a:rPr sz="2600" spc="5" dirty="0">
                <a:latin typeface="Arial"/>
                <a:cs typeface="Arial"/>
              </a:rPr>
              <a:t>example- </a:t>
            </a:r>
            <a:r>
              <a:rPr sz="2600" spc="-30" dirty="0">
                <a:latin typeface="Arial"/>
                <a:cs typeface="Arial"/>
              </a:rPr>
              <a:t>8+3=11 </a:t>
            </a:r>
            <a:r>
              <a:rPr sz="2600" spc="-65" dirty="0">
                <a:latin typeface="Arial"/>
                <a:cs typeface="Arial"/>
              </a:rPr>
              <a:t>(11 </a:t>
            </a:r>
            <a:r>
              <a:rPr sz="2600" dirty="0">
                <a:latin typeface="Arial"/>
                <a:cs typeface="Arial"/>
              </a:rPr>
              <a:t>is a  whole number)	0+0=0 (0 is whole</a:t>
            </a:r>
            <a:r>
              <a:rPr sz="2600" spc="-70" dirty="0">
                <a:latin typeface="Arial"/>
                <a:cs typeface="Arial"/>
              </a:rPr>
              <a:t> </a:t>
            </a:r>
            <a:r>
              <a:rPr sz="2600" dirty="0">
                <a:latin typeface="Arial"/>
                <a:cs typeface="Arial"/>
              </a:rPr>
              <a:t>number)</a:t>
            </a:r>
            <a:endParaRPr sz="2600">
              <a:latin typeface="Arial"/>
              <a:cs typeface="Arial"/>
            </a:endParaRPr>
          </a:p>
          <a:p>
            <a:pPr>
              <a:lnSpc>
                <a:spcPct val="100000"/>
              </a:lnSpc>
            </a:pPr>
            <a:endParaRPr sz="3800">
              <a:latin typeface="Arial"/>
              <a:cs typeface="Arial"/>
            </a:endParaRPr>
          </a:p>
          <a:p>
            <a:pPr marL="12700">
              <a:lnSpc>
                <a:spcPct val="100000"/>
              </a:lnSpc>
              <a:tabLst>
                <a:tab pos="527685" algn="l"/>
              </a:tabLst>
            </a:pPr>
            <a:r>
              <a:rPr sz="2450" spc="5" dirty="0">
                <a:solidFill>
                  <a:srgbClr val="0AD0D9"/>
                </a:solidFill>
                <a:latin typeface="Arial"/>
                <a:cs typeface="Arial"/>
              </a:rPr>
              <a:t>c.	</a:t>
            </a:r>
            <a:r>
              <a:rPr sz="2600" spc="5" dirty="0">
                <a:latin typeface="Arial"/>
                <a:cs typeface="Arial"/>
              </a:rPr>
              <a:t>INTEGERS- </a:t>
            </a:r>
            <a:r>
              <a:rPr sz="2600" dirty="0">
                <a:latin typeface="Arial"/>
                <a:cs typeface="Arial"/>
              </a:rPr>
              <a:t>The sum of two integers is always a</a:t>
            </a:r>
            <a:r>
              <a:rPr sz="2600" spc="-135" dirty="0">
                <a:latin typeface="Arial"/>
                <a:cs typeface="Arial"/>
              </a:rPr>
              <a:t> </a:t>
            </a:r>
            <a:r>
              <a:rPr sz="2600" dirty="0">
                <a:latin typeface="Arial"/>
                <a:cs typeface="Arial"/>
              </a:rPr>
              <a:t>integers</a:t>
            </a:r>
            <a:endParaRPr sz="2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8943975" cy="6922134"/>
          </a:xfrm>
          <a:prstGeom prst="rect">
            <a:avLst/>
          </a:prstGeom>
        </p:spPr>
        <p:txBody>
          <a:bodyPr vert="horz" wrap="square" lIns="0" tIns="92075" rIns="0" bIns="0" rtlCol="0">
            <a:spAutoFit/>
          </a:bodyPr>
          <a:lstStyle/>
          <a:p>
            <a:pPr marL="12700">
              <a:lnSpc>
                <a:spcPct val="100000"/>
              </a:lnSpc>
              <a:spcBef>
                <a:spcPts val="725"/>
              </a:spcBef>
              <a:tabLst>
                <a:tab pos="583565" algn="l"/>
              </a:tabLst>
            </a:pPr>
            <a:r>
              <a:rPr sz="2450" b="1" i="1" dirty="0">
                <a:solidFill>
                  <a:srgbClr val="FF0000"/>
                </a:solidFill>
                <a:latin typeface="Arial"/>
                <a:cs typeface="Arial"/>
              </a:rPr>
              <a:t>II.	</a:t>
            </a:r>
            <a:r>
              <a:rPr sz="2600" b="1" i="1" u="heavy" dirty="0">
                <a:solidFill>
                  <a:srgbClr val="FF0000"/>
                </a:solidFill>
                <a:uFill>
                  <a:solidFill>
                    <a:srgbClr val="FF0000"/>
                  </a:solidFill>
                </a:uFill>
                <a:latin typeface="Arial"/>
                <a:cs typeface="Arial"/>
              </a:rPr>
              <a:t>CLOSER UNDER</a:t>
            </a:r>
            <a:r>
              <a:rPr sz="2600" b="1" i="1" u="heavy" spc="-30" dirty="0">
                <a:solidFill>
                  <a:srgbClr val="FF0000"/>
                </a:solidFill>
                <a:uFill>
                  <a:solidFill>
                    <a:srgbClr val="FF0000"/>
                  </a:solidFill>
                </a:uFill>
                <a:latin typeface="Arial"/>
                <a:cs typeface="Arial"/>
              </a:rPr>
              <a:t> </a:t>
            </a:r>
            <a:r>
              <a:rPr sz="2600" b="1" i="1" u="heavy" spc="-5" dirty="0">
                <a:solidFill>
                  <a:srgbClr val="FF0000"/>
                </a:solidFill>
                <a:uFill>
                  <a:solidFill>
                    <a:srgbClr val="FF0000"/>
                  </a:solidFill>
                </a:uFill>
                <a:latin typeface="Arial"/>
                <a:cs typeface="Arial"/>
              </a:rPr>
              <a:t>SUBTRACTION</a:t>
            </a:r>
            <a:endParaRPr sz="2600">
              <a:latin typeface="Arial"/>
              <a:cs typeface="Arial"/>
            </a:endParaRPr>
          </a:p>
          <a:p>
            <a:pPr marL="287020" marR="379730" indent="-274320">
              <a:lnSpc>
                <a:spcPct val="100000"/>
              </a:lnSpc>
              <a:spcBef>
                <a:spcPts val="625"/>
              </a:spcBef>
            </a:pPr>
            <a:r>
              <a:rPr sz="2600" dirty="0">
                <a:latin typeface="Arial"/>
                <a:cs typeface="Arial"/>
              </a:rPr>
              <a:t>A number system is said to closed under subtraction if</a:t>
            </a:r>
            <a:r>
              <a:rPr sz="2600" spc="-204" dirty="0">
                <a:latin typeface="Arial"/>
                <a:cs typeface="Arial"/>
              </a:rPr>
              <a:t> </a:t>
            </a:r>
            <a:r>
              <a:rPr sz="2600" dirty="0">
                <a:latin typeface="Arial"/>
                <a:cs typeface="Arial"/>
              </a:rPr>
              <a:t>and  only if the result of the </a:t>
            </a:r>
            <a:r>
              <a:rPr sz="2600" spc="-5" dirty="0">
                <a:latin typeface="Arial"/>
                <a:cs typeface="Arial"/>
              </a:rPr>
              <a:t>difference </a:t>
            </a:r>
            <a:r>
              <a:rPr sz="2600" dirty="0">
                <a:latin typeface="Arial"/>
                <a:cs typeface="Arial"/>
              </a:rPr>
              <a:t>of two numbers in that  system also exist in that system. Lets understand with  </a:t>
            </a:r>
            <a:r>
              <a:rPr sz="2600" spc="5" dirty="0">
                <a:latin typeface="Arial"/>
                <a:cs typeface="Arial"/>
              </a:rPr>
              <a:t>some </a:t>
            </a:r>
            <a:r>
              <a:rPr sz="2600" dirty="0">
                <a:latin typeface="Arial"/>
                <a:cs typeface="Arial"/>
              </a:rPr>
              <a:t>number systems that we have studied in previous  </a:t>
            </a:r>
            <a:r>
              <a:rPr sz="2600" spc="5" dirty="0">
                <a:latin typeface="Arial"/>
                <a:cs typeface="Arial"/>
              </a:rPr>
              <a:t>classes-</a:t>
            </a:r>
            <a:endParaRPr sz="2600">
              <a:latin typeface="Arial"/>
              <a:cs typeface="Arial"/>
            </a:endParaRPr>
          </a:p>
          <a:p>
            <a:pPr marL="527685" marR="210185" indent="-515620">
              <a:lnSpc>
                <a:spcPct val="100000"/>
              </a:lnSpc>
              <a:spcBef>
                <a:spcPts val="625"/>
              </a:spcBef>
              <a:tabLst>
                <a:tab pos="527685" algn="l"/>
                <a:tab pos="1600835" algn="l"/>
              </a:tabLst>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a:t>
            </a:r>
            <a:r>
              <a:rPr sz="2600" spc="-5" dirty="0">
                <a:latin typeface="Arial"/>
                <a:cs typeface="Arial"/>
              </a:rPr>
              <a:t>difference </a:t>
            </a:r>
            <a:r>
              <a:rPr sz="2600" dirty="0">
                <a:latin typeface="Arial"/>
                <a:cs typeface="Arial"/>
              </a:rPr>
              <a:t>of two natural  number is not always a natural </a:t>
            </a:r>
            <a:r>
              <a:rPr sz="2600" spc="-20" dirty="0">
                <a:latin typeface="Arial"/>
                <a:cs typeface="Arial"/>
              </a:rPr>
              <a:t>number. </a:t>
            </a:r>
            <a:r>
              <a:rPr sz="2600" dirty="0">
                <a:latin typeface="Arial"/>
                <a:cs typeface="Arial"/>
              </a:rPr>
              <a:t>For </a:t>
            </a:r>
            <a:r>
              <a:rPr sz="2600" spc="5" dirty="0">
                <a:latin typeface="Arial"/>
                <a:cs typeface="Arial"/>
              </a:rPr>
              <a:t>example-</a:t>
            </a:r>
            <a:r>
              <a:rPr sz="2600" spc="-65" dirty="0">
                <a:latin typeface="Arial"/>
                <a:cs typeface="Arial"/>
              </a:rPr>
              <a:t> </a:t>
            </a:r>
            <a:r>
              <a:rPr sz="2600" dirty="0">
                <a:latin typeface="Arial"/>
                <a:cs typeface="Arial"/>
              </a:rPr>
              <a:t>5-  7=(-2)	</a:t>
            </a:r>
            <a:r>
              <a:rPr sz="2600" spc="-5" dirty="0">
                <a:latin typeface="Arial"/>
                <a:cs typeface="Arial"/>
              </a:rPr>
              <a:t>[-2 </a:t>
            </a:r>
            <a:r>
              <a:rPr sz="2600" dirty="0">
                <a:latin typeface="Arial"/>
                <a:cs typeface="Arial"/>
              </a:rPr>
              <a:t>is not a natural number].</a:t>
            </a:r>
            <a:endParaRPr sz="2600">
              <a:latin typeface="Arial"/>
              <a:cs typeface="Arial"/>
            </a:endParaRPr>
          </a:p>
          <a:p>
            <a:pPr>
              <a:lnSpc>
                <a:spcPct val="100000"/>
              </a:lnSpc>
            </a:pPr>
            <a:endParaRPr sz="3800">
              <a:latin typeface="Arial"/>
              <a:cs typeface="Arial"/>
            </a:endParaRPr>
          </a:p>
          <a:p>
            <a:pPr marL="527685" marR="5080" indent="-515620">
              <a:lnSpc>
                <a:spcPct val="100000"/>
              </a:lnSpc>
              <a:tabLst>
                <a:tab pos="527685" algn="l"/>
                <a:tab pos="8436610"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a:t>
            </a:r>
            <a:r>
              <a:rPr sz="2600" spc="-5" dirty="0">
                <a:latin typeface="Arial"/>
                <a:cs typeface="Arial"/>
              </a:rPr>
              <a:t>difference </a:t>
            </a:r>
            <a:r>
              <a:rPr sz="2600" dirty="0">
                <a:latin typeface="Arial"/>
                <a:cs typeface="Arial"/>
              </a:rPr>
              <a:t>of two whole</a:t>
            </a:r>
            <a:r>
              <a:rPr sz="2600" spc="-130" dirty="0">
                <a:latin typeface="Arial"/>
                <a:cs typeface="Arial"/>
              </a:rPr>
              <a:t> </a:t>
            </a:r>
            <a:r>
              <a:rPr sz="2600" dirty="0">
                <a:latin typeface="Arial"/>
                <a:cs typeface="Arial"/>
              </a:rPr>
              <a:t>number  is not always a whole </a:t>
            </a:r>
            <a:r>
              <a:rPr sz="2600" spc="-20" dirty="0">
                <a:latin typeface="Arial"/>
                <a:cs typeface="Arial"/>
              </a:rPr>
              <a:t>number. </a:t>
            </a:r>
            <a:r>
              <a:rPr sz="2600" dirty="0">
                <a:latin typeface="Arial"/>
                <a:cs typeface="Arial"/>
              </a:rPr>
              <a:t>For</a:t>
            </a:r>
            <a:r>
              <a:rPr sz="2600" spc="30" dirty="0">
                <a:latin typeface="Arial"/>
                <a:cs typeface="Arial"/>
              </a:rPr>
              <a:t> </a:t>
            </a:r>
            <a:r>
              <a:rPr sz="2600" spc="5" dirty="0">
                <a:latin typeface="Arial"/>
                <a:cs typeface="Arial"/>
              </a:rPr>
              <a:t>example-</a:t>
            </a:r>
            <a:r>
              <a:rPr sz="2600" spc="-15" dirty="0">
                <a:latin typeface="Arial"/>
                <a:cs typeface="Arial"/>
              </a:rPr>
              <a:t> </a:t>
            </a:r>
            <a:r>
              <a:rPr sz="2600" spc="-5" dirty="0">
                <a:latin typeface="Arial"/>
                <a:cs typeface="Arial"/>
              </a:rPr>
              <a:t>0-5=(-5)	[-5  </a:t>
            </a:r>
            <a:r>
              <a:rPr sz="2600" dirty="0">
                <a:latin typeface="Arial"/>
                <a:cs typeface="Arial"/>
              </a:rPr>
              <a:t>is not a whole</a:t>
            </a:r>
            <a:r>
              <a:rPr sz="2600" spc="-15" dirty="0">
                <a:latin typeface="Arial"/>
                <a:cs typeface="Arial"/>
              </a:rPr>
              <a:t> </a:t>
            </a:r>
            <a:r>
              <a:rPr sz="2600" dirty="0">
                <a:latin typeface="Arial"/>
                <a:cs typeface="Arial"/>
              </a:rPr>
              <a:t>number]</a:t>
            </a:r>
            <a:endParaRPr sz="2600">
              <a:latin typeface="Arial"/>
              <a:cs typeface="Arial"/>
            </a:endParaRPr>
          </a:p>
          <a:p>
            <a:pPr>
              <a:lnSpc>
                <a:spcPct val="100000"/>
              </a:lnSpc>
            </a:pPr>
            <a:endParaRPr sz="3800">
              <a:latin typeface="Arial"/>
              <a:cs typeface="Arial"/>
            </a:endParaRPr>
          </a:p>
          <a:p>
            <a:pPr marL="527685" marR="294640" indent="-515620">
              <a:lnSpc>
                <a:spcPct val="100000"/>
              </a:lnSpc>
              <a:spcBef>
                <a:spcPts val="5"/>
              </a:spcBef>
              <a:tabLst>
                <a:tab pos="527685" algn="l"/>
                <a:tab pos="5584825" algn="l"/>
                <a:tab pos="7464425" algn="l"/>
              </a:tabLst>
            </a:pPr>
            <a:r>
              <a:rPr sz="2450" spc="5" dirty="0">
                <a:solidFill>
                  <a:srgbClr val="0AD0D9"/>
                </a:solidFill>
                <a:latin typeface="Arial"/>
                <a:cs typeface="Arial"/>
              </a:rPr>
              <a:t>c.	</a:t>
            </a:r>
            <a:r>
              <a:rPr sz="2600" dirty="0">
                <a:latin typeface="Arial"/>
                <a:cs typeface="Arial"/>
              </a:rPr>
              <a:t>INTEGERS- The </a:t>
            </a:r>
            <a:r>
              <a:rPr sz="2600" spc="-5" dirty="0">
                <a:latin typeface="Arial"/>
                <a:cs typeface="Arial"/>
              </a:rPr>
              <a:t>difference </a:t>
            </a:r>
            <a:r>
              <a:rPr sz="2600" dirty="0">
                <a:latin typeface="Arial"/>
                <a:cs typeface="Arial"/>
              </a:rPr>
              <a:t>of two integers is always a  integers .</a:t>
            </a:r>
            <a:r>
              <a:rPr sz="2600" spc="20" dirty="0">
                <a:latin typeface="Arial"/>
                <a:cs typeface="Arial"/>
              </a:rPr>
              <a:t> </a:t>
            </a:r>
            <a:r>
              <a:rPr sz="2600" dirty="0">
                <a:latin typeface="Arial"/>
                <a:cs typeface="Arial"/>
              </a:rPr>
              <a:t>For</a:t>
            </a:r>
            <a:r>
              <a:rPr sz="2600" spc="5" dirty="0">
                <a:latin typeface="Arial"/>
                <a:cs typeface="Arial"/>
              </a:rPr>
              <a:t> </a:t>
            </a:r>
            <a:r>
              <a:rPr sz="2600" dirty="0">
                <a:latin typeface="Arial"/>
                <a:cs typeface="Arial"/>
              </a:rPr>
              <a:t>example-	(-8)-4=(-12)	[-12 is</a:t>
            </a:r>
            <a:r>
              <a:rPr sz="2600" spc="-90" dirty="0">
                <a:latin typeface="Arial"/>
                <a:cs typeface="Arial"/>
              </a:rPr>
              <a:t> </a:t>
            </a:r>
            <a:r>
              <a:rPr sz="2600" dirty="0">
                <a:latin typeface="Arial"/>
                <a:cs typeface="Arial"/>
              </a:rPr>
              <a:t>a</a:t>
            </a:r>
            <a:endParaRPr sz="2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0"/>
            <a:ext cx="8928735" cy="6922134"/>
          </a:xfrm>
          <a:prstGeom prst="rect">
            <a:avLst/>
          </a:prstGeom>
        </p:spPr>
        <p:txBody>
          <a:bodyPr vert="horz" wrap="square" lIns="0" tIns="92075" rIns="0" bIns="0" rtlCol="0">
            <a:spAutoFit/>
          </a:bodyPr>
          <a:lstStyle/>
          <a:p>
            <a:pPr marL="12700">
              <a:lnSpc>
                <a:spcPct val="100000"/>
              </a:lnSpc>
              <a:spcBef>
                <a:spcPts val="725"/>
              </a:spcBef>
              <a:tabLst>
                <a:tab pos="583565" algn="l"/>
              </a:tabLst>
            </a:pPr>
            <a:r>
              <a:rPr sz="2450" b="1" i="1" dirty="0">
                <a:solidFill>
                  <a:srgbClr val="FF0000"/>
                </a:solidFill>
                <a:latin typeface="Arial"/>
                <a:cs typeface="Arial"/>
              </a:rPr>
              <a:t>III.	</a:t>
            </a:r>
            <a:r>
              <a:rPr sz="2600" b="1" i="1" u="heavy" dirty="0">
                <a:solidFill>
                  <a:srgbClr val="FF0000"/>
                </a:solidFill>
                <a:uFill>
                  <a:solidFill>
                    <a:srgbClr val="FF0000"/>
                  </a:solidFill>
                </a:uFill>
                <a:latin typeface="Arial"/>
                <a:cs typeface="Arial"/>
              </a:rPr>
              <a:t>CLOSER UNDER</a:t>
            </a:r>
            <a:r>
              <a:rPr sz="2600" b="1" i="1" u="heavy" spc="-30" dirty="0">
                <a:solidFill>
                  <a:srgbClr val="FF0000"/>
                </a:solidFill>
                <a:uFill>
                  <a:solidFill>
                    <a:srgbClr val="FF0000"/>
                  </a:solidFill>
                </a:uFill>
                <a:latin typeface="Arial"/>
                <a:cs typeface="Arial"/>
              </a:rPr>
              <a:t> MULTIPLICATION</a:t>
            </a:r>
            <a:endParaRPr sz="2600">
              <a:latin typeface="Arial"/>
              <a:cs typeface="Arial"/>
            </a:endParaRPr>
          </a:p>
          <a:p>
            <a:pPr marL="287020" marR="71120" indent="-274320">
              <a:lnSpc>
                <a:spcPct val="100000"/>
              </a:lnSpc>
              <a:spcBef>
                <a:spcPts val="625"/>
              </a:spcBef>
            </a:pPr>
            <a:r>
              <a:rPr sz="2600" dirty="0">
                <a:latin typeface="Arial"/>
                <a:cs typeface="Arial"/>
              </a:rPr>
              <a:t>A number system is said to closed under multiplication if</a:t>
            </a:r>
            <a:r>
              <a:rPr sz="2600" spc="-215" dirty="0">
                <a:latin typeface="Arial"/>
                <a:cs typeface="Arial"/>
              </a:rPr>
              <a:t> </a:t>
            </a:r>
            <a:r>
              <a:rPr sz="2600" dirty="0">
                <a:latin typeface="Arial"/>
                <a:cs typeface="Arial"/>
              </a:rPr>
              <a:t>and  only if the result of the product of two numbers in that  system also exist in that system. Lets understand with  </a:t>
            </a:r>
            <a:r>
              <a:rPr sz="2600" spc="5" dirty="0">
                <a:latin typeface="Arial"/>
                <a:cs typeface="Arial"/>
              </a:rPr>
              <a:t>some </a:t>
            </a:r>
            <a:r>
              <a:rPr sz="2600" dirty="0">
                <a:latin typeface="Arial"/>
                <a:cs typeface="Arial"/>
              </a:rPr>
              <a:t>number systems that we have studied in previous  </a:t>
            </a:r>
            <a:r>
              <a:rPr sz="2600" spc="5" dirty="0">
                <a:latin typeface="Arial"/>
                <a:cs typeface="Arial"/>
              </a:rPr>
              <a:t>classes-</a:t>
            </a:r>
            <a:endParaRPr sz="2600">
              <a:latin typeface="Arial"/>
              <a:cs typeface="Arial"/>
            </a:endParaRPr>
          </a:p>
          <a:p>
            <a:pPr marL="527685" marR="1105535" indent="-515620" algn="just">
              <a:lnSpc>
                <a:spcPct val="100000"/>
              </a:lnSpc>
              <a:spcBef>
                <a:spcPts val="625"/>
              </a:spcBef>
            </a:pPr>
            <a:r>
              <a:rPr sz="2450" spc="10" dirty="0">
                <a:solidFill>
                  <a:srgbClr val="0AD0D9"/>
                </a:solidFill>
                <a:latin typeface="Arial"/>
                <a:cs typeface="Arial"/>
              </a:rPr>
              <a:t>a. </a:t>
            </a:r>
            <a:r>
              <a:rPr sz="2600" spc="-25" dirty="0">
                <a:latin typeface="Arial"/>
                <a:cs typeface="Arial"/>
              </a:rPr>
              <a:t>NATURAL </a:t>
            </a:r>
            <a:r>
              <a:rPr sz="2600" dirty="0">
                <a:latin typeface="Arial"/>
                <a:cs typeface="Arial"/>
              </a:rPr>
              <a:t>NUMBERS- The product of two natural  number is always a natural </a:t>
            </a:r>
            <a:r>
              <a:rPr sz="2600" spc="-20" dirty="0">
                <a:latin typeface="Arial"/>
                <a:cs typeface="Arial"/>
              </a:rPr>
              <a:t>number. </a:t>
            </a:r>
            <a:r>
              <a:rPr sz="2600" dirty="0">
                <a:latin typeface="Arial"/>
                <a:cs typeface="Arial"/>
              </a:rPr>
              <a:t>For </a:t>
            </a:r>
            <a:r>
              <a:rPr sz="2600" spc="5" dirty="0">
                <a:latin typeface="Arial"/>
                <a:cs typeface="Arial"/>
              </a:rPr>
              <a:t>example-  </a:t>
            </a:r>
            <a:r>
              <a:rPr sz="2600" dirty="0">
                <a:latin typeface="Arial"/>
                <a:cs typeface="Arial"/>
              </a:rPr>
              <a:t>9×6=54 (54 is a natural</a:t>
            </a:r>
            <a:r>
              <a:rPr sz="2600" spc="-35" dirty="0">
                <a:latin typeface="Arial"/>
                <a:cs typeface="Arial"/>
              </a:rPr>
              <a:t> </a:t>
            </a:r>
            <a:r>
              <a:rPr sz="2600" dirty="0">
                <a:latin typeface="Arial"/>
                <a:cs typeface="Arial"/>
              </a:rPr>
              <a:t>number).</a:t>
            </a:r>
            <a:endParaRPr sz="2600">
              <a:latin typeface="Arial"/>
              <a:cs typeface="Arial"/>
            </a:endParaRPr>
          </a:p>
          <a:p>
            <a:pPr>
              <a:lnSpc>
                <a:spcPct val="100000"/>
              </a:lnSpc>
            </a:pPr>
            <a:endParaRPr sz="3800">
              <a:latin typeface="Arial"/>
              <a:cs typeface="Arial"/>
            </a:endParaRPr>
          </a:p>
          <a:p>
            <a:pPr marL="527685" marR="5080" indent="-515620">
              <a:lnSpc>
                <a:spcPct val="100000"/>
              </a:lnSpc>
              <a:tabLst>
                <a:tab pos="527685" algn="l"/>
              </a:tabLst>
            </a:pPr>
            <a:r>
              <a:rPr sz="2450" spc="10" dirty="0">
                <a:solidFill>
                  <a:srgbClr val="0AD0D9"/>
                </a:solidFill>
                <a:latin typeface="Arial"/>
                <a:cs typeface="Arial"/>
              </a:rPr>
              <a:t>b.	</a:t>
            </a:r>
            <a:r>
              <a:rPr sz="2600" dirty="0">
                <a:latin typeface="Arial"/>
                <a:cs typeface="Arial"/>
              </a:rPr>
              <a:t>WHOLE </a:t>
            </a:r>
            <a:r>
              <a:rPr sz="2600" spc="5" dirty="0">
                <a:latin typeface="Arial"/>
                <a:cs typeface="Arial"/>
              </a:rPr>
              <a:t>NUMBERS- </a:t>
            </a:r>
            <a:r>
              <a:rPr sz="2600" dirty="0">
                <a:latin typeface="Arial"/>
                <a:cs typeface="Arial"/>
              </a:rPr>
              <a:t>The product of two whole number</a:t>
            </a:r>
            <a:r>
              <a:rPr sz="2600" spc="-170" dirty="0">
                <a:latin typeface="Arial"/>
                <a:cs typeface="Arial"/>
              </a:rPr>
              <a:t> </a:t>
            </a:r>
            <a:r>
              <a:rPr sz="2600" dirty="0">
                <a:latin typeface="Arial"/>
                <a:cs typeface="Arial"/>
              </a:rPr>
              <a:t>is  always a whole </a:t>
            </a:r>
            <a:r>
              <a:rPr sz="2600" spc="-20" dirty="0">
                <a:latin typeface="Arial"/>
                <a:cs typeface="Arial"/>
              </a:rPr>
              <a:t>number. </a:t>
            </a:r>
            <a:r>
              <a:rPr sz="2600" dirty="0">
                <a:latin typeface="Arial"/>
                <a:cs typeface="Arial"/>
              </a:rPr>
              <a:t>For </a:t>
            </a:r>
            <a:r>
              <a:rPr sz="2600" spc="5" dirty="0">
                <a:latin typeface="Arial"/>
                <a:cs typeface="Arial"/>
              </a:rPr>
              <a:t>example- </a:t>
            </a:r>
            <a:r>
              <a:rPr sz="2600" dirty="0">
                <a:latin typeface="Arial"/>
                <a:cs typeface="Arial"/>
              </a:rPr>
              <a:t>0×5=0 (0 is a  whole</a:t>
            </a:r>
            <a:r>
              <a:rPr sz="2600" spc="-15" dirty="0">
                <a:latin typeface="Arial"/>
                <a:cs typeface="Arial"/>
              </a:rPr>
              <a:t> </a:t>
            </a:r>
            <a:r>
              <a:rPr sz="2600" dirty="0">
                <a:latin typeface="Arial"/>
                <a:cs typeface="Arial"/>
              </a:rPr>
              <a:t>number).</a:t>
            </a:r>
            <a:endParaRPr sz="2600">
              <a:latin typeface="Arial"/>
              <a:cs typeface="Arial"/>
            </a:endParaRPr>
          </a:p>
          <a:p>
            <a:pPr>
              <a:lnSpc>
                <a:spcPct val="100000"/>
              </a:lnSpc>
            </a:pPr>
            <a:endParaRPr sz="3800">
              <a:latin typeface="Arial"/>
              <a:cs typeface="Arial"/>
            </a:endParaRPr>
          </a:p>
          <a:p>
            <a:pPr marL="527685" marR="197485" indent="-515620">
              <a:lnSpc>
                <a:spcPct val="100000"/>
              </a:lnSpc>
              <a:spcBef>
                <a:spcPts val="5"/>
              </a:spcBef>
              <a:tabLst>
                <a:tab pos="527685" algn="l"/>
                <a:tab pos="5584825" algn="l"/>
                <a:tab pos="7546975" algn="l"/>
              </a:tabLst>
            </a:pPr>
            <a:r>
              <a:rPr sz="2450" spc="5" dirty="0">
                <a:solidFill>
                  <a:srgbClr val="0AD0D9"/>
                </a:solidFill>
                <a:latin typeface="Arial"/>
                <a:cs typeface="Arial"/>
              </a:rPr>
              <a:t>c.	</a:t>
            </a:r>
            <a:r>
              <a:rPr sz="2600" dirty="0">
                <a:latin typeface="Arial"/>
                <a:cs typeface="Arial"/>
              </a:rPr>
              <a:t>INTEGERS- The product of two integers is always a  integers .</a:t>
            </a:r>
            <a:r>
              <a:rPr sz="2600" spc="20" dirty="0">
                <a:latin typeface="Arial"/>
                <a:cs typeface="Arial"/>
              </a:rPr>
              <a:t> </a:t>
            </a:r>
            <a:r>
              <a:rPr sz="2600" dirty="0">
                <a:latin typeface="Arial"/>
                <a:cs typeface="Arial"/>
              </a:rPr>
              <a:t>For</a:t>
            </a:r>
            <a:r>
              <a:rPr sz="2600" spc="5" dirty="0">
                <a:latin typeface="Arial"/>
                <a:cs typeface="Arial"/>
              </a:rPr>
              <a:t> </a:t>
            </a:r>
            <a:r>
              <a:rPr sz="2600" dirty="0">
                <a:latin typeface="Arial"/>
                <a:cs typeface="Arial"/>
              </a:rPr>
              <a:t>example-	(-8)×4=(-32)	[-32 is</a:t>
            </a:r>
            <a:r>
              <a:rPr sz="2600" spc="-95" dirty="0">
                <a:latin typeface="Arial"/>
                <a:cs typeface="Arial"/>
              </a:rPr>
              <a:t> </a:t>
            </a:r>
            <a:r>
              <a:rPr sz="2600" dirty="0">
                <a:latin typeface="Arial"/>
                <a:cs typeface="Arial"/>
              </a:rPr>
              <a:t>a</a:t>
            </a:r>
            <a:endParaRPr sz="2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1690</Words>
  <Application>Microsoft Office PowerPoint</Application>
  <PresentationFormat>On-screen Show (4:3)</PresentationFormat>
  <Paragraphs>509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CONTENT</vt:lpstr>
      <vt:lpstr>PRIOR -KNOWLEDGE</vt:lpstr>
      <vt:lpstr>RATIONAL NUMBERS</vt:lpstr>
      <vt:lpstr>NUMBER SYSTEM</vt:lpstr>
      <vt:lpstr>PROPERITIES OF NUMBERS</vt:lpstr>
      <vt:lpstr>Slide 6</vt:lpstr>
      <vt:lpstr>CLOSER PROPERTY</vt:lpstr>
      <vt:lpstr>Slide 8</vt:lpstr>
      <vt:lpstr>Slide 9</vt:lpstr>
      <vt:lpstr>Slide 10</vt:lpstr>
      <vt:lpstr>COMMUTATIVE PROPERTY</vt:lpstr>
      <vt:lpstr>II. COMMUTATIVE FOR SUBTRACTION-</vt:lpstr>
      <vt:lpstr>III. COMMUTATIVE FOR MULTIPLICATION-</vt:lpstr>
      <vt:lpstr>IV. COMMUTATIVE FOR DIVISION-</vt:lpstr>
      <vt:lpstr>ASSOCIATIVE PROPERTY</vt:lpstr>
      <vt:lpstr>II. ASSOCIATIVE FOR SUBTRACTION-</vt:lpstr>
      <vt:lpstr>III. ASSOCIATIVE FOR MULTIPLICATION -</vt:lpstr>
      <vt:lpstr>IV. ASSOCIATIVE FOR DIVISION-</vt:lpstr>
      <vt:lpstr>DISTRIBUTIVE PROPERTY</vt:lpstr>
      <vt:lpstr>ADDITIVE INVERSE</vt:lpstr>
      <vt:lpstr>MULTIPLICATIVE INVERSE</vt:lpstr>
      <vt:lpstr>PROPERITIES OF RATIONAL NUMBERS</vt:lpstr>
      <vt:lpstr>Slide 23</vt:lpstr>
      <vt:lpstr>Closer Property Of Rational Number</vt:lpstr>
      <vt:lpstr>Commutative Property Of Rational Number</vt:lpstr>
      <vt:lpstr>Associative Property Of Rational Number</vt:lpstr>
      <vt:lpstr>Distributive Property Of Rational Number</vt:lpstr>
      <vt:lpstr>ADDITIVE INVERSE</vt:lpstr>
      <vt:lpstr>MULTIPLICATIVE INVERSE</vt:lpstr>
      <vt:lpstr>SUMMARISATION OF  PROPERTIES</vt:lpstr>
      <vt:lpstr>CLOSER PROPERTIES</vt:lpstr>
      <vt:lpstr>COMMUTATIVE PROPERTIES</vt:lpstr>
      <vt:lpstr>ASSOCIATIVE PROPERTIES</vt:lpstr>
      <vt:lpstr>DISTRIBUTIVE PROPERTY</vt:lpstr>
      <vt:lpstr>REPRESENTATION OF RATIONAL  NUMBER ON NUMBER LINE Let us understand how to represent a rational number on a number line. Let us understand  that there are many numbers between any two integers.</vt:lpstr>
      <vt:lpstr>RATIONAL NUMBERS BETWEEN</vt:lpstr>
      <vt:lpstr>LCM METHORD OF FINDING</vt:lpstr>
      <vt:lpstr>AVERAGE METHORD OF</vt:lpstr>
      <vt:lpstr>SOME IMPORTANT CONCEPTS</vt:lpstr>
      <vt:lpstr>VARIOUS TYPES OF QUESTIONS</vt:lpstr>
      <vt:lpstr>operations of rational numbers (BODMAS  Formula)</vt:lpstr>
      <vt:lpstr>rational numbers</vt:lpstr>
      <vt:lpstr>rational numbers</vt:lpstr>
      <vt:lpstr>on number line</vt:lpstr>
      <vt:lpstr>numbers</vt:lpstr>
      <vt:lpstr>numbers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dc:title>
  <cp:lastModifiedBy>NDA</cp:lastModifiedBy>
  <cp:revision>1</cp:revision>
  <dcterms:created xsi:type="dcterms:W3CDTF">2020-10-28T06:46:31Z</dcterms:created>
  <dcterms:modified xsi:type="dcterms:W3CDTF">2020-10-28T06:53:12Z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2019-04-04T00:00:00Z</vt:filetime>
  </property>
  <property fmtid="{D5CDD505-2E9C-101B-9397-08002B2CF9AE}" pid="3" name="Creator">
    <vt:lpwstr>Microsoft® PowerPoint® 2013</vt:lpwstr>
  </property>
  <property fmtid="{D5CDD505-2E9C-101B-9397-08002B2CF9AE}" pid="4" name="LastSaved">
    <vt:filetime>2020-10-28T00:00:00Z</vt:filetime>
  </property>
</Properties>
</file>